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们用一份PPT把8个最常听到的AI术语串起来讲清楚。很多人听AI相关的分享，经常被各种术语绕晕——LLM、Token、RAG、Agent……这些词到底是什么意思？它们之间又是什么关系？今天我们就从最底层的大语言模型开始，一层一层往上走，把这8个概念彻底串起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八个术语，幻觉，Hallucination。这是贯穿所有AI应用的共性问题，也是最需要警惕的。幻觉就是AI生成看似合理、流畅，但实际错误、编造或无依据的内容。模型不是故意骗人，而是它的工作机制决定了——它只负责预测下一个最可能的词，不负责判断这句话是不是真的。产生幻觉的根本原因有四个：模型本质是概率预测器，不是事实数据库；训练数据本身有错误和偏见；训练目标是像人类说话，不是说真话；用户的提问方式也可能诱导模型编造。幻觉的常见表现包括编造不存在的论文、引用、法律条文，张冠李戴、时间错乱、数字失真等等。左上角这个真实案例：有律师用AI写法律文书，AI引用了6个判例，结果全是编造的，律师因此被法院处罚。怎么应对？三个方法：用RAG接入真实知识库，Prompt中加约束要求不知道就说不知道，最重要的是关键信息必须人工核实。记住核心原则：AI是助手，不是权威，重要的事一定要核实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我们用一张图把8个术语串起来总结。从下往上看：最底层是基础层，LLM大语言模型是大脑，Token是它处理数据的积木。往上是交互层，Prompt是我们给AI的指令，上下文窗口是AI的工作台大小，决定了一次能放多少内容。再往上是增强层，RAG是给AI开卷考试，外挂知识库；微调是给AI做岗前培训，把知识和技能学进模型里。最上层是应用层，Agent智能体把前面所有能力整合起来，自主规划、调用工具、循环执行，帮你完成复杂任务。最后，幻觉是贯穿所有层级的共性问题，是AI的天生缺陷，使用时一定要警惕。记住这8个术语，就能看懂90%的AI相关讨论。谢谢大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图是整份PPT的导航。我们从左到右看：最左边是LLM，大语言模型，它是一切的基础引擎。往上是Token，模型处理数据的最小单元。然后是Prompt，我们跟AI对话的方式。上下文窗口决定了AI能记住多少。再往右是RAG和微调，这两个是给AI"外挂"知识和能力的增强手段。最上面是Agent，智能体，它把前面所有能力整合起来，自主完成任务。最后底部红色框是幻觉，这是贯穿所有层级的共性问题。接下来我们一个一个讲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一个术语，LLM，大语言模型。这是整个AI系统的基础引擎，后面所有概念都建立在它之上。LLM的本质说起来很简单——它就是一个超级概率预测器，你给它一句话的上文，它预测下一个最可能出现的词。比如输入"今天天气真"，它算完概率，输出"好"。就这么一个简单的机制，当模型规模大到一定程度、训练数据足够多的时候，就涌现出了理解语言、推理、写代码等复杂能力。常见的LLM有GPT、Claude、Gemini，国内有文心一言、通义千问、豆包等等。记住，LLM是大脑，是一切的基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术语，Token。很多人以为模型读的是汉字或者单词，其实不是。模型把所有文字都拆成Token来处理，Token是它处理文本的最小单位。大概1个汉字等于2个Token，1个英文单词约等于1个Token，但这只是大致比例，实际拆分不是均匀的——常用词可能一个词就是一个Token，生僻词可能一个字就占好几个。为什么要关心Token？两个原因：第一，API调用是按Token数量收费的；第二，模型有上下文窗口上限，一次最多处理多少Token，决定了它能读多长的文档。记住，Token是AI的文字积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术语，Prompt，提示词。Prompt就是你给AI的输入指令。很多人用AI觉得不好用，其实不是模型不行，是Prompt没写好。同一个模型，Prompt写得好不好，输出质量天差地别。好的Prompt有四个要素：角色、任务、上下文、格式。角色告诉AI你是谁，任务明确要做什么，上下文提供背景信息，格式指定输出要求。看右边的对比：差的Prompt就四个字"帮我写个方案"，结果肯定是泛泛而谈；好的Prompt把角色、任务、受众、格式都说清楚了，输出就能直接用。所以说，Prompt是AI的任务说明书，写得越清楚，输出越靠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个术语，上下文窗口。这是AI的短期记忆，决定了它一次能看到多少内容。你跟AI的所有对话、上传的所有文档，全部加起来的Token数量不能超过上下文窗口的上限。超出了怎么办？早期模型直接报错，现在多数模型会自动"遗忘"最早的内容——这就是为什么有时候聊到后面，AI突然不记得你前面说过什么。右边这张表是常见模型的上下文窗口对比，从最早的4K，到现在的100K、200K，甚至百万级，窗口越来越大，AI能处理的文档越来越长。实用建议：长文档优先用大窗口模型，关键信息适时重复，复杂任务拆成多轮。记住，上下文窗口是AI的工作台大小，放得下才能看得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个术语，RAG，检索增强生成。这是目前企业用AI最主流的技术之一。为什么需要RAG？三个原因：第一，大模型的训练数据有截止日期，它不知道之后发生的事；第二，企业内部文档、专业资料，模型根本没学过；第三，模型会产生幻觉，可能编造信息。RAG的解决思路很简单——给AI外挂一个知识库，让它"开卷考试"。工作流程分三步：第一步检索，用户提问后，先从知识库搜索相关文档片段；第二步增强，把检索到的资料和用户问题拼在一起，组成一个更完整的Prompt；第三步生成，让模型基于这些真实资料来回答。RAG和微调的区别：RAG是开卷考试，随时查资料，适合知识频繁更新的场景；微调是考前复习，把知识学进模型里，适合需要稳定风格和能力的场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个术语，微调，Fine-tuning。如果说RAG是给AI开卷考试，那微调就是给AI做岗前培训——在预训练好的大模型基础上，用你自己的领域数据继续训练，让模型学会你的专业知识、写作风格或特定任务。什么时候该用微调？四种场景：需要稳定输出特定风格和格式的；Prompt很难描述清楚的复杂专业任务；想用小模型达到大模型效果来降低成本的；数据敏感不能上传API需要本地部署的。微调主要有两种方式：全参微调和LoRA。全参微调更新模型所有参数，效果好但成本高；LoRA只训练少量附加参数，低成本，是目前的主流方案。右边这张表对比了微调和RAG怎么选：知识频繁更新选RAG，需要固化风格和能力选微调，实际项目中两者经常结合使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七个术语，Agent，智能体。这是目前AI领域最火的方向之一。普通AI是你问一句它答一句，Agent是你给一个目标，它自己拆解任务、调用工具、一步步做完。Agent有三大核心能力：规划，把大目标拆成小步骤；工具调用，能调用搜索、代码、数据库、API等外部工具；记忆，记住之前做了什么。右边这张图展示了Agent最经典的ReAct工作模式：思考、行动、观察，然后再思考、再行动、再观察，循环往复直到任务完成。比如你说"帮我策划一场团建"，Agent会自己去查地点、算预算、列流程、甚至发邀请，不需要你每一步都下指令。常见的Agent框架有AutoGPT、LangChain、Coze等等。记住，Agent是AI的执行者，它把前面讲的LLM、Prompt、RAG、微调这些能力全部整合起来，自主完成复杂任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1326">
                <a:alpha val="100000"/>
              </a:srgbClr>
            </a:gs>
            <a:gs pos="100000">
              <a:srgbClr val="141E3C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1778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8个主流AI术语串讲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2921000"/>
            <a:ext cx="762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从底层到上层，一次讲清AI系统的核心概念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28647">
            <a:off x="1016026" y="3803650"/>
            <a:ext cx="152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1016000" y="4191000"/>
            <a:ext cx="1016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LLM · Token · Prompt · 上下文窗口 · RAG · 微调 · Agent · 幻觉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5969000"/>
            <a:ext cx="508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知识科普 · 人工智能基础概念</a:t>
            </a:r>
            <a:endParaRPr lang="en-US" sz="1100"/>
          </a:p>
        </p:txBody>
      </p:sp>
      <p:sp>
        <p:nvSpPr>
          <p:cNvPr id="7" name="文本框 6"/>
          <p:cNvSpPr txBox="1"/>
          <p:nvPr/>
        </p:nvSpPr>
        <p:spPr>
          <a:xfrm>
            <a:off x="2655570" y="487680"/>
            <a:ext cx="68808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人工智能背后的逻辑</a:t>
            </a:r>
            <a:endParaRPr lang="zh-CN" altLang="en-US" sz="5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8" name="图片 7" descr="workbuddy-invite-post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1950" y="1563370"/>
            <a:ext cx="3035300" cy="44932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 / 共性问题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幻觉：AI为什么会"一本正经地胡说八道"？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DC262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Hallucination（幻觉）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是指AI生成</a:t>
            </a:r>
            <a:r>
              <a:rPr lang="en-US" sz="14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看似合理、流畅，但实际错误、编造或无依据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的内容。模型不是故意骗人，而是它的工作机制决定了——它只负责预测"下一个最可能的词"，不负责判断"这句话是不是真的"。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幻觉产生的根本原因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机制本质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模型是概率预测器，不是事实数据库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721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训练数据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数据本身有错误、有偏见、有缺失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767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目标偏差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训练目标是"像人类说话"，不是"说真话"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323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输入诱导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用户提问方式可能引导模型编造答案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4953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幻觉的常见表现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5334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编造不存在的论文、引用、法律条文、API接口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6896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张冠李戴、时间错乱、数字失真、逻辑矛盾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604000" y="1841500"/>
            <a:ext cx="4826000" cy="1968500"/>
          </a:xfrm>
          <a:prstGeom prst="roundRect">
            <a:avLst>
              <a:gd name="adj" fmla="val 0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8717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858000" y="20066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真实例子：AI编造的"假论文"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858000" y="2387600"/>
            <a:ext cx="431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2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有律师用AI写法律文书，AI引用了6个判例，结果</a:t>
            </a:r>
            <a:r>
              <a:rPr lang="en-US" sz="1200" b="1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全是编造的，根本不存在</a:t>
            </a:r>
            <a:r>
              <a:rPr lang="en-US" sz="12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。律师因此被法院处罚。这就是典型的幻觉——格式完全正确，引用看起来很专业，但内容是假的。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604000" y="4064000"/>
            <a:ext cx="4826000" cy="19050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4ADE8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858000" y="42291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如何应对幻觉？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858000" y="45974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用RAG</a:t>
            </a:r>
            <a:r>
              <a:rPr lang="en-US" sz="12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接入真实知识库，让答案有依据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858000" y="48768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加约束</a:t>
            </a:r>
            <a:r>
              <a:rPr lang="en-US" sz="12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Prompt中要求"不知道就说不知道"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858000" y="51562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人审核</a:t>
            </a:r>
            <a:r>
              <a:rPr lang="en-US" sz="12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关键信息必须人工核实，不能全信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858000" y="5435600"/>
            <a:ext cx="431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核心原则：AI是助手，不是权威。</a:t>
            </a:r>
            <a:r>
              <a:rPr lang="en-US" sz="1200" b="0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重要的事一定要核实。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一句话记住：幻觉是AI的"天生缺陷"，理解它才能安全地用AI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1326">
                <a:alpha val="100000"/>
              </a:srgbClr>
            </a:gs>
            <a:gs pos="100000">
              <a:srgbClr val="141E3C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总结：8个术语的关系图谱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57290">
            <a:off x="762053" y="11620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/>
        </p:nvSpPr>
        <p:spPr>
          <a:xfrm>
            <a:off x="762000" y="1524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1E3A8A">
              <a:alpha val="4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6510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60A5F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应用层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540000" y="1676400"/>
            <a:ext cx="863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 智能体</a:t>
            </a:r>
            <a:r>
              <a:rPr lang="en-US" sz="14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整合所有能力，自主规划、调用工具、循环执行完成任务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171155">
            <a:off x="6000750" y="2248111"/>
            <a:ext cx="19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8" name="AutoShape 8"/>
          <p:cNvSpPr/>
          <p:nvPr/>
        </p:nvSpPr>
        <p:spPr>
          <a:xfrm>
            <a:off x="762000" y="2349500"/>
            <a:ext cx="5207000" cy="635000"/>
          </a:xfrm>
          <a:prstGeom prst="roundRect">
            <a:avLst>
              <a:gd name="adj" fmla="val 0"/>
            </a:avLst>
          </a:prstGeom>
          <a:solidFill>
            <a:srgbClr val="2563EB">
              <a:alpha val="30000"/>
            </a:srgbClr>
          </a:solidFill>
          <a:ln w="12700" cap="flat" cmpd="sng">
            <a:solidFill>
              <a:srgbClr val="3B82F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016000" y="24765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93C5F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增强层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286000" y="2501900"/>
            <a:ext cx="355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外挂知识库 · </a:t>
            </a: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定制能力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2349500"/>
            <a:ext cx="5207000" cy="635000"/>
          </a:xfrm>
          <a:prstGeom prst="roundRect">
            <a:avLst>
              <a:gd name="adj" fmla="val 0"/>
            </a:avLst>
          </a:prstGeom>
          <a:solidFill>
            <a:srgbClr val="2563EB">
              <a:alpha val="30000"/>
            </a:srgbClr>
          </a:solidFill>
          <a:ln w="12700" cap="flat" cmpd="sng">
            <a:solidFill>
              <a:srgbClr val="3B82F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77000" y="24765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93C5F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交互层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747000" y="2501900"/>
            <a:ext cx="355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指令输入 · </a:t>
            </a: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上下文窗口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记忆边界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171155">
            <a:off x="6000750" y="3073611"/>
            <a:ext cx="19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15" name="AutoShape 15"/>
          <p:cNvSpPr/>
          <p:nvPr/>
        </p:nvSpPr>
        <p:spPr>
          <a:xfrm>
            <a:off x="762000" y="3175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0D1326">
              <a:alpha val="6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016000" y="33020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0A5F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2286000" y="3327400"/>
            <a:ext cx="355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LLM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大语言模型 · </a:t>
            </a: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数据单元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23000" y="3175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7F1D1D">
              <a:alpha val="40000"/>
            </a:srgbClr>
          </a:solidFill>
          <a:ln w="12700" cap="flat" cmpd="sng">
            <a:solidFill>
              <a:srgbClr val="F87171">
                <a:alpha val="10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477000" y="33020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CA5A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贯穿问题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747000" y="3327400"/>
            <a:ext cx="3556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</a:t>
            </a: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所有层级都可能出现，需警惕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4092">
            <a:off x="762004" y="4184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4155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762000" y="4508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一句话记住整个体系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1270000" y="5080000"/>
            <a:ext cx="965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50000"/>
              </a:lnSpc>
              <a:defRPr/>
            </a:pPr>
            <a:r>
              <a:rPr lang="en-US" sz="1500" b="1" i="0" u="none" strike="noStrike">
                <a:solidFill>
                  <a:srgbClr val="60A5F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LLM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是大脑，</a:t>
            </a:r>
            <a:r>
              <a:rPr lang="en-US" sz="1500" b="1" i="0" u="none" strike="noStrike">
                <a:solidFill>
                  <a:srgbClr val="60A5F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是积木，</a:t>
            </a:r>
            <a:r>
              <a:rPr lang="en-US" sz="1500" b="1" i="0" u="none" strike="noStrike">
                <a:solidFill>
                  <a:srgbClr val="93C5F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是指令，</a:t>
            </a:r>
            <a:r>
              <a:rPr lang="en-US" sz="1500" b="1" i="0" u="none" strike="noStrike">
                <a:solidFill>
                  <a:srgbClr val="93C5F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上下文窗口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是工作台，</a:t>
            </a:r>
            <a:endParaRPr lang="en-US" sz="1100"/>
          </a:p>
          <a:p>
            <a:pPr marL="0" indent="0" algn="ctr">
              <a:lnSpc>
                <a:spcPct val="150000"/>
              </a:lnSpc>
            </a:pPr>
            <a:r>
              <a:rPr lang="en-US" sz="1500" b="1" i="0" u="none" strike="noStrike">
                <a:solidFill>
                  <a:srgbClr val="BFDBF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是开卷考试，</a:t>
            </a:r>
            <a:r>
              <a:rPr lang="en-US" sz="1500" b="1" i="0" u="none" strike="noStrike">
                <a:solidFill>
                  <a:srgbClr val="BFDBF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是岗前培训，</a:t>
            </a: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是执行者，</a:t>
            </a:r>
            <a:r>
              <a:rPr lang="en-US" sz="1500" b="1" i="0" u="none" strike="noStrike">
                <a:solidFill>
                  <a:srgbClr val="FCA5A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</a:t>
            </a:r>
            <a:r>
              <a:rPr lang="en-US" sz="1500" b="0" i="0" u="none" strike="noStrike">
                <a:solidFill>
                  <a:srgbClr val="CBD5E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是天生缺陷要警惕。</a:t>
            </a:r>
            <a:endParaRPr lang="en-US" sz="1500" b="0" i="0" u="none" strike="noStrike">
              <a:solidFill>
                <a:srgbClr val="CBD5E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762000" y="6350000"/>
            <a:ext cx="1066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理解这8个术语，就能看懂90%的AI相关讨论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8个术语的层级关系：从底层到上层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57290">
            <a:off x="762053" y="11620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/>
        </p:nvSpPr>
        <p:spPr>
          <a:xfrm>
            <a:off x="762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145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LLM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基础引擎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14549">
            <a:off x="2032106" y="2025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8" name="AutoShape 8"/>
          <p:cNvSpPr/>
          <p:nvPr/>
        </p:nvSpPr>
        <p:spPr>
          <a:xfrm>
            <a:off x="2413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1E3A8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413000" y="17145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413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数据单元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14549">
            <a:off x="3683106" y="2025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12" name="AutoShape 12"/>
          <p:cNvSpPr/>
          <p:nvPr/>
        </p:nvSpPr>
        <p:spPr>
          <a:xfrm>
            <a:off x="4064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064000" y="17145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064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BFDBF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交互方式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14549">
            <a:off x="5334106" y="2025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16" name="AutoShape 16"/>
          <p:cNvSpPr/>
          <p:nvPr/>
        </p:nvSpPr>
        <p:spPr>
          <a:xfrm>
            <a:off x="5715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715000" y="1651000"/>
            <a:ext cx="127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上下文窗口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715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DBEAF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记忆边界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14549">
            <a:off x="6985106" y="2025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20" name="AutoShape 20"/>
          <p:cNvSpPr/>
          <p:nvPr/>
        </p:nvSpPr>
        <p:spPr>
          <a:xfrm>
            <a:off x="7366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60A5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366000" y="17145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366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EFF6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知识增强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14549">
            <a:off x="8636106" y="2025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24" name="AutoShape 24"/>
          <p:cNvSpPr/>
          <p:nvPr/>
        </p:nvSpPr>
        <p:spPr>
          <a:xfrm>
            <a:off x="9017000" y="1524000"/>
            <a:ext cx="1270000" cy="1016000"/>
          </a:xfrm>
          <a:prstGeom prst="roundRect">
            <a:avLst>
              <a:gd name="adj" fmla="val 0"/>
            </a:avLst>
          </a:prstGeom>
          <a:solidFill>
            <a:srgbClr val="93C5F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017000" y="17145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017000" y="20574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能力定制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4826000" y="3175000"/>
            <a:ext cx="2540000" cy="10160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4826000" y="3365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 智能体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4826000" y="3784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自主执行 · 调用以上所有能力</a:t>
            </a:r>
            <a:endParaRPr lang="en-US" sz="1100"/>
          </a:p>
        </p:txBody>
      </p:sp>
      <p:cxnSp>
        <p:nvCxnSpPr>
          <p:cNvPr id="30" name="Connector 30"/>
          <p:cNvCxnSpPr/>
          <p:nvPr/>
        </p:nvCxnSpPr>
        <p:spPr>
          <a:xfrm rot="5331254">
            <a:off x="5778500" y="28512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31" name="AutoShape 31"/>
          <p:cNvSpPr/>
          <p:nvPr/>
        </p:nvSpPr>
        <p:spPr>
          <a:xfrm>
            <a:off x="762000" y="4826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DC2626">
                <a:alpha val="10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16000" y="501650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 Hallucination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1016000" y="5435600"/>
            <a:ext cx="990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贯穿以上所有层级的共性问题：模型可能生成看似合理但实际错误的内容。理解幻觉，才能正确使用每一层能力。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762000" y="63500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底层基础 → 交互层 → 增强层 → 应用层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基础引擎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LLM：大语言模型是什么？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5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Large Language Model</a:t>
            </a:r>
            <a:r>
              <a:rPr lang="en-US" sz="15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，用海量文本训练出来的、能理解和生成人类语言的AI模型。本质是一个"超级概率预测器"——根据上文，预测下一个最可能出现的词。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三个核心特征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2004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规模大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参数从数十亿到数万亿，训练数据覆盖互联网绝大部分文本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5814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能力通用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不是只做一件事，能写代码、翻译、总结、推理、创作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962400"/>
            <a:ext cx="533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涌现能力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规模大到一定程度后，突然具备了小模型没有的复杂推理能力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604000" y="1841500"/>
            <a:ext cx="4826000" cy="2540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工作原理：预测下一个词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858000" y="2476500"/>
            <a:ext cx="4318000" cy="4572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010400" y="2540000"/>
            <a:ext cx="4064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输入："今天天气真"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858000" y="30480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模型计算每个词的出现概率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5209210">
            <a:off x="8902700" y="3435526"/>
            <a:ext cx="228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16" name="AutoShape 16"/>
          <p:cNvSpPr/>
          <p:nvPr/>
        </p:nvSpPr>
        <p:spPr>
          <a:xfrm>
            <a:off x="6858000" y="3619500"/>
            <a:ext cx="4318000" cy="4572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010400" y="3683000"/>
            <a:ext cx="4064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输出："好"（概率最高的下一个词）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604000" y="4635500"/>
            <a:ext cx="482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常见模型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604000" y="5016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GPT系列（OpenAI）、Claude（Anthropic）、Gemini（Google）、LLaMA（Meta）、文心一言（百度）、通义千问（阿里）、豆包（字节）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一句话记住：LLM是AI的"大脑"，后面所有概念都建立在它之上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数据单元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Token：模型如何"读懂"文字？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5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模型不认识汉字或单词，它把所有文字拆成一个个</a:t>
            </a:r>
            <a:r>
              <a:rPr lang="en-US" sz="15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Token（令牌）</a:t>
            </a:r>
            <a:r>
              <a:rPr lang="en-US" sz="15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来处理。Token是大模型处理文本的最小单位，可以是一个字、一个词、甚至一个词的一部分。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换算比例（大致）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403600"/>
            <a:ext cx="2540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14400" y="3530600"/>
            <a:ext cx="228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 个汉字 ≈ 2 Token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14400" y="3886200"/>
            <a:ext cx="2286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标点、空格也占Token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56000" y="3403600"/>
            <a:ext cx="2540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708400" y="3530600"/>
            <a:ext cx="228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 英文单词 ≈ 1 Token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708400" y="3886200"/>
            <a:ext cx="2286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长单词可能拆成多个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508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为什么要关心Token？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889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计费单位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API调用按输入+输出Token数量收费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245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上下文上限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模型一次最多处理多少Token，决定能读多长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604000" y="1841500"/>
            <a:ext cx="4826000" cy="3683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直观例子：一句话拆成Token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858000" y="24765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原文："人工智能正在改变世界"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858000" y="2857500"/>
            <a:ext cx="660400" cy="508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858000" y="2946400"/>
            <a:ext cx="6604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人工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0" y="2857500"/>
            <a:ext cx="660400" cy="508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0" y="2946400"/>
            <a:ext cx="6604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382000" y="2857500"/>
            <a:ext cx="660400" cy="508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8382000" y="2946400"/>
            <a:ext cx="6604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正在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9144000" y="2857500"/>
            <a:ext cx="660400" cy="508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9144000" y="2946400"/>
            <a:ext cx="6604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改变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906000" y="2857500"/>
            <a:ext cx="660400" cy="508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9906000" y="2946400"/>
            <a:ext cx="6604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世界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858000" y="36195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10个汉字 → 约10个Token（实际拆分可能不同）</a:t>
            </a:r>
            <a:endParaRPr lang="en-US" sz="1100"/>
          </a:p>
        </p:txBody>
      </p:sp>
      <p:cxnSp>
        <p:nvCxnSpPr>
          <p:cNvPr id="30" name="Connector 30"/>
          <p:cNvCxnSpPr/>
          <p:nvPr/>
        </p:nvCxnSpPr>
        <p:spPr>
          <a:xfrm rot="-10742">
            <a:off x="6858010" y="4057650"/>
            <a:ext cx="406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6858000" y="4254500"/>
            <a:ext cx="431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关键点：</a:t>
            </a: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Token不是按字数均分的。常用词可能一个词就是一个Token，生僻词可能一个字就占好几个Token。模型看到的不是"人工智能"这四个字，而是一串Token编号，它在这些编号之间计算概率。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一句话记住：Token是AI的"文字积木"，所有输入输出都要先拆成Token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交互方式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Prompt：如何与AI有效对话？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5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Prompt（提示词）</a:t>
            </a:r>
            <a:r>
              <a:rPr lang="en-US" sz="15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就是你给AI的输入指令。同一个模型，Prompt写得好不好，输出质量天差地别。</a:t>
            </a:r>
            <a:r>
              <a:rPr lang="en-US" sz="15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Prompt Engineering（提示词工程）</a:t>
            </a:r>
            <a:r>
              <a:rPr lang="en-US" sz="15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已经成为一项核心技能。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好Prompt的四个要素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2004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告诉AI"你是谁"，如"你是一位资深Python工程师"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556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任务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明确要做什么，避免模糊的"帮我写点东西"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9116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提供背景信息、目标受众、使用场景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2672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格式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指定输出格式、长度、风格，如"用表格输出，不超过500字"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604000" y="1841500"/>
            <a:ext cx="4826000" cy="1968500"/>
          </a:xfrm>
          <a:prstGeom prst="roundRect">
            <a:avLst>
              <a:gd name="adj" fmla="val 0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8717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858000" y="20066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差的 Prompt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858000" y="23495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"帮我写个方案"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问题：没有角色、没有目标、没有范围、没有格式要求</a:t>
            </a:r>
            <a:endParaRPr lang="en-US" sz="1300" b="0" i="0" u="none" strike="noStrike">
              <a:solidFill>
                <a:srgbClr val="7F1D1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858000" y="3111500"/>
            <a:ext cx="431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1B1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输出结果：泛泛而谈、缺乏针对性、需要反复修改才能用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604000" y="4000500"/>
            <a:ext cx="4826000" cy="1968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4ADE8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858000" y="41656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好的 Prompt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858000" y="45085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"你是一位有10年经验的企业培训师。请为新入职的销售团队写一份为期3天的产品培训方案，包含每日主题、培训形式和考核方式。用表格输出，语言简洁专业。"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858000" y="55880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输出结果：结构清晰、针对性强、可直接使用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一句话记住：Prompt是AI的"任务说明书"，写得越清楚，输出越靠谱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/ 记忆边界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上下文窗口：AI的"短期记忆"有多大？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Context Window（上下文窗口）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是模型一次能处理的最大Token数量，决定了AI能"看到"多少内容。包括你的提问、之前的对话历史、以及你上传的文档——全部加起来不能超过这个上限。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超出上限会怎样？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早期模型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直接报错，无法继续对话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721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现在多数模型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自动"遗忘"最早的对话内容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767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后果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AI可能忘记你之前说过的关键信息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63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实用建议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016500"/>
            <a:ext cx="5334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长文档处理优先用大窗口模型；关键信息在对话中适时重复；复杂任务拆分成多轮短对话。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04000" y="1841500"/>
            <a:ext cx="4826000" cy="4381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常见模型上下文窗口对比</a:t>
            </a:r>
            <a:endParaRPr lang="en-US" sz="1100"/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6858000" y="2476500"/>
          <a:ext cx="4318000" cy="3175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78000"/>
                <a:gridCol w="1270000"/>
                <a:gridCol w="1270000"/>
              </a:tblGrid>
              <a:tr h="4953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模型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窗口大小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约等于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GPT-3.5（早期）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4K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3千字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GPT-4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8K / 32K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2.4万字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Claude 2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100K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7.5万字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GPT-4 Turbo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128K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9.6万字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45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Claude 3 Opus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200K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15万字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marL="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Gemini 1.5 Pro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1M+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75万字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AutoShape 15"/>
          <p:cNvSpPr/>
          <p:nvPr/>
        </p:nvSpPr>
        <p:spPr>
          <a:xfrm>
            <a:off x="6858000" y="59055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注：1K ≈ 1000 Token，中文约500字；数据为各版本典型值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一句话记住：上下文窗口是AI的"工作台大小"，放得下才能看得到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/ 知识增强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RAG：如何让AI用上外部知识？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RAG（Retrieval-Augmented Generation，检索增强生成）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是给AI"外挂"一个知识库的技术。先从外部文档中检索相关内容，再把这些内容塞进Prompt，让模型基于真实资料回答问题。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为什么需要RAG？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知识截止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模型训练有截止日期，不知道之后发生的事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721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领域盲区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企业内部文档、专业资料模型没学过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767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幻觉问题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模型可能编造不存在的信息，RAG用真实资料约束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63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 vs 微调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016500"/>
            <a:ext cx="5334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RAG是"开卷考试"，随时查资料；微调是"考前复习"，把知识学进模型里。知识频繁更新用RAG，需要稳定风格和能力用微调。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04000" y="1841500"/>
            <a:ext cx="4826000" cy="412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RAG 工作流程：三步完成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112000" y="2540000"/>
            <a:ext cx="3810000" cy="762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7302500" y="2641600"/>
            <a:ext cx="50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810500" y="2667000"/>
            <a:ext cx="292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检索 Retrieval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810500" y="29464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用户提问 → 从知识库中搜索相关文档片段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228255">
            <a:off x="8890000" y="3422809"/>
            <a:ext cx="25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19" name="AutoShape 19"/>
          <p:cNvSpPr/>
          <p:nvPr/>
        </p:nvSpPr>
        <p:spPr>
          <a:xfrm>
            <a:off x="7112000" y="3619500"/>
            <a:ext cx="3810000" cy="762000"/>
          </a:xfrm>
          <a:prstGeom prst="roundRect">
            <a:avLst>
              <a:gd name="adj" fmla="val 0"/>
            </a:avLst>
          </a:prstGeom>
          <a:solidFill>
            <a:srgbClr val="DBEAFE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302500" y="3721100"/>
            <a:ext cx="50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810500" y="3746500"/>
            <a:ext cx="292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增强 Augmented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810500" y="40259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把检索到的资料 + 用户问题 拼接成Prompt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5228255">
            <a:off x="8890000" y="4502309"/>
            <a:ext cx="25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24" name="AutoShape 24"/>
          <p:cNvSpPr/>
          <p:nvPr/>
        </p:nvSpPr>
        <p:spPr>
          <a:xfrm>
            <a:off x="7112000" y="4699000"/>
            <a:ext cx="3810000" cy="7620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7302500" y="4800600"/>
            <a:ext cx="50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60A5F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7810500" y="4826000"/>
            <a:ext cx="292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生成 Generation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7810500" y="51054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模型基于参考资料生成有依据的回答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一句话记住：RAG是给AI"开卷考试"，先查资料再答题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/ 能力定制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微调：如何让AI更懂你的领域？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Fine-tuning（微调）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是在预训练好的大模型基础上，用你自己的领域数据继续训练，让模型"学会"你的专业知识、写作风格或特定任务。相当于给通用模型做"岗前培训"。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什么时候该用微调？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风格固化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需要模型稳定输出特定格式、语气、品牌话术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721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复杂任务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Prompt很难描述清楚的专业判断、分类、提取任务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767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降本增效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微调后小模型可达到大模型效果，降低推理成本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323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数据私密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敏感数据不能上传API，需本地部署私有模型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4953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微调的两种主流方式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5334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全参微调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更新模型所有参数，效果好但成本高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6896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LoRA / QLoRA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只训练少量附加参数，低成本，目前主流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604000" y="1841500"/>
            <a:ext cx="4826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 vs RAG：怎么选？</a:t>
            </a:r>
            <a:endParaRPr lang="en-US" sz="1100"/>
          </a:p>
        </p:txBody>
      </p:sp>
      <p:graphicFrame>
        <p:nvGraphicFramePr>
          <p:cNvPr id="16" name="Table 16"/>
          <p:cNvGraphicFramePr>
            <a:graphicFrameLocks noGrp="1"/>
          </p:cNvGraphicFramePr>
          <p:nvPr/>
        </p:nvGraphicFramePr>
        <p:xfrm>
          <a:off x="6858000" y="2476500"/>
          <a:ext cx="4318000" cy="14605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016000"/>
                <a:gridCol w="1651000"/>
                <a:gridCol w="1651000"/>
              </a:tblGrid>
              <a:tr h="3810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维度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微调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RAG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</a:tr>
              <a:tr h="3556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知识更新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需重新训练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实时更新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56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风格能力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可固化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难固化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683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成本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训练成本高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建设成本低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" name="AutoShape 17"/>
          <p:cNvSpPr/>
          <p:nvPr/>
        </p:nvSpPr>
        <p:spPr>
          <a:xfrm>
            <a:off x="6604000" y="4381500"/>
            <a:ext cx="4826000" cy="1587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858000" y="4546600"/>
            <a:ext cx="431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微调的一般流程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858000" y="48895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准备高质量的问答对或指令数据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858000" y="51689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选择基础模型和微调方法（如LoRA）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858000" y="54483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训练 → 评估 → 部署上线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一句话记住：微调是给AI"岗前培训"，把知识和技能学进模型里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52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 / 自主执行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863600"/>
            <a:ext cx="889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Agent：AI如何自主完成任务？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51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841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Agent（智能体）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是能</a:t>
            </a:r>
            <a:r>
              <a:rPr lang="en-US" sz="14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自主规划、调用工具、循环执行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直到完成目标的AI系统。普通AI是"你问一句它答一句"，Agent是"你给一个目标，它自己拆解任务、调用工具、一步步做完"。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Agent的三大核心能力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规划 Planning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把大目标拆解成可执行的小步骤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7211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工具调用 Tool Use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调用搜索、代码、数据库、API等外部工具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767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记忆 Memory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— 记住之前做了什么、学到了什么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635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普通对话 vs Agent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0165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普通AI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："帮我查下今天天气" → 直接回答（单轮）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5372100"/>
            <a:ext cx="5334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</a:t>
            </a: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："帮我策划一场团建" → 查地点→算预算→列流程→发邀请（多轮循环）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604000" y="1841500"/>
            <a:ext cx="4826000" cy="412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CBD5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858000" y="20320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13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Agent 工作循环：ReAct 模式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28000" y="2540000"/>
            <a:ext cx="1778000" cy="1778000"/>
          </a:xfrm>
          <a:prstGeom prst="ellipse">
            <a:avLst/>
          </a:prstGeom>
          <a:solidFill>
            <a:srgbClr val="DBEAFE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128000" y="31115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大语言模型</a:t>
            </a:r>
            <a:endParaRPr lang="en-US" sz="1100"/>
          </a:p>
          <a:p>
            <a:pPr marL="0" indent="0" algn="ctr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1E3A8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（大脑）</a:t>
            </a:r>
            <a:endParaRPr lang="en-US" sz="1400" b="1" i="0" u="none" strike="noStrike">
              <a:solidFill>
                <a:srgbClr val="1E3A8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921500" y="2667000"/>
            <a:ext cx="1016000" cy="4572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921500" y="27432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思考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0096500" y="2667000"/>
            <a:ext cx="1016000" cy="4572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10096500" y="27432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行动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10096500" y="3683000"/>
            <a:ext cx="1016000" cy="457200"/>
          </a:xfrm>
          <a:prstGeom prst="roundRect">
            <a:avLst>
              <a:gd name="adj" fmla="val 0"/>
            </a:avLst>
          </a:prstGeom>
          <a:solidFill>
            <a:srgbClr val="60A5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10096500" y="37592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观察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228844">
            <a:off x="7937711" y="2889250"/>
            <a:ext cx="19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cxnSp>
        <p:nvCxnSpPr>
          <p:cNvPr id="24" name="Connector 24"/>
          <p:cNvCxnSpPr/>
          <p:nvPr/>
        </p:nvCxnSpPr>
        <p:spPr>
          <a:xfrm rot="-228844">
            <a:off x="9906211" y="2889250"/>
            <a:ext cx="19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cxnSp>
        <p:nvCxnSpPr>
          <p:cNvPr id="25" name="Connector 25"/>
          <p:cNvCxnSpPr/>
          <p:nvPr/>
        </p:nvCxnSpPr>
        <p:spPr>
          <a:xfrm rot="5321882">
            <a:off x="10325100" y="3397322"/>
            <a:ext cx="558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cxnSp>
        <p:nvCxnSpPr>
          <p:cNvPr id="26" name="Connector 26"/>
          <p:cNvCxnSpPr/>
          <p:nvPr/>
        </p:nvCxnSpPr>
        <p:spPr>
          <a:xfrm>
            <a:off x="7937500" y="3683000"/>
            <a:ext cx="2667000" cy="508000"/>
          </a:xfrm>
          <a:prstGeom prst="bentConnector3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563EB">
                <a:alpha val="100000"/>
              </a:srgbClr>
            </a:solidFill>
            <a:prstDash val="solid"/>
            <a:round/>
            <a:headEnd type="none" w="lg" len="lg"/>
            <a:tailEnd type="arrow" w="lg" len="lg"/>
          </a:ln>
        </p:spPr>
      </p:cxnSp>
      <p:sp>
        <p:nvSpPr>
          <p:cNvPr id="27" name="AutoShape 27"/>
          <p:cNvSpPr/>
          <p:nvPr/>
        </p:nvSpPr>
        <p:spPr>
          <a:xfrm>
            <a:off x="6858000" y="4635500"/>
            <a:ext cx="4318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思考 → 行动 → 观察 → 再思考... 循环直到任务完成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10110">
            <a:off x="6858009" y="5010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6858000" y="52070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常见Agent框架：</a:t>
            </a: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AutoGPT、LangChain、LlamaIndex、OpenAI Assistants API、字节Coze等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62000" y="6350000"/>
            <a:ext cx="635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一句话记住：Agent是AI的"执行者"，把前面所有能力整合起来自主干活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4073</Words>
  <Application>WPS 演示</Application>
  <PresentationFormat/>
  <Paragraphs>415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Arial</vt:lpstr>
      <vt:lpstr>Noto Sans SC</vt:lpstr>
      <vt:lpstr>黑体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萧泽亮</cp:lastModifiedBy>
  <cp:revision>4</cp:revision>
  <dcterms:created xsi:type="dcterms:W3CDTF">2026-09-07T06:36:00Z</dcterms:created>
  <dcterms:modified xsi:type="dcterms:W3CDTF">2026-09-08T05:51:23Z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{"Label":"1","ContentProducer":"001191110102MACQD9K64010000","ProduceID":"7681319741952691187","ReservedCode1":"","ContentPropagator":"","PropagateID":"","ReservedCode2":""}</vt:lpwstr>
  </property>
  <property fmtid="{D5CDD505-2E9C-101B-9397-08002B2CF9AE}" pid="3" name="ICV">
    <vt:lpwstr>2BEB320F20E243959196EED7CD51C633_13</vt:lpwstr>
  </property>
  <property fmtid="{D5CDD505-2E9C-101B-9397-08002B2CF9AE}" pid="4" name="KSOProductBuildVer">
    <vt:lpwstr>2052-12.1.0.28505</vt:lpwstr>
  </property>
</Properties>
</file>