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1"/>
  </p:sldMasterIdLst>
  <p:notesMasterIdLst>
    <p:notesMasterId r:id="rId59"/>
  </p:notesMasterIdLst>
  <p:handoutMasterIdLst>
    <p:handoutMasterId r:id="rId60"/>
  </p:handoutMasterIdLst>
  <p:sldIdLst>
    <p:sldId id="731" r:id="rId2"/>
    <p:sldId id="665" r:id="rId3"/>
    <p:sldId id="667" r:id="rId4"/>
    <p:sldId id="668" r:id="rId5"/>
    <p:sldId id="669" r:id="rId6"/>
    <p:sldId id="732" r:id="rId7"/>
    <p:sldId id="670" r:id="rId8"/>
    <p:sldId id="674" r:id="rId9"/>
    <p:sldId id="710" r:id="rId10"/>
    <p:sldId id="675" r:id="rId11"/>
    <p:sldId id="711" r:id="rId12"/>
    <p:sldId id="712" r:id="rId13"/>
    <p:sldId id="733" r:id="rId14"/>
    <p:sldId id="734" r:id="rId15"/>
    <p:sldId id="735" r:id="rId16"/>
    <p:sldId id="736" r:id="rId17"/>
    <p:sldId id="738" r:id="rId18"/>
    <p:sldId id="739" r:id="rId19"/>
    <p:sldId id="740" r:id="rId20"/>
    <p:sldId id="741" r:id="rId21"/>
    <p:sldId id="742" r:id="rId22"/>
    <p:sldId id="743" r:id="rId23"/>
    <p:sldId id="744" r:id="rId24"/>
    <p:sldId id="747" r:id="rId25"/>
    <p:sldId id="748" r:id="rId26"/>
    <p:sldId id="749" r:id="rId27"/>
    <p:sldId id="750" r:id="rId28"/>
    <p:sldId id="751" r:id="rId29"/>
    <p:sldId id="737" r:id="rId30"/>
    <p:sldId id="677" r:id="rId31"/>
    <p:sldId id="678" r:id="rId32"/>
    <p:sldId id="684" r:id="rId33"/>
    <p:sldId id="752" r:id="rId34"/>
    <p:sldId id="685" r:id="rId35"/>
    <p:sldId id="686" r:id="rId36"/>
    <p:sldId id="687" r:id="rId37"/>
    <p:sldId id="688" r:id="rId38"/>
    <p:sldId id="753" r:id="rId39"/>
    <p:sldId id="754" r:id="rId40"/>
    <p:sldId id="755" r:id="rId41"/>
    <p:sldId id="756" r:id="rId42"/>
    <p:sldId id="757" r:id="rId43"/>
    <p:sldId id="758" r:id="rId44"/>
    <p:sldId id="759" r:id="rId45"/>
    <p:sldId id="693" r:id="rId46"/>
    <p:sldId id="694" r:id="rId47"/>
    <p:sldId id="695" r:id="rId48"/>
    <p:sldId id="760" r:id="rId49"/>
    <p:sldId id="761" r:id="rId50"/>
    <p:sldId id="762" r:id="rId51"/>
    <p:sldId id="763" r:id="rId52"/>
    <p:sldId id="764" r:id="rId53"/>
    <p:sldId id="765" r:id="rId54"/>
    <p:sldId id="766" r:id="rId55"/>
    <p:sldId id="767" r:id="rId56"/>
    <p:sldId id="768" r:id="rId57"/>
    <p:sldId id="769" r:id="rId58"/>
  </p:sldIdLst>
  <p:sldSz cx="9144000" cy="6858000" type="screen4x3"/>
  <p:notesSz cx="6858000" cy="9144000"/>
  <p:defaultTextStyle>
    <a:defPPr>
      <a:defRPr lang="zh-CN"/>
    </a:defPPr>
    <a:lvl1pPr algn="ctr" rtl="0" fontAlgn="base">
      <a:lnSpc>
        <a:spcPct val="80000"/>
      </a:lnSpc>
      <a:spcBef>
        <a:spcPct val="50000"/>
      </a:spcBef>
      <a:spcAft>
        <a:spcPct val="0"/>
      </a:spcAft>
      <a:defRPr kumimoji="1" sz="2400" b="1" kern="1200">
        <a:solidFill>
          <a:srgbClr val="0033CC"/>
        </a:solidFill>
        <a:latin typeface="Times New Roman" pitchFamily="18" charset="0"/>
        <a:ea typeface="楷体_GB2312" pitchFamily="49" charset="-122"/>
        <a:cs typeface="+mn-cs"/>
      </a:defRPr>
    </a:lvl1pPr>
    <a:lvl2pPr marL="457200" algn="ctr" rtl="0" fontAlgn="base">
      <a:lnSpc>
        <a:spcPct val="80000"/>
      </a:lnSpc>
      <a:spcBef>
        <a:spcPct val="50000"/>
      </a:spcBef>
      <a:spcAft>
        <a:spcPct val="0"/>
      </a:spcAft>
      <a:defRPr kumimoji="1" sz="2400" b="1" kern="1200">
        <a:solidFill>
          <a:srgbClr val="0033CC"/>
        </a:solidFill>
        <a:latin typeface="Times New Roman" pitchFamily="18" charset="0"/>
        <a:ea typeface="楷体_GB2312" pitchFamily="49" charset="-122"/>
        <a:cs typeface="+mn-cs"/>
      </a:defRPr>
    </a:lvl2pPr>
    <a:lvl3pPr marL="914400" algn="ctr" rtl="0" fontAlgn="base">
      <a:lnSpc>
        <a:spcPct val="80000"/>
      </a:lnSpc>
      <a:spcBef>
        <a:spcPct val="50000"/>
      </a:spcBef>
      <a:spcAft>
        <a:spcPct val="0"/>
      </a:spcAft>
      <a:defRPr kumimoji="1" sz="2400" b="1" kern="1200">
        <a:solidFill>
          <a:srgbClr val="0033CC"/>
        </a:solidFill>
        <a:latin typeface="Times New Roman" pitchFamily="18" charset="0"/>
        <a:ea typeface="楷体_GB2312" pitchFamily="49" charset="-122"/>
        <a:cs typeface="+mn-cs"/>
      </a:defRPr>
    </a:lvl3pPr>
    <a:lvl4pPr marL="1371600" algn="ctr" rtl="0" fontAlgn="base">
      <a:lnSpc>
        <a:spcPct val="80000"/>
      </a:lnSpc>
      <a:spcBef>
        <a:spcPct val="50000"/>
      </a:spcBef>
      <a:spcAft>
        <a:spcPct val="0"/>
      </a:spcAft>
      <a:defRPr kumimoji="1" sz="2400" b="1" kern="1200">
        <a:solidFill>
          <a:srgbClr val="0033CC"/>
        </a:solidFill>
        <a:latin typeface="Times New Roman" pitchFamily="18" charset="0"/>
        <a:ea typeface="楷体_GB2312" pitchFamily="49" charset="-122"/>
        <a:cs typeface="+mn-cs"/>
      </a:defRPr>
    </a:lvl4pPr>
    <a:lvl5pPr marL="1828800" algn="ctr" rtl="0" fontAlgn="base">
      <a:lnSpc>
        <a:spcPct val="80000"/>
      </a:lnSpc>
      <a:spcBef>
        <a:spcPct val="50000"/>
      </a:spcBef>
      <a:spcAft>
        <a:spcPct val="0"/>
      </a:spcAft>
      <a:defRPr kumimoji="1" sz="2400" b="1" kern="1200">
        <a:solidFill>
          <a:srgbClr val="0033CC"/>
        </a:solidFill>
        <a:latin typeface="Times New Roman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400" b="1" kern="1200">
        <a:solidFill>
          <a:srgbClr val="0033CC"/>
        </a:solidFill>
        <a:latin typeface="Times New Roman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400" b="1" kern="1200">
        <a:solidFill>
          <a:srgbClr val="0033CC"/>
        </a:solidFill>
        <a:latin typeface="Times New Roman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400" b="1" kern="1200">
        <a:solidFill>
          <a:srgbClr val="0033CC"/>
        </a:solidFill>
        <a:latin typeface="Times New Roman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400" b="1" kern="1200">
        <a:solidFill>
          <a:srgbClr val="0033CC"/>
        </a:solidFill>
        <a:latin typeface="Times New Roman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  <a:srgbClr val="006600"/>
    <a:srgbClr val="FF3300"/>
    <a:srgbClr val="FF3399"/>
    <a:srgbClr val="339933"/>
    <a:srgbClr val="000000"/>
    <a:srgbClr val="3333FF"/>
    <a:srgbClr val="6600CC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主题样式 1 - 强调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581" autoAdjust="0"/>
  </p:normalViewPr>
  <p:slideViewPr>
    <p:cSldViewPr>
      <p:cViewPr varScale="1">
        <p:scale>
          <a:sx n="99" d="100"/>
          <a:sy n="99" d="100"/>
        </p:scale>
        <p:origin x="88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36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48C81-2EE0-4ADC-AD51-9DC87E0EF387}" type="datetimeFigureOut">
              <a:rPr lang="zh-CN" altLang="en-US" smtClean="0"/>
              <a:pPr/>
              <a:t>2023-09-19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F0761C-5A44-4BA0-B4C5-00F13EA65E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ea typeface="宋体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ea typeface="宋体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150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15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15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ea typeface="宋体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15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ea typeface="宋体" pitchFamily="2" charset="-122"/>
              </a:defRPr>
            </a:lvl1pPr>
          </a:lstStyle>
          <a:p>
            <a:fld id="{0D1E2EF4-146E-47B5-A412-FFD548A1AB6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10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11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12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13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14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15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16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17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18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19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20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21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22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23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24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25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26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27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28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29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30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31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32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33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34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35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36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37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38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39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40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41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42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43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44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45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46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47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48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49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50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51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52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53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54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55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56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6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8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E2EF4-146E-47B5-A412-FFD548A1AB6A}" type="slidenum">
              <a:rPr lang="en-US" altLang="zh-CN" smtClean="0"/>
              <a:pPr/>
              <a:t>9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0000"/>
                </a:solidFill>
                <a:latin typeface="Consolas" pitchFamily="49" charset="0"/>
                <a:cs typeface="Consolas" pitchFamily="49" charset="0"/>
              </a:defRPr>
            </a:lvl1pPr>
          </a:lstStyle>
          <a:p>
            <a:fld id="{7AF016A1-9F15-429F-9EFD-84004B73C732}" type="slidenum">
              <a:rPr lang="en-US" altLang="zh-CN" smtClean="0"/>
              <a:pPr/>
              <a:t>‹#›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3DD41-1E0E-46B0-ABE7-D5048A3DF73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3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7158" y="214290"/>
            <a:ext cx="8501122" cy="756718"/>
          </a:xfrm>
          <a:prstGeom prst="rect">
            <a:avLst/>
          </a:prstGeom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tIns="21600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zh-CN" altLang="en-US" sz="320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CN" sz="320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320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章  工之利器</a:t>
            </a:r>
            <a:r>
              <a:rPr lang="zh-CN" altLang="zh-CN" sz="3200">
                <a:solidFill>
                  <a:srgbClr val="FF0000"/>
                </a:solidFill>
              </a:rPr>
              <a:t>—</a:t>
            </a:r>
            <a:r>
              <a:rPr lang="zh-CN" altLang="en-US" sz="320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常用的数据结构及其应用</a:t>
            </a: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499716" y="2503137"/>
            <a:ext cx="2786082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 spc="5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楷体" pitchFamily="49" charset="-122"/>
                <a:cs typeface="Consolas" pitchFamily="49" charset="0"/>
              </a:rPr>
              <a:t>2.1 </a:t>
            </a:r>
            <a:r>
              <a:rPr lang="zh-CN" altLang="en-US" spc="5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楷体" pitchFamily="49" charset="-122"/>
                <a:cs typeface="Consolas" pitchFamily="49" charset="0"/>
              </a:rPr>
              <a:t>线性表</a:t>
            </a:r>
            <a:r>
              <a:rPr lang="en-US" altLang="zh-CN" spc="5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楷体" pitchFamily="49" charset="-122"/>
                <a:cs typeface="Consolas" pitchFamily="49" charset="0"/>
              </a:rPr>
              <a:t>—</a:t>
            </a:r>
            <a:r>
              <a:rPr lang="zh-CN" altLang="en-US" spc="5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楷体" pitchFamily="49" charset="-122"/>
                <a:cs typeface="Consolas" pitchFamily="49" charset="0"/>
              </a:rPr>
              <a:t>数组</a:t>
            </a:r>
          </a:p>
        </p:txBody>
      </p:sp>
      <p:sp>
        <p:nvSpPr>
          <p:cNvPr id="7" name="TextBox 6">
            <a:hlinkClick r:id="" action="ppaction://noaction"/>
          </p:cNvPr>
          <p:cNvSpPr txBox="1"/>
          <p:nvPr/>
        </p:nvSpPr>
        <p:spPr>
          <a:xfrm>
            <a:off x="499716" y="3831097"/>
            <a:ext cx="2786082" cy="5147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tIns="72000" bIns="72000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 spc="5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楷体" pitchFamily="49" charset="-122"/>
                <a:cs typeface="Consolas" pitchFamily="49" charset="0"/>
              </a:rPr>
              <a:t>2.3  </a:t>
            </a:r>
            <a:r>
              <a:rPr lang="zh-CN" altLang="en-US" spc="5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楷体" pitchFamily="49" charset="-122"/>
                <a:cs typeface="Consolas" pitchFamily="49" charset="0"/>
              </a:rPr>
              <a:t>字符串</a:t>
            </a:r>
            <a:endParaRPr lang="zh-CN" altLang="en-US" spc="50">
              <a:ln w="11430"/>
              <a:solidFill>
                <a:schemeClr val="bg1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ea typeface="楷体" pitchFamily="49" charset="-122"/>
              <a:cs typeface="Consolas" pitchFamily="49" charset="0"/>
            </a:endParaRPr>
          </a:p>
        </p:txBody>
      </p:sp>
      <p:sp>
        <p:nvSpPr>
          <p:cNvPr id="9" name="TextBox 8">
            <a:hlinkClick r:id="rId4" action="ppaction://hlinksldjump"/>
          </p:cNvPr>
          <p:cNvSpPr txBox="1"/>
          <p:nvPr/>
        </p:nvSpPr>
        <p:spPr>
          <a:xfrm>
            <a:off x="499716" y="3166348"/>
            <a:ext cx="2786082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 spc="5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楷体" pitchFamily="49" charset="-122"/>
                <a:cs typeface="Consolas" pitchFamily="49" charset="0"/>
              </a:rPr>
              <a:t>2.2 </a:t>
            </a:r>
            <a:r>
              <a:rPr lang="zh-CN" altLang="en-US" spc="5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楷体" pitchFamily="49" charset="-122"/>
                <a:cs typeface="Consolas" pitchFamily="49" charset="0"/>
              </a:rPr>
              <a:t>线性表</a:t>
            </a:r>
            <a:r>
              <a:rPr lang="en-US" altLang="zh-CN" spc="5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楷体" pitchFamily="49" charset="-122"/>
                <a:cs typeface="Consolas" pitchFamily="49" charset="0"/>
              </a:rPr>
              <a:t>—</a:t>
            </a:r>
            <a:r>
              <a:rPr lang="zh-CN" altLang="en-US" spc="5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楷体" pitchFamily="49" charset="-122"/>
                <a:cs typeface="Consolas" pitchFamily="49" charset="0"/>
              </a:rPr>
              <a:t>链表</a:t>
            </a:r>
            <a:endParaRPr lang="zh-CN" altLang="en-US" spc="50">
              <a:ln w="11430"/>
              <a:solidFill>
                <a:schemeClr val="bg1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ea typeface="楷体" pitchFamily="49" charset="-122"/>
              <a:cs typeface="Consolas" pitchFamily="49" charset="0"/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499716" y="4501672"/>
            <a:ext cx="2786082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 spc="5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楷体" pitchFamily="49" charset="-122"/>
                <a:cs typeface="Consolas" pitchFamily="49" charset="0"/>
              </a:rPr>
              <a:t>2.4 </a:t>
            </a:r>
            <a:r>
              <a:rPr lang="zh-CN" altLang="en-US" spc="5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楷体" pitchFamily="49" charset="-122"/>
                <a:cs typeface="Consolas" pitchFamily="49" charset="0"/>
              </a:rPr>
              <a:t>栈</a:t>
            </a:r>
          </a:p>
        </p:txBody>
      </p:sp>
      <p:grpSp>
        <p:nvGrpSpPr>
          <p:cNvPr id="2" name="组合 23"/>
          <p:cNvGrpSpPr/>
          <p:nvPr/>
        </p:nvGrpSpPr>
        <p:grpSpPr>
          <a:xfrm>
            <a:off x="1285852" y="1071546"/>
            <a:ext cx="1209600" cy="1219679"/>
            <a:chOff x="142844" y="1547211"/>
            <a:chExt cx="1209600" cy="1219679"/>
          </a:xfrm>
        </p:grpSpPr>
        <p:grpSp>
          <p:nvGrpSpPr>
            <p:cNvPr id="3" name="组合 79"/>
            <p:cNvGrpSpPr>
              <a:grpSpLocks/>
            </p:cNvGrpSpPr>
            <p:nvPr/>
          </p:nvGrpSpPr>
          <p:grpSpPr bwMode="auto">
            <a:xfrm>
              <a:off x="142844" y="1547211"/>
              <a:ext cx="1209600" cy="1219679"/>
              <a:chOff x="6379728" y="2488773"/>
              <a:chExt cx="2513016" cy="2533954"/>
            </a:xfrm>
          </p:grpSpPr>
          <p:sp>
            <p:nvSpPr>
              <p:cNvPr id="17" name="任意多边形 82"/>
              <p:cNvSpPr/>
              <p:nvPr/>
            </p:nvSpPr>
            <p:spPr>
              <a:xfrm rot="3738964">
                <a:off x="6379728" y="2488773"/>
                <a:ext cx="2513015" cy="2513016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gradFill flip="none" rotWithShape="1">
                <a:gsLst>
                  <a:gs pos="17000">
                    <a:srgbClr val="FFFFFF"/>
                  </a:gs>
                  <a:gs pos="88000">
                    <a:srgbClr val="FFFFFF">
                      <a:lumMod val="72000"/>
                    </a:srgbClr>
                  </a:gs>
                </a:gsLst>
                <a:lin ang="2700000" scaled="1"/>
                <a:tileRect/>
              </a:gradFill>
              <a:ln w="25400" cap="flat" cmpd="sng" algn="ctr">
                <a:noFill/>
                <a:prstDash val="solid"/>
              </a:ln>
              <a:effectLst>
                <a:outerShdw blurRad="127000" dist="63500" dir="7380000" sx="102000" sy="102000" algn="tr" rotWithShape="0">
                  <a:prstClr val="black">
                    <a:alpha val="39000"/>
                  </a:prstClr>
                </a:outer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 kern="0">
                  <a:solidFill>
                    <a:srgbClr val="FFFFFF"/>
                  </a:solidFill>
                  <a:latin typeface="Arial"/>
                  <a:ea typeface="宋体"/>
                </a:endParaRPr>
              </a:p>
            </p:txBody>
          </p:sp>
          <p:sp>
            <p:nvSpPr>
              <p:cNvPr id="18" name="任意多边形 83"/>
              <p:cNvSpPr/>
              <p:nvPr/>
            </p:nvSpPr>
            <p:spPr>
              <a:xfrm rot="16377237">
                <a:off x="6409519" y="2545926"/>
                <a:ext cx="2476802" cy="2476799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gradFill flip="none" rotWithShape="1">
                <a:gsLst>
                  <a:gs pos="29000">
                    <a:srgbClr val="FFFFFF"/>
                  </a:gs>
                  <a:gs pos="98000">
                    <a:srgbClr val="FFFFFF">
                      <a:lumMod val="75000"/>
                    </a:srgbClr>
                  </a:gs>
                </a:gsLst>
                <a:lin ang="2700000" scaled="1"/>
                <a:tileRect/>
              </a:gradFill>
              <a:ln w="25400" cap="flat" cmpd="sng" algn="ctr">
                <a:noFill/>
                <a:prstDash val="solid"/>
              </a:ln>
              <a:effectLst>
                <a:softEdge rad="0"/>
              </a:effectLst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defRPr/>
                </a:pPr>
                <a:endParaRPr lang="zh-CN" altLang="en-US" ker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9" name="文本框 20"/>
            <p:cNvSpPr txBox="1">
              <a:spLocks noChangeArrowheads="1"/>
            </p:cNvSpPr>
            <p:nvPr/>
          </p:nvSpPr>
          <p:spPr bwMode="auto">
            <a:xfrm>
              <a:off x="152572" y="2234010"/>
              <a:ext cx="119758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</a:pPr>
              <a:r>
                <a:rPr lang="en-US" altLang="zh-CN" sz="1200" b="1" dirty="0">
                  <a:solidFill>
                    <a:srgbClr val="9900FF"/>
                  </a:solidFill>
                </a:rPr>
                <a:t>CONTENTS</a:t>
              </a:r>
              <a:endParaRPr lang="zh-CN" altLang="en-US" sz="1200" b="1" dirty="0">
                <a:solidFill>
                  <a:srgbClr val="9900FF"/>
                </a:solidFill>
              </a:endParaRPr>
            </a:p>
          </p:txBody>
        </p:sp>
        <p:sp>
          <p:nvSpPr>
            <p:cNvPr id="20" name="文本框 20"/>
            <p:cNvSpPr txBox="1">
              <a:spLocks noChangeArrowheads="1"/>
            </p:cNvSpPr>
            <p:nvPr/>
          </p:nvSpPr>
          <p:spPr bwMode="auto">
            <a:xfrm>
              <a:off x="328584" y="1857364"/>
              <a:ext cx="74295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</a:pPr>
              <a:r>
                <a:rPr lang="zh-CN" altLang="en-US" sz="2000" b="1" dirty="0">
                  <a:solidFill>
                    <a:srgbClr val="008000"/>
                  </a:solidFill>
                </a:rPr>
                <a:t>提纲</a:t>
              </a:r>
            </a:p>
          </p:txBody>
        </p:sp>
      </p:grpSp>
      <p:sp>
        <p:nvSpPr>
          <p:cNvPr id="13" name="TextBox 12">
            <a:hlinkClick r:id="" action="ppaction://noaction"/>
          </p:cNvPr>
          <p:cNvSpPr txBox="1"/>
          <p:nvPr/>
        </p:nvSpPr>
        <p:spPr>
          <a:xfrm>
            <a:off x="499716" y="5125774"/>
            <a:ext cx="278640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 spc="5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楷体" pitchFamily="49" charset="-122"/>
                <a:cs typeface="Consolas" pitchFamily="49" charset="0"/>
              </a:rPr>
              <a:t>2.5  </a:t>
            </a:r>
            <a:r>
              <a:rPr lang="zh-CN" altLang="en-US" spc="5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楷体" pitchFamily="49" charset="-122"/>
                <a:cs typeface="Consolas" pitchFamily="49" charset="0"/>
              </a:rPr>
              <a:t>队列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99716" y="5753417"/>
            <a:ext cx="278640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 spc="5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楷体" pitchFamily="49" charset="-122"/>
                <a:cs typeface="Consolas" pitchFamily="49" charset="0"/>
              </a:rPr>
              <a:t>2.6 </a:t>
            </a:r>
            <a:r>
              <a:rPr lang="zh-CN" altLang="en-US" spc="5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楷体" pitchFamily="49" charset="-122"/>
                <a:cs typeface="Consolas" pitchFamily="49" charset="0"/>
              </a:rPr>
              <a:t>双端队列</a:t>
            </a:r>
          </a:p>
        </p:txBody>
      </p:sp>
      <p:sp>
        <p:nvSpPr>
          <p:cNvPr id="21" name="TextBox 20">
            <a:hlinkClick r:id="" action="ppaction://noaction"/>
          </p:cNvPr>
          <p:cNvSpPr txBox="1"/>
          <p:nvPr/>
        </p:nvSpPr>
        <p:spPr>
          <a:xfrm>
            <a:off x="4000496" y="2302098"/>
            <a:ext cx="4000528" cy="4839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tIns="72000" bIns="72000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 sz="2200" spc="5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楷体" pitchFamily="49" charset="-122"/>
                <a:cs typeface="Consolas" pitchFamily="49" charset="0"/>
              </a:rPr>
              <a:t>2.7  </a:t>
            </a:r>
            <a:r>
              <a:rPr lang="zh-CN" altLang="en-US" sz="2200" spc="5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楷体" pitchFamily="49" charset="-122"/>
                <a:cs typeface="Consolas" pitchFamily="49" charset="0"/>
              </a:rPr>
              <a:t>优先队列</a:t>
            </a:r>
          </a:p>
        </p:txBody>
      </p:sp>
      <p:sp>
        <p:nvSpPr>
          <p:cNvPr id="22" name="TextBox 21">
            <a:hlinkClick r:id="" action="ppaction://noaction"/>
          </p:cNvPr>
          <p:cNvSpPr txBox="1"/>
          <p:nvPr/>
        </p:nvSpPr>
        <p:spPr>
          <a:xfrm>
            <a:off x="4000496" y="3071810"/>
            <a:ext cx="4000528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 spc="5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楷体" pitchFamily="49" charset="-122"/>
                <a:cs typeface="Consolas" pitchFamily="49" charset="0"/>
              </a:rPr>
              <a:t>2.8  </a:t>
            </a:r>
            <a:r>
              <a:rPr lang="zh-CN" altLang="en-US" spc="50">
                <a:ln w="11430"/>
                <a:solidFill>
                  <a:schemeClr val="bg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楷体" pitchFamily="49" charset="-122"/>
                <a:cs typeface="Consolas" pitchFamily="49" charset="0"/>
              </a:rPr>
              <a:t>树和二叉树</a:t>
            </a:r>
          </a:p>
        </p:txBody>
      </p:sp>
      <p:sp>
        <p:nvSpPr>
          <p:cNvPr id="23" name="TextBox 22">
            <a:hlinkClick r:id="" action="ppaction://noaction"/>
          </p:cNvPr>
          <p:cNvSpPr txBox="1"/>
          <p:nvPr/>
        </p:nvSpPr>
        <p:spPr>
          <a:xfrm>
            <a:off x="4000496" y="3786190"/>
            <a:ext cx="4000528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 spc="5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楷体" pitchFamily="49" charset="-122"/>
                <a:cs typeface="Consolas" pitchFamily="49" charset="0"/>
              </a:rPr>
              <a:t>2.9  </a:t>
            </a:r>
            <a:r>
              <a:rPr lang="zh-CN" altLang="en-US" spc="5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楷体" pitchFamily="49" charset="-122"/>
                <a:cs typeface="Consolas" pitchFamily="49" charset="0"/>
              </a:rPr>
              <a:t>图</a:t>
            </a:r>
          </a:p>
        </p:txBody>
      </p:sp>
      <p:sp>
        <p:nvSpPr>
          <p:cNvPr id="27" name="TextBox 26">
            <a:hlinkClick r:id="" action="ppaction://noaction"/>
          </p:cNvPr>
          <p:cNvSpPr txBox="1"/>
          <p:nvPr/>
        </p:nvSpPr>
        <p:spPr>
          <a:xfrm>
            <a:off x="4000496" y="4500570"/>
            <a:ext cx="4000528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 spc="5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楷体" pitchFamily="49" charset="-122"/>
                <a:cs typeface="Consolas" pitchFamily="49" charset="0"/>
              </a:rPr>
              <a:t>2.10  </a:t>
            </a:r>
            <a:r>
              <a:rPr lang="zh-CN" altLang="en-US" spc="5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楷体" pitchFamily="49" charset="-122"/>
                <a:cs typeface="Consolas" pitchFamily="49" charset="0"/>
              </a:rPr>
              <a:t>并查集</a:t>
            </a:r>
          </a:p>
        </p:txBody>
      </p:sp>
      <p:sp>
        <p:nvSpPr>
          <p:cNvPr id="28" name="TextBox 27">
            <a:hlinkClick r:id="" action="ppaction://noaction"/>
          </p:cNvPr>
          <p:cNvSpPr txBox="1"/>
          <p:nvPr/>
        </p:nvSpPr>
        <p:spPr>
          <a:xfrm>
            <a:off x="4000496" y="5896293"/>
            <a:ext cx="4000528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 spc="5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楷体" pitchFamily="49" charset="-122"/>
                <a:cs typeface="Consolas" pitchFamily="49" charset="0"/>
              </a:rPr>
              <a:t>2.12  </a:t>
            </a:r>
            <a:r>
              <a:rPr lang="zh-CN" altLang="en-US" spc="5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楷体" pitchFamily="49" charset="-122"/>
                <a:cs typeface="Consolas" pitchFamily="49" charset="0"/>
              </a:rPr>
              <a:t>哈希表</a:t>
            </a:r>
          </a:p>
        </p:txBody>
      </p:sp>
      <p:sp>
        <p:nvSpPr>
          <p:cNvPr id="29" name="TextBox 28">
            <a:hlinkClick r:id="" action="ppaction://noaction"/>
          </p:cNvPr>
          <p:cNvSpPr txBox="1"/>
          <p:nvPr/>
        </p:nvSpPr>
        <p:spPr>
          <a:xfrm>
            <a:off x="4000496" y="5214950"/>
            <a:ext cx="400052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 sz="2000" spc="5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楷体" pitchFamily="49" charset="-122"/>
                <a:cs typeface="Consolas" pitchFamily="49" charset="0"/>
              </a:rPr>
              <a:t>2.11  </a:t>
            </a:r>
            <a:r>
              <a:rPr lang="zh-CN" altLang="en-US" sz="2000" spc="5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楷体" pitchFamily="49" charset="-122"/>
                <a:cs typeface="Consolas" pitchFamily="49" charset="0"/>
              </a:rPr>
              <a:t>二叉排序树和平衡二叉树</a:t>
            </a:r>
          </a:p>
        </p:txBody>
      </p:sp>
      <p:sp>
        <p:nvSpPr>
          <p:cNvPr id="24" name="灯片编号占位符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1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71472" y="1643050"/>
            <a:ext cx="7572428" cy="2346897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80000" tIns="108000" bIns="108000" rtlCol="0">
            <a:spAutoFit/>
          </a:bodyPr>
          <a:lstStyle/>
          <a:p>
            <a:pPr marL="457200" indent="-457200" algn="l">
              <a:lnSpc>
                <a:spcPts val="2600"/>
              </a:lnSpc>
              <a:spcBef>
                <a:spcPts val="1200"/>
              </a:spcBef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一个有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n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个顶点的连通图的生成树是一个极小连通子图，它含有图中全部顶点，但只包含构成一棵树的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n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-1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条边。</a:t>
            </a:r>
            <a:endParaRPr lang="en-US" altLang="zh-CN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marL="457200" indent="-457200" algn="l">
              <a:lnSpc>
                <a:spcPts val="2600"/>
              </a:lnSpc>
              <a:spcBef>
                <a:spcPts val="1200"/>
              </a:spcBef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一个带权连通图</a:t>
            </a:r>
            <a:r>
              <a:rPr lang="zh-CN" altLang="en-US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中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权值和最小的生成树称为最小生成树。</a:t>
            </a:r>
            <a:endParaRPr lang="en-US" altLang="zh-CN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marL="457200" indent="-457200" algn="l">
              <a:lnSpc>
                <a:spcPts val="2600"/>
              </a:lnSpc>
              <a:spcBef>
                <a:spcPts val="1200"/>
              </a:spcBef>
              <a:buBlip>
                <a:blip r:embed="rId3"/>
              </a:buBlip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Prim</a:t>
            </a:r>
            <a:r>
              <a:rPr lang="zh-CN" altLang="en-US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算法。</a:t>
            </a:r>
            <a:endParaRPr lang="en-US" altLang="zh-CN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marL="457200" indent="-457200" algn="l">
              <a:lnSpc>
                <a:spcPts val="2600"/>
              </a:lnSpc>
              <a:spcBef>
                <a:spcPts val="1200"/>
              </a:spcBef>
              <a:buBlip>
                <a:blip r:embed="rId3"/>
              </a:buBlip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Kruskal</a:t>
            </a:r>
            <a:r>
              <a:rPr lang="zh-CN" altLang="en-US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算法。</a:t>
            </a:r>
            <a:endParaRPr lang="zh-CN" altLang="zh-CN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571480"/>
            <a:ext cx="3214710" cy="4839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tIns="72000" bIns="72000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4.  </a:t>
            </a:r>
            <a:r>
              <a:rPr lang="zh-CN" altLang="en-US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生成树和最小生成树</a:t>
            </a:r>
            <a:endParaRPr lang="zh-CN" altLang="zh-CN" sz="22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10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14348" y="1500174"/>
            <a:ext cx="7286676" cy="2322138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80000" tIns="144000" bIns="144000" rtlCol="0">
            <a:spAutoFit/>
          </a:bodyPr>
          <a:lstStyle/>
          <a:p>
            <a:pPr marL="457200" indent="-457200" algn="l">
              <a:lnSpc>
                <a:spcPct val="100000"/>
              </a:lnSpc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对于带权图中两个顶点之间的路径可能有多条，把带权路径长度最短的那条路径称为最短路径，其路径长度称为最短路径长度或者最短距离。</a:t>
            </a:r>
            <a:endParaRPr lang="en-US" altLang="zh-CN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marL="457200" indent="-457200" algn="l">
              <a:lnSpc>
                <a:spcPct val="100000"/>
              </a:lnSpc>
              <a:buBlip>
                <a:blip r:embed="rId3"/>
              </a:buBlip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Dijkstra</a:t>
            </a:r>
            <a:r>
              <a:rPr lang="zh-CN" altLang="en-US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算法。</a:t>
            </a:r>
            <a:endParaRPr lang="en-US" altLang="zh-CN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marL="457200" indent="-457200" algn="l">
              <a:lnSpc>
                <a:spcPct val="100000"/>
              </a:lnSpc>
              <a:buBlip>
                <a:blip r:embed="rId3"/>
              </a:buBlip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Floyd</a:t>
            </a:r>
            <a:r>
              <a:rPr lang="zh-CN" altLang="en-US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算法。</a:t>
            </a:r>
            <a:endParaRPr lang="zh-CN" altLang="zh-CN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571480"/>
            <a:ext cx="2357454" cy="4839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tIns="72000" bIns="72000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5.  </a:t>
            </a:r>
            <a:r>
              <a:rPr lang="zh-CN" altLang="en-US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最短路径</a:t>
            </a:r>
            <a:endParaRPr lang="zh-CN" altLang="zh-CN" sz="22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11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00034" y="1500174"/>
            <a:ext cx="7500990" cy="1565392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80000" tIns="144000" bIns="144000" rtlCol="0">
            <a:spAutoFit/>
          </a:bodyPr>
          <a:lstStyle/>
          <a:p>
            <a:pPr marL="457200" indent="-457200" algn="l">
              <a:lnSpc>
                <a:spcPts val="3000"/>
              </a:lnSpc>
              <a:spcBef>
                <a:spcPts val="1200"/>
              </a:spcBef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Times New Roman" pitchFamily="18" charset="0"/>
                <a:ea typeface="仿宋" pitchFamily="49" charset="-122"/>
                <a:cs typeface="Times New Roman" pitchFamily="18" charset="0"/>
              </a:rPr>
              <a:t>在一个有向图</a:t>
            </a:r>
            <a:r>
              <a:rPr lang="en-US" altLang="zh-CN" sz="2200">
                <a:solidFill>
                  <a:srgbClr val="0000FF"/>
                </a:solidFill>
                <a:latin typeface="Times New Roman" pitchFamily="18" charset="0"/>
                <a:ea typeface="仿宋" pitchFamily="49" charset="-122"/>
                <a:cs typeface="Times New Roman" pitchFamily="18" charset="0"/>
              </a:rPr>
              <a:t>G</a:t>
            </a:r>
            <a:r>
              <a:rPr lang="zh-CN" altLang="zh-CN" sz="2200">
                <a:solidFill>
                  <a:srgbClr val="0000FF"/>
                </a:solidFill>
                <a:latin typeface="Times New Roman" pitchFamily="18" charset="0"/>
                <a:ea typeface="仿宋" pitchFamily="49" charset="-122"/>
                <a:cs typeface="Times New Roman" pitchFamily="18" charset="0"/>
              </a:rPr>
              <a:t>中找一个</a:t>
            </a:r>
            <a:r>
              <a:rPr lang="zh-CN" altLang="zh-CN" sz="2200">
                <a:solidFill>
                  <a:srgbClr val="FF00FF"/>
                </a:solidFill>
                <a:latin typeface="Times New Roman" pitchFamily="18" charset="0"/>
                <a:ea typeface="仿宋" pitchFamily="49" charset="-122"/>
                <a:cs typeface="Times New Roman" pitchFamily="18" charset="0"/>
              </a:rPr>
              <a:t>拓扑序列</a:t>
            </a:r>
            <a:r>
              <a:rPr lang="zh-CN" altLang="zh-CN" sz="2200">
                <a:solidFill>
                  <a:srgbClr val="0000FF"/>
                </a:solidFill>
                <a:latin typeface="Times New Roman" pitchFamily="18" charset="0"/>
                <a:ea typeface="仿宋" pitchFamily="49" charset="-122"/>
                <a:cs typeface="Times New Roman" pitchFamily="18" charset="0"/>
              </a:rPr>
              <a:t>的过程称为拓扑排序。</a:t>
            </a:r>
            <a:endParaRPr lang="en-US" altLang="zh-CN" sz="2200">
              <a:solidFill>
                <a:srgbClr val="0000FF"/>
              </a:solidFill>
              <a:latin typeface="Times New Roman" pitchFamily="18" charset="0"/>
              <a:ea typeface="仿宋" pitchFamily="49" charset="-122"/>
              <a:cs typeface="Times New Roman" pitchFamily="18" charset="0"/>
            </a:endParaRPr>
          </a:p>
          <a:p>
            <a:pPr marL="457200" indent="-457200" algn="l">
              <a:lnSpc>
                <a:spcPts val="3000"/>
              </a:lnSpc>
              <a:spcBef>
                <a:spcPts val="1200"/>
              </a:spcBef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Times New Roman" pitchFamily="18" charset="0"/>
                <a:ea typeface="仿宋" pitchFamily="49" charset="-122"/>
                <a:cs typeface="Times New Roman" pitchFamily="18" charset="0"/>
              </a:rPr>
              <a:t>如果一个有向图拓扑排序产生包含全部顶点的拓扑序列，则该图中不存在环，否则该图中一定存在环。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8596" y="571480"/>
            <a:ext cx="2357454" cy="4839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tIns="72000" bIns="72000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6.  </a:t>
            </a:r>
            <a:r>
              <a:rPr lang="zh-CN" altLang="en-US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拓扑排序</a:t>
            </a:r>
            <a:endParaRPr lang="zh-CN" altLang="zh-CN" sz="22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12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57158" y="500042"/>
            <a:ext cx="6429420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>
                <a:latin typeface="Consolas" pitchFamily="49" charset="0"/>
                <a:ea typeface="微软雅黑" pitchFamily="34" charset="-122"/>
                <a:cs typeface="Consolas" pitchFamily="49" charset="0"/>
              </a:rPr>
              <a:t>2.9.2 </a:t>
            </a:r>
            <a:r>
              <a:rPr lang="zh-CN" altLang="zh-CN">
                <a:latin typeface="Consolas" pitchFamily="49" charset="0"/>
                <a:ea typeface="微软雅黑" pitchFamily="34" charset="-122"/>
                <a:cs typeface="Consolas" pitchFamily="49" charset="0"/>
              </a:rPr>
              <a:t>实战—课程表</a:t>
            </a:r>
            <a:r>
              <a:rPr lang="zh-CN" altLang="en-US">
                <a:latin typeface="Consolas" pitchFamily="49" charset="0"/>
                <a:ea typeface="微软雅黑" pitchFamily="34" charset="-122"/>
                <a:cs typeface="Consolas" pitchFamily="49" charset="0"/>
              </a:rPr>
              <a:t>（</a:t>
            </a:r>
            <a:r>
              <a:rPr lang="en-US" altLang="zh-CN">
                <a:latin typeface="Consolas" pitchFamily="49" charset="0"/>
                <a:ea typeface="微软雅黑" pitchFamily="34" charset="-122"/>
                <a:cs typeface="Consolas" pitchFamily="49" charset="0"/>
              </a:rPr>
              <a:t> LeetCode207 ★★</a:t>
            </a:r>
            <a:r>
              <a:rPr lang="zh-CN" altLang="en-US">
                <a:latin typeface="Consolas" pitchFamily="49" charset="0"/>
                <a:ea typeface="微软雅黑" pitchFamily="34" charset="-122"/>
                <a:cs typeface="Consolas" pitchFamily="49" charset="0"/>
              </a:rPr>
              <a:t>）</a:t>
            </a:r>
            <a:endParaRPr lang="zh-CN" altLang="zh-CN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nsolas" pitchFamily="49" charset="0"/>
              <a:ea typeface="微软雅黑" pitchFamily="34" charset="-122"/>
              <a:cs typeface="Consolas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1571612"/>
            <a:ext cx="8643998" cy="301621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ts val="3000"/>
              </a:lnSpc>
              <a:spcBef>
                <a:spcPts val="600"/>
              </a:spcBef>
            </a:pPr>
            <a:r>
              <a:rPr lang="zh-CN" altLang="zh-CN" sz="22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Consolas" pitchFamily="49" charset="0"/>
              </a:rPr>
              <a:t>问题描述：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n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门课程（编号为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 0 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到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 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n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-1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）的选修关系用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prerequisites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数组表示，其中每个元素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[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b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a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]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表示课程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a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是课程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b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的先修课程即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a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→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b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。判断是否可能完成所有课程的学习。</a:t>
            </a:r>
            <a:endParaRPr lang="en-US" altLang="zh-CN" sz="2200">
              <a:solidFill>
                <a:srgbClr val="0000FF"/>
              </a:solidFill>
              <a:latin typeface="Consolas" pitchFamily="49" charset="0"/>
              <a:ea typeface="楷体" pitchFamily="49" charset="-122"/>
              <a:cs typeface="Consolas" pitchFamily="49" charset="0"/>
            </a:endParaRPr>
          </a:p>
          <a:p>
            <a:pPr algn="l">
              <a:lnSpc>
                <a:spcPts val="3000"/>
              </a:lnSpc>
              <a:spcBef>
                <a:spcPts val="600"/>
              </a:spcBef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  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例如，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n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=2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prerequisites=[[1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0]]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，表示共有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2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门课程，课程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1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的选修课程是课程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0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，这是可能的，结果为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true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。</a:t>
            </a:r>
            <a:endParaRPr lang="en-US" altLang="zh-CN" sz="2200">
              <a:solidFill>
                <a:srgbClr val="0000FF"/>
              </a:solidFill>
              <a:latin typeface="Consolas" pitchFamily="49" charset="0"/>
              <a:ea typeface="楷体" pitchFamily="49" charset="-122"/>
              <a:cs typeface="Consolas" pitchFamily="49" charset="0"/>
            </a:endParaRPr>
          </a:p>
          <a:p>
            <a:pPr algn="l">
              <a:lnSpc>
                <a:spcPts val="3000"/>
              </a:lnSpc>
              <a:spcBef>
                <a:spcPts val="600"/>
              </a:spcBef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  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要求设计如下方法：</a:t>
            </a:r>
          </a:p>
          <a:p>
            <a:pPr algn="l">
              <a:lnSpc>
                <a:spcPts val="3000"/>
              </a:lnSpc>
              <a:spcBef>
                <a:spcPts val="600"/>
              </a:spcBef>
            </a:pP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  public boolean canFinish(int numCourses, int[][] prerequisites) {}</a:t>
            </a:r>
            <a:endParaRPr lang="zh-CN" altLang="zh-CN" sz="1800">
              <a:solidFill>
                <a:srgbClr val="006600"/>
              </a:solidFill>
              <a:latin typeface="Consolas" pitchFamily="49" charset="0"/>
              <a:ea typeface="楷体" pitchFamily="49" charset="-122"/>
              <a:cs typeface="Consolas" pitchFamily="49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13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28596" y="1357298"/>
            <a:ext cx="8358246" cy="2910669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l">
              <a:lnSpc>
                <a:spcPts val="3000"/>
              </a:lnSpc>
              <a:spcBef>
                <a:spcPts val="1200"/>
              </a:spcBef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每门课程用一个顶点表示，两门课程之间的先修关系用一条有向边表示，这样构成一个有向图，用邻接表存储。需要注意的是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prerequisites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中的元素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[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b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，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a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]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对应的有向边为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&lt;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a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，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b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&gt;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。</a:t>
            </a:r>
            <a:endParaRPr lang="en-US" altLang="zh-CN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marL="457200" indent="-457200" algn="l">
              <a:lnSpc>
                <a:spcPts val="3000"/>
              </a:lnSpc>
              <a:spcBef>
                <a:spcPts val="1200"/>
              </a:spcBef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采用拓扑排序思路，用整数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n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累计拓扑序列中的元素个数，拓扑排序完毕，若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n==numCourses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则说明没有环，能够完成所有课程的学习，返回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true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，否则说明存在环，不能完成所有课程的学习，返回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false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。</a:t>
            </a:r>
            <a:endParaRPr lang="zh-CN" altLang="en-US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348" y="599998"/>
            <a:ext cx="500066" cy="4308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algn="ctr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1pPr>
            <a:lvl2pPr marL="457200" algn="ctr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2pPr>
            <a:lvl3pPr marL="914400" algn="ctr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3pPr>
            <a:lvl4pPr marL="1371600" algn="ctr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4pPr>
            <a:lvl5pPr marL="1828800" algn="ctr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5pPr>
            <a:lvl6pPr marL="2286000" algn="l" defTabSz="914400" rtl="0" eaLnBrk="1" latinLnBrk="0" hangingPunct="1"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6pPr>
            <a:lvl7pPr marL="2743200" algn="l" defTabSz="914400" rtl="0" eaLnBrk="1" latinLnBrk="0" hangingPunct="1"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7pPr>
            <a:lvl8pPr marL="3200400" algn="l" defTabSz="914400" rtl="0" eaLnBrk="1" latinLnBrk="0" hangingPunct="1"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8pPr>
            <a:lvl9pPr marL="3657600" algn="l" defTabSz="914400" rtl="0" eaLnBrk="1" latinLnBrk="0" hangingPunct="1"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CN" altLang="en-US" sz="2200" b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Consolas" pitchFamily="49" charset="0"/>
              </a:rPr>
              <a:t>解</a:t>
            </a:r>
            <a:endParaRPr lang="zh-CN" altLang="en-US" sz="2200" b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Consolas" pitchFamily="49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14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42844" y="394060"/>
            <a:ext cx="8786874" cy="42005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tIns="36000" bIns="36000" rtlCol="0">
            <a:spAutoFit/>
          </a:bodyPr>
          <a:lstStyle/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class Solution {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  public boolean </a:t>
            </a:r>
            <a:r>
              <a:rPr lang="en-US" altLang="zh-CN" sz="1800">
                <a:solidFill>
                  <a:srgbClr val="FF00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canFinish</a:t>
            </a: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(int numCourses, int[][] prerequisites) {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  int[] indegree = new int[numCourses]; 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入度数组</a:t>
            </a: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ArrayList&lt;ArrayList&lt;Integer&gt;&gt; adj=new ArrayList&lt;&gt;(); 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邻接表</a:t>
            </a: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for(int i=0;i&lt;numCourses;i++)   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建立邻接表</a:t>
            </a: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adj.add(new ArrayList&lt;&gt;());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for (int i=0;i&lt;prerequisites.length;i++) { 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   int b=prerequisites[i][0];  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//[b,a]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表示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a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是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b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的先修课程</a:t>
            </a: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int a=prerequisites[i][1];   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//&lt;a,b&gt;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表示即先学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a,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再学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b</a:t>
            </a:r>
            <a:endParaRPr lang="zh-CN" altLang="zh-CN" sz="1800" b="0">
              <a:solidFill>
                <a:srgbClr val="00B0F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adj.get(a).add(b);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indegree[b]++;   				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存在边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&lt;a,b&gt;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，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b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的入度增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1</a:t>
            </a:r>
            <a:endParaRPr lang="zh-CN" altLang="zh-CN" sz="1800" b="0">
              <a:solidFill>
                <a:srgbClr val="00B0F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15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28596" y="642918"/>
            <a:ext cx="8501122" cy="5202313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tIns="36000" bIns="36000" rtlCol="0">
            <a:spAutoFit/>
          </a:bodyPr>
          <a:lstStyle/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	 Stack&lt;Integer&gt; st= new Stack&lt;&gt;();  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定义一个栈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st</a:t>
            </a:r>
            <a:endParaRPr lang="zh-CN" altLang="zh-CN" sz="1800" b="0">
              <a:solidFill>
                <a:srgbClr val="00B0F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 for(int i=0;i&lt;numCourses;i++) {  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入度为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0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的顶点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i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进栈</a:t>
            </a: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 if(indegree[i]==0) st.push(i);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int n=0;   							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累计拓扑序列的顶点个数</a:t>
            </a: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while(!st.empty()) {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  int i=st.pop(); 					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出栈顶点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i</a:t>
            </a:r>
            <a:endParaRPr lang="zh-CN" altLang="zh-CN" sz="1800" b="0">
              <a:solidFill>
                <a:srgbClr val="00B0F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n++;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for(int j : adj.get(i))  {	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找到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i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的所有邻接点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j</a:t>
            </a:r>
            <a:endParaRPr lang="zh-CN" altLang="zh-CN" sz="1800" b="0">
              <a:solidFill>
                <a:srgbClr val="00B0F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   indegree[j]--;  				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顶点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j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的入度减少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1</a:t>
            </a:r>
            <a:endParaRPr lang="zh-CN" altLang="zh-CN" sz="1800" b="0">
              <a:solidFill>
                <a:srgbClr val="00B0F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  if(indegree[j]==0) st.push(j);  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入度为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0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的顶点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j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进栈</a:t>
            </a: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return n==numCourses;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16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63" name="Rectangle 5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66" name="TextBox 65"/>
          <p:cNvSpPr txBox="1"/>
          <p:nvPr/>
        </p:nvSpPr>
        <p:spPr>
          <a:xfrm>
            <a:off x="500034" y="1689933"/>
            <a:ext cx="2428892" cy="4839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tIns="72000" bIns="72000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1.  </a:t>
            </a:r>
            <a:r>
              <a:rPr lang="zh-CN" altLang="en-US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并查集的定义</a:t>
            </a:r>
            <a:endParaRPr lang="zh-CN" altLang="zh-CN" sz="22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42910" y="2338715"/>
            <a:ext cx="8072494" cy="2090417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80000" tIns="108000" bIns="108000" rtlCol="0">
            <a:spAutoFit/>
          </a:bodyPr>
          <a:lstStyle/>
          <a:p>
            <a:pPr marL="457200" indent="-457200" algn="l">
              <a:lnSpc>
                <a:spcPts val="2800"/>
              </a:lnSpc>
              <a:spcBef>
                <a:spcPts val="600"/>
              </a:spcBef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给定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n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个结点的集合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U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，结点编号为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1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～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n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，再给定一个</a:t>
            </a:r>
            <a:r>
              <a:rPr lang="zh-CN" altLang="zh-CN" sz="2200">
                <a:solidFill>
                  <a:srgbClr val="FF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等价关系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R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（满足自反性、对称性和传递性的关系称为等价关系</a:t>
            </a:r>
            <a:r>
              <a:rPr lang="zh-CN" altLang="en-US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。</a:t>
            </a:r>
            <a:endParaRPr lang="en-US" altLang="zh-CN" sz="2200">
              <a:solidFill>
                <a:srgbClr val="0000FF"/>
              </a:solidFill>
              <a:latin typeface="Consolas" pitchFamily="49" charset="0"/>
              <a:ea typeface="楷体" pitchFamily="49" charset="-122"/>
              <a:cs typeface="Consolas" pitchFamily="49" charset="0"/>
            </a:endParaRPr>
          </a:p>
          <a:p>
            <a:pPr marL="457200" indent="-457200" algn="l">
              <a:lnSpc>
                <a:spcPts val="2800"/>
              </a:lnSpc>
              <a:spcBef>
                <a:spcPts val="600"/>
              </a:spcBef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像图中顶点之间的连通性、亲戚关系等都是等价关系），由</a:t>
            </a:r>
            <a:r>
              <a:rPr lang="zh-CN" altLang="zh-CN" sz="2200">
                <a:solidFill>
                  <a:srgbClr val="FF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等价关系产生所有结点的一个划分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，每个结点属于一个等价类，所有等价类是不相交的。</a:t>
            </a:r>
            <a:endParaRPr lang="zh-CN" altLang="en-US" sz="2200">
              <a:solidFill>
                <a:srgbClr val="0000FF"/>
              </a:solidFill>
              <a:latin typeface="Consolas" pitchFamily="49" charset="0"/>
              <a:ea typeface="楷体" pitchFamily="49" charset="-122"/>
              <a:cs typeface="Consolas" pitchFamily="49" charset="0"/>
            </a:endParaRPr>
          </a:p>
        </p:txBody>
      </p:sp>
      <p:sp>
        <p:nvSpPr>
          <p:cNvPr id="68" name="椭圆 67"/>
          <p:cNvSpPr/>
          <p:nvPr/>
        </p:nvSpPr>
        <p:spPr>
          <a:xfrm>
            <a:off x="1643042" y="4714884"/>
            <a:ext cx="214314" cy="285752"/>
          </a:xfrm>
          <a:prstGeom prst="ellipse">
            <a:avLst/>
          </a:prstGeom>
          <a:ln>
            <a:tailEnd type="none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椭圆 68"/>
          <p:cNvSpPr/>
          <p:nvPr/>
        </p:nvSpPr>
        <p:spPr>
          <a:xfrm>
            <a:off x="1785918" y="5429264"/>
            <a:ext cx="214314" cy="285752"/>
          </a:xfrm>
          <a:prstGeom prst="ellipse">
            <a:avLst/>
          </a:prstGeom>
          <a:ln>
            <a:tailEnd type="none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椭圆 69"/>
          <p:cNvSpPr/>
          <p:nvPr/>
        </p:nvSpPr>
        <p:spPr>
          <a:xfrm>
            <a:off x="1142976" y="5000636"/>
            <a:ext cx="214314" cy="285752"/>
          </a:xfrm>
          <a:prstGeom prst="ellipse">
            <a:avLst/>
          </a:prstGeom>
          <a:ln>
            <a:tailEnd type="none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椭圆 70"/>
          <p:cNvSpPr/>
          <p:nvPr/>
        </p:nvSpPr>
        <p:spPr>
          <a:xfrm>
            <a:off x="2100242" y="5172084"/>
            <a:ext cx="214314" cy="285752"/>
          </a:xfrm>
          <a:prstGeom prst="ellipse">
            <a:avLst/>
          </a:prstGeom>
          <a:ln>
            <a:tailEnd type="none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椭圆 71"/>
          <p:cNvSpPr/>
          <p:nvPr/>
        </p:nvSpPr>
        <p:spPr>
          <a:xfrm>
            <a:off x="2285984" y="4786322"/>
            <a:ext cx="214314" cy="285752"/>
          </a:xfrm>
          <a:prstGeom prst="ellipse">
            <a:avLst/>
          </a:prstGeom>
          <a:ln>
            <a:tailEnd type="none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椭圆 72"/>
          <p:cNvSpPr/>
          <p:nvPr/>
        </p:nvSpPr>
        <p:spPr>
          <a:xfrm>
            <a:off x="2357422" y="5572140"/>
            <a:ext cx="214314" cy="285752"/>
          </a:xfrm>
          <a:prstGeom prst="ellipse">
            <a:avLst/>
          </a:prstGeom>
          <a:ln>
            <a:tailEnd type="none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椭圆 73"/>
          <p:cNvSpPr/>
          <p:nvPr/>
        </p:nvSpPr>
        <p:spPr>
          <a:xfrm>
            <a:off x="1285852" y="5429264"/>
            <a:ext cx="214314" cy="285752"/>
          </a:xfrm>
          <a:prstGeom prst="ellipse">
            <a:avLst/>
          </a:prstGeom>
          <a:ln>
            <a:tailEnd type="none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椭圆 74"/>
          <p:cNvSpPr/>
          <p:nvPr/>
        </p:nvSpPr>
        <p:spPr>
          <a:xfrm>
            <a:off x="1571604" y="5143512"/>
            <a:ext cx="214314" cy="285752"/>
          </a:xfrm>
          <a:prstGeom prst="ellipse">
            <a:avLst/>
          </a:prstGeom>
          <a:ln>
            <a:tailEnd type="none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7" name="直接连接符 76"/>
          <p:cNvCxnSpPr>
            <a:stCxn id="68" idx="2"/>
            <a:endCxn id="70" idx="7"/>
          </p:cNvCxnSpPr>
          <p:nvPr/>
        </p:nvCxnSpPr>
        <p:spPr>
          <a:xfrm rot="10800000" flipV="1">
            <a:off x="1325904" y="4857759"/>
            <a:ext cx="317138" cy="184723"/>
          </a:xfrm>
          <a:prstGeom prst="line">
            <a:avLst/>
          </a:prstGeom>
          <a:ln w="19050"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0" name="直接连接符 79"/>
          <p:cNvCxnSpPr>
            <a:stCxn id="68" idx="4"/>
            <a:endCxn id="75" idx="0"/>
          </p:cNvCxnSpPr>
          <p:nvPr/>
        </p:nvCxnSpPr>
        <p:spPr>
          <a:xfrm rot="5400000">
            <a:off x="1643042" y="5036355"/>
            <a:ext cx="142876" cy="71438"/>
          </a:xfrm>
          <a:prstGeom prst="line">
            <a:avLst/>
          </a:prstGeom>
          <a:ln w="19050"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3" name="直接连接符 82"/>
          <p:cNvCxnSpPr>
            <a:stCxn id="75" idx="3"/>
            <a:endCxn id="74" idx="7"/>
          </p:cNvCxnSpPr>
          <p:nvPr/>
        </p:nvCxnSpPr>
        <p:spPr>
          <a:xfrm rot="5400000">
            <a:off x="1494038" y="5362159"/>
            <a:ext cx="83694" cy="134210"/>
          </a:xfrm>
          <a:prstGeom prst="line">
            <a:avLst/>
          </a:prstGeom>
          <a:ln w="19050"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5" name="直接连接符 84"/>
          <p:cNvCxnSpPr>
            <a:stCxn id="72" idx="3"/>
            <a:endCxn id="71" idx="0"/>
          </p:cNvCxnSpPr>
          <p:nvPr/>
        </p:nvCxnSpPr>
        <p:spPr>
          <a:xfrm rot="5400000">
            <a:off x="2191457" y="5046170"/>
            <a:ext cx="141857" cy="109971"/>
          </a:xfrm>
          <a:prstGeom prst="line">
            <a:avLst/>
          </a:prstGeom>
          <a:ln w="19050"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7" name="直接连接符 86"/>
          <p:cNvCxnSpPr>
            <a:stCxn id="71" idx="5"/>
            <a:endCxn id="73" idx="1"/>
          </p:cNvCxnSpPr>
          <p:nvPr/>
        </p:nvCxnSpPr>
        <p:spPr>
          <a:xfrm rot="16200000" flipH="1">
            <a:off x="2236990" y="5462169"/>
            <a:ext cx="197998" cy="105638"/>
          </a:xfrm>
          <a:prstGeom prst="line">
            <a:avLst/>
          </a:prstGeom>
          <a:ln w="19050"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0" name="右箭头 89"/>
          <p:cNvSpPr/>
          <p:nvPr/>
        </p:nvSpPr>
        <p:spPr>
          <a:xfrm>
            <a:off x="3071802" y="5143512"/>
            <a:ext cx="428628" cy="214314"/>
          </a:xfrm>
          <a:prstGeom prst="rightArrow">
            <a:avLst/>
          </a:prstGeom>
          <a:ln>
            <a:tailEnd type="none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椭圆 90"/>
          <p:cNvSpPr/>
          <p:nvPr/>
        </p:nvSpPr>
        <p:spPr>
          <a:xfrm>
            <a:off x="4429124" y="4786322"/>
            <a:ext cx="214314" cy="285752"/>
          </a:xfrm>
          <a:prstGeom prst="ellipse">
            <a:avLst/>
          </a:prstGeom>
          <a:ln>
            <a:tailEnd type="non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椭圆 91"/>
          <p:cNvSpPr/>
          <p:nvPr/>
        </p:nvSpPr>
        <p:spPr>
          <a:xfrm>
            <a:off x="5500694" y="5072074"/>
            <a:ext cx="214314" cy="285752"/>
          </a:xfrm>
          <a:prstGeom prst="ellipse">
            <a:avLst/>
          </a:prstGeom>
          <a:ln>
            <a:tailEnd type="none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3" name="椭圆 92"/>
          <p:cNvSpPr/>
          <p:nvPr/>
        </p:nvSpPr>
        <p:spPr>
          <a:xfrm>
            <a:off x="3929058" y="5072074"/>
            <a:ext cx="214314" cy="285752"/>
          </a:xfrm>
          <a:prstGeom prst="ellipse">
            <a:avLst/>
          </a:prstGeom>
          <a:ln>
            <a:tailEnd type="non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椭圆 93"/>
          <p:cNvSpPr/>
          <p:nvPr/>
        </p:nvSpPr>
        <p:spPr>
          <a:xfrm>
            <a:off x="6315084" y="5100646"/>
            <a:ext cx="214314" cy="285752"/>
          </a:xfrm>
          <a:prstGeom prst="ellipse">
            <a:avLst/>
          </a:prstGeom>
          <a:ln>
            <a:tailEnd type="none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椭圆 94"/>
          <p:cNvSpPr/>
          <p:nvPr/>
        </p:nvSpPr>
        <p:spPr>
          <a:xfrm>
            <a:off x="6500826" y="4714884"/>
            <a:ext cx="214314" cy="285752"/>
          </a:xfrm>
          <a:prstGeom prst="ellipse">
            <a:avLst/>
          </a:prstGeom>
          <a:ln>
            <a:tailEnd type="none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6" name="椭圆 95"/>
          <p:cNvSpPr/>
          <p:nvPr/>
        </p:nvSpPr>
        <p:spPr>
          <a:xfrm>
            <a:off x="6572264" y="5500702"/>
            <a:ext cx="214314" cy="285752"/>
          </a:xfrm>
          <a:prstGeom prst="ellipse">
            <a:avLst/>
          </a:prstGeom>
          <a:ln>
            <a:tailEnd type="none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椭圆 96"/>
          <p:cNvSpPr/>
          <p:nvPr/>
        </p:nvSpPr>
        <p:spPr>
          <a:xfrm>
            <a:off x="4071934" y="5500702"/>
            <a:ext cx="214314" cy="285752"/>
          </a:xfrm>
          <a:prstGeom prst="ellipse">
            <a:avLst/>
          </a:prstGeom>
          <a:ln>
            <a:tailEnd type="non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椭圆 97"/>
          <p:cNvSpPr/>
          <p:nvPr/>
        </p:nvSpPr>
        <p:spPr>
          <a:xfrm>
            <a:off x="4357686" y="5214950"/>
            <a:ext cx="214314" cy="285752"/>
          </a:xfrm>
          <a:prstGeom prst="ellipse">
            <a:avLst/>
          </a:prstGeom>
          <a:ln>
            <a:tailEnd type="none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TextBox 103"/>
          <p:cNvSpPr txBox="1"/>
          <p:nvPr/>
        </p:nvSpPr>
        <p:spPr>
          <a:xfrm>
            <a:off x="3071802" y="470274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altLang="zh-CN" sz="18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R</a:t>
            </a:r>
            <a:endParaRPr lang="zh-CN" altLang="en-US" sz="1800">
              <a:solidFill>
                <a:srgbClr val="0000FF"/>
              </a:solidFill>
              <a:latin typeface="Consolas" pitchFamily="49" charset="0"/>
              <a:ea typeface="楷体" pitchFamily="49" charset="-122"/>
              <a:cs typeface="Consolas" pitchFamily="49" charset="0"/>
            </a:endParaRPr>
          </a:p>
        </p:txBody>
      </p:sp>
      <p:sp>
        <p:nvSpPr>
          <p:cNvPr id="105" name="椭圆 104"/>
          <p:cNvSpPr/>
          <p:nvPr/>
        </p:nvSpPr>
        <p:spPr>
          <a:xfrm>
            <a:off x="3786182" y="4643446"/>
            <a:ext cx="1071570" cy="1357322"/>
          </a:xfrm>
          <a:prstGeom prst="ellipse">
            <a:avLst/>
          </a:prstGeom>
          <a:ln w="19050">
            <a:prstDash val="dash"/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椭圆 105"/>
          <p:cNvSpPr/>
          <p:nvPr/>
        </p:nvSpPr>
        <p:spPr>
          <a:xfrm>
            <a:off x="5214942" y="4714884"/>
            <a:ext cx="714380" cy="1071570"/>
          </a:xfrm>
          <a:prstGeom prst="ellipse">
            <a:avLst/>
          </a:prstGeom>
          <a:ln w="19050">
            <a:prstDash val="dash"/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" name="椭圆 106"/>
          <p:cNvSpPr/>
          <p:nvPr/>
        </p:nvSpPr>
        <p:spPr>
          <a:xfrm>
            <a:off x="6072198" y="4429132"/>
            <a:ext cx="1000132" cy="1643074"/>
          </a:xfrm>
          <a:prstGeom prst="ellipse">
            <a:avLst/>
          </a:prstGeom>
          <a:ln w="19050">
            <a:prstDash val="dash"/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TextBox 34">
            <a:hlinkClick r:id="" action="ppaction://noaction"/>
          </p:cNvPr>
          <p:cNvSpPr txBox="1"/>
          <p:nvPr/>
        </p:nvSpPr>
        <p:spPr>
          <a:xfrm>
            <a:off x="3000364" y="262574"/>
            <a:ext cx="3286148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 sz="2800" spc="5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olas" pitchFamily="49" charset="0"/>
                <a:ea typeface="微软雅黑" pitchFamily="34" charset="-122"/>
                <a:cs typeface="Consolas" pitchFamily="49" charset="0"/>
              </a:rPr>
              <a:t>2.10 </a:t>
            </a:r>
            <a:r>
              <a:rPr lang="zh-CN" altLang="en-US" sz="2800" spc="5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olas" pitchFamily="49" charset="0"/>
                <a:ea typeface="微软雅黑" pitchFamily="34" charset="-122"/>
                <a:cs typeface="Consolas" pitchFamily="49" charset="0"/>
              </a:rPr>
              <a:t>并查集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57158" y="1000108"/>
            <a:ext cx="3143272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>
                <a:latin typeface="Consolas" pitchFamily="49" charset="0"/>
                <a:ea typeface="微软雅黑" pitchFamily="34" charset="-122"/>
                <a:cs typeface="Consolas" pitchFamily="49" charset="0"/>
              </a:rPr>
              <a:t>2.10.1 </a:t>
            </a:r>
            <a:r>
              <a:rPr lang="zh-CN" altLang="en-US">
                <a:latin typeface="Consolas" pitchFamily="49" charset="0"/>
                <a:ea typeface="微软雅黑" pitchFamily="34" charset="-122"/>
                <a:cs typeface="Consolas" pitchFamily="49" charset="0"/>
              </a:rPr>
              <a:t>并查集基础</a:t>
            </a:r>
            <a:endParaRPr lang="zh-CN" altLang="zh-CN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nsolas" pitchFamily="49" charset="0"/>
              <a:ea typeface="微软雅黑" pitchFamily="34" charset="-122"/>
              <a:cs typeface="Consolas" pitchFamily="49" charset="0"/>
            </a:endParaRPr>
          </a:p>
        </p:txBody>
      </p:sp>
      <p:sp>
        <p:nvSpPr>
          <p:cNvPr id="37" name="灯片编号占位符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17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500034" y="785794"/>
            <a:ext cx="1428760" cy="43088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zh-CN" altLang="zh-CN" sz="2200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基本运算</a:t>
            </a:r>
            <a:endParaRPr lang="zh-CN" altLang="en-US" sz="2200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Consolas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1500174"/>
            <a:ext cx="8429684" cy="1572326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80000" tIns="108000" bIns="108000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① 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Init()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：初始化。</a:t>
            </a:r>
          </a:p>
          <a:p>
            <a:pPr algn="l">
              <a:lnSpc>
                <a:spcPct val="100000"/>
              </a:lnSpc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② 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Find(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x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)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：查找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x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（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x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∈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U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）结点所属的等价类。</a:t>
            </a:r>
          </a:p>
          <a:p>
            <a:pPr algn="l">
              <a:lnSpc>
                <a:spcPct val="100000"/>
              </a:lnSpc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③ 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Union(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x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，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y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)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：将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x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和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y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（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x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∈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U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，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y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∈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U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）所属的两个等价类合并。</a:t>
            </a:r>
            <a:endParaRPr lang="zh-CN" altLang="en-US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18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571472" y="428604"/>
            <a:ext cx="2428892" cy="4839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tIns="72000" bIns="72000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2.  </a:t>
            </a:r>
            <a:r>
              <a:rPr lang="zh-CN" altLang="en-US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并查集的实现</a:t>
            </a:r>
            <a:endParaRPr lang="zh-CN" altLang="zh-CN" sz="22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421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4217" name="Oval 9"/>
          <p:cNvSpPr>
            <a:spLocks noChangeArrowheads="1"/>
          </p:cNvSpPr>
          <p:nvPr/>
        </p:nvSpPr>
        <p:spPr bwMode="auto">
          <a:xfrm>
            <a:off x="2458276" y="4004500"/>
            <a:ext cx="301496" cy="332359"/>
          </a:xfrm>
          <a:prstGeom prst="ellipse">
            <a:avLst/>
          </a:prstGeom>
          <a:ln>
            <a:headEnd/>
            <a:tailEnd type="none" w="sm" len="sm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36101" numCol="1" anchor="t" anchorCtr="0" compatLnSpc="1">
            <a:prstTxWarp prst="textNoShape">
              <a:avLst/>
            </a:prstTxWarp>
          </a:bodyPr>
          <a:lstStyle/>
          <a:p>
            <a:pPr marL="0" marR="0" lvl="0" algn="ctr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宋体" pitchFamily="2" charset="-122"/>
                <a:cs typeface="Consolas" pitchFamily="49" charset="0"/>
              </a:rPr>
              <a:t>A</a:t>
            </a:r>
          </a:p>
        </p:txBody>
      </p:sp>
      <p:sp>
        <p:nvSpPr>
          <p:cNvPr id="94216" name="Oval 8"/>
          <p:cNvSpPr>
            <a:spLocks noChangeArrowheads="1"/>
          </p:cNvSpPr>
          <p:nvPr/>
        </p:nvSpPr>
        <p:spPr bwMode="auto">
          <a:xfrm>
            <a:off x="1992715" y="4581867"/>
            <a:ext cx="301496" cy="332359"/>
          </a:xfrm>
          <a:prstGeom prst="ellipse">
            <a:avLst/>
          </a:prstGeom>
          <a:ln>
            <a:headEnd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36101" rIns="0" bIns="36101" numCol="1" anchor="t" anchorCtr="0" compatLnSpc="1">
            <a:prstTxWarp prst="textNoShape">
              <a:avLst/>
            </a:prstTxWarp>
          </a:bodyPr>
          <a:lstStyle/>
          <a:p>
            <a:pPr marL="0" marR="0" lvl="0" algn="ctr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宋体" pitchFamily="2" charset="-122"/>
                <a:cs typeface="Consolas" pitchFamily="49" charset="0"/>
              </a:rPr>
              <a:t>x</a:t>
            </a:r>
            <a:endParaRPr kumimoji="0" lang="en-US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宋体" pitchFamily="2" charset="-122"/>
              <a:cs typeface="Consolas" pitchFamily="49" charset="0"/>
            </a:endParaRPr>
          </a:p>
        </p:txBody>
      </p:sp>
      <p:sp>
        <p:nvSpPr>
          <p:cNvPr id="94215" name="Oval 7"/>
          <p:cNvSpPr>
            <a:spLocks noChangeArrowheads="1"/>
          </p:cNvSpPr>
          <p:nvPr/>
        </p:nvSpPr>
        <p:spPr bwMode="auto">
          <a:xfrm>
            <a:off x="2870568" y="4581867"/>
            <a:ext cx="301496" cy="332359"/>
          </a:xfrm>
          <a:prstGeom prst="ellipse">
            <a:avLst/>
          </a:prstGeom>
          <a:ln>
            <a:headEnd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36101" rIns="0" bIns="36101" numCol="1" anchor="t" anchorCtr="0" compatLnSpc="1">
            <a:prstTxWarp prst="textNoShape">
              <a:avLst/>
            </a:prstTxWarp>
          </a:bodyPr>
          <a:lstStyle/>
          <a:p>
            <a:pPr marL="0" marR="0" lvl="0" algn="ctr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宋体" pitchFamily="2" charset="-122"/>
                <a:cs typeface="Consolas" pitchFamily="49" charset="0"/>
              </a:rPr>
              <a:t>y</a:t>
            </a:r>
            <a:endParaRPr kumimoji="0" lang="en-US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宋体" pitchFamily="2" charset="-122"/>
              <a:cs typeface="Consolas" pitchFamily="49" charset="0"/>
            </a:endParaRPr>
          </a:p>
        </p:txBody>
      </p:sp>
      <p:sp>
        <p:nvSpPr>
          <p:cNvPr id="94214" name="AutoShape 6"/>
          <p:cNvSpPr>
            <a:spLocks noChangeShapeType="1"/>
          </p:cNvSpPr>
          <p:nvPr/>
        </p:nvSpPr>
        <p:spPr bwMode="auto">
          <a:xfrm flipH="1">
            <a:off x="2250531" y="4287857"/>
            <a:ext cx="251424" cy="343011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 type="arrow" w="med" len="med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600"/>
              </a:lnSpc>
            </a:pPr>
            <a:endParaRPr lang="zh-CN" altLang="en-US" sz="180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4213" name="AutoShape 5"/>
          <p:cNvSpPr>
            <a:spLocks noChangeShapeType="1"/>
          </p:cNvSpPr>
          <p:nvPr/>
        </p:nvSpPr>
        <p:spPr bwMode="auto">
          <a:xfrm flipH="1" flipV="1">
            <a:off x="2716092" y="4287857"/>
            <a:ext cx="198156" cy="343011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arrow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600"/>
              </a:lnSpc>
            </a:pPr>
            <a:endParaRPr lang="zh-CN" altLang="en-US" sz="180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4212" name="Freeform 4"/>
          <p:cNvSpPr>
            <a:spLocks/>
          </p:cNvSpPr>
          <p:nvPr/>
        </p:nvSpPr>
        <p:spPr bwMode="auto">
          <a:xfrm>
            <a:off x="2605295" y="3723274"/>
            <a:ext cx="422946" cy="521973"/>
          </a:xfrm>
          <a:custGeom>
            <a:avLst/>
            <a:gdLst/>
            <a:ahLst/>
            <a:cxnLst>
              <a:cxn ang="0">
                <a:pos x="207" y="528"/>
              </a:cxn>
              <a:cxn ang="0">
                <a:pos x="434" y="537"/>
              </a:cxn>
              <a:cxn ang="0">
                <a:pos x="445" y="240"/>
              </a:cxn>
              <a:cxn ang="0">
                <a:pos x="326" y="25"/>
              </a:cxn>
              <a:cxn ang="0">
                <a:pos x="97" y="91"/>
              </a:cxn>
              <a:cxn ang="0">
                <a:pos x="0" y="327"/>
              </a:cxn>
            </a:cxnLst>
            <a:rect l="0" t="0" r="r" b="b"/>
            <a:pathLst>
              <a:path w="474" h="585">
                <a:moveTo>
                  <a:pt x="207" y="528"/>
                </a:moveTo>
                <a:cubicBezTo>
                  <a:pt x="300" y="556"/>
                  <a:pt x="394" y="585"/>
                  <a:pt x="434" y="537"/>
                </a:cubicBezTo>
                <a:cubicBezTo>
                  <a:pt x="474" y="489"/>
                  <a:pt x="463" y="325"/>
                  <a:pt x="445" y="240"/>
                </a:cubicBezTo>
                <a:cubicBezTo>
                  <a:pt x="427" y="155"/>
                  <a:pt x="384" y="50"/>
                  <a:pt x="326" y="25"/>
                </a:cubicBezTo>
                <a:cubicBezTo>
                  <a:pt x="268" y="0"/>
                  <a:pt x="151" y="41"/>
                  <a:pt x="97" y="91"/>
                </a:cubicBezTo>
                <a:cubicBezTo>
                  <a:pt x="43" y="141"/>
                  <a:pt x="20" y="278"/>
                  <a:pt x="0" y="327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arrow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600"/>
              </a:lnSpc>
            </a:pPr>
            <a:endParaRPr lang="zh-CN" altLang="en-US" sz="180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4211" name="AutoShape 3"/>
          <p:cNvSpPr>
            <a:spLocks noChangeArrowheads="1"/>
          </p:cNvSpPr>
          <p:nvPr/>
        </p:nvSpPr>
        <p:spPr bwMode="auto">
          <a:xfrm>
            <a:off x="1949036" y="4905703"/>
            <a:ext cx="345175" cy="480429"/>
          </a:xfrm>
          <a:prstGeom prst="triangle">
            <a:avLst>
              <a:gd name="adj" fmla="val 50000"/>
            </a:avLst>
          </a:prstGeom>
          <a:ln>
            <a:headEnd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600"/>
              </a:lnSpc>
            </a:pPr>
            <a:endParaRPr lang="zh-CN" altLang="en-US" sz="180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4210" name="AutoShape 2"/>
          <p:cNvSpPr>
            <a:spLocks noChangeArrowheads="1"/>
          </p:cNvSpPr>
          <p:nvPr/>
        </p:nvSpPr>
        <p:spPr bwMode="auto">
          <a:xfrm>
            <a:off x="2849261" y="4896116"/>
            <a:ext cx="345175" cy="480429"/>
          </a:xfrm>
          <a:prstGeom prst="triangle">
            <a:avLst>
              <a:gd name="adj" fmla="val 50000"/>
            </a:avLst>
          </a:prstGeom>
          <a:ln>
            <a:headEnd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600"/>
              </a:lnSpc>
            </a:pPr>
            <a:endParaRPr lang="zh-CN" altLang="en-US" sz="180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4348" y="1357298"/>
            <a:ext cx="42148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zh-CN" altLang="zh-CN" sz="220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并查集的基本存储结构</a:t>
            </a:r>
            <a:endParaRPr lang="zh-CN" altLang="en-US" sz="2200">
              <a:solidFill>
                <a:srgbClr val="0000FF"/>
              </a:solidFill>
              <a:latin typeface="楷体" pitchFamily="49" charset="-122"/>
              <a:ea typeface="楷体" pitchFamily="49" charset="-122"/>
              <a:cs typeface="Consolas" pitchFamily="49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85786" y="2071678"/>
            <a:ext cx="6572296" cy="799807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80000" tIns="108000" bIns="108000" rtlCol="0">
            <a:spAutoFit/>
          </a:bodyPr>
          <a:lstStyle/>
          <a:p>
            <a:pPr algn="l"/>
            <a:r>
              <a:rPr lang="en-US" altLang="zh-CN" sz="18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int parent[]; 		</a:t>
            </a:r>
            <a:r>
              <a:rPr lang="en-US" altLang="zh-CN" sz="180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并查集存储结构</a:t>
            </a:r>
          </a:p>
          <a:p>
            <a:pPr algn="l"/>
            <a:r>
              <a:rPr lang="en-US" altLang="zh-CN" sz="18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int rnk[];		</a:t>
            </a:r>
            <a:r>
              <a:rPr lang="en-US" altLang="zh-CN" sz="180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存储结点的秩</a:t>
            </a:r>
            <a:r>
              <a:rPr lang="en-US" altLang="zh-CN" sz="180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(</a:t>
            </a:r>
            <a:r>
              <a:rPr lang="zh-CN" altLang="zh-CN" sz="180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近似于高度</a:t>
            </a:r>
            <a:r>
              <a:rPr lang="en-US" altLang="zh-CN" sz="180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)</a:t>
            </a:r>
            <a:endParaRPr lang="zh-CN" altLang="zh-CN" sz="1800">
              <a:solidFill>
                <a:srgbClr val="00B0F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19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28596" y="1428736"/>
            <a:ext cx="2428892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olas" pitchFamily="49" charset="0"/>
                <a:ea typeface="微软雅黑" pitchFamily="34" charset="-122"/>
                <a:cs typeface="Consolas" pitchFamily="49" charset="0"/>
              </a:rPr>
              <a:t>2.6.1 </a:t>
            </a:r>
            <a:r>
              <a:rPr lang="zh-CN" altLang="en-US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olas" pitchFamily="49" charset="0"/>
                <a:ea typeface="微软雅黑" pitchFamily="34" charset="-122"/>
                <a:cs typeface="Consolas" pitchFamily="49" charset="0"/>
              </a:rPr>
              <a:t>图基础</a:t>
            </a:r>
            <a:endParaRPr lang="zh-CN" altLang="zh-CN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nsolas" pitchFamily="49" charset="0"/>
              <a:ea typeface="微软雅黑" pitchFamily="34" charset="-122"/>
              <a:cs typeface="Consolas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2285992"/>
            <a:ext cx="1857388" cy="4839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tIns="72000" bIns="72000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1.  </a:t>
            </a:r>
            <a:r>
              <a:rPr lang="zh-CN" altLang="en-US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图的定义</a:t>
            </a:r>
            <a:endParaRPr lang="zh-CN" altLang="zh-CN" sz="22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>
            <a:hlinkClick r:id="" action="ppaction://noaction"/>
          </p:cNvPr>
          <p:cNvSpPr txBox="1"/>
          <p:nvPr/>
        </p:nvSpPr>
        <p:spPr>
          <a:xfrm>
            <a:off x="2857488" y="500042"/>
            <a:ext cx="2428892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 sz="2800" spc="5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olas" pitchFamily="49" charset="0"/>
                <a:ea typeface="微软雅黑" pitchFamily="34" charset="-122"/>
                <a:cs typeface="Consolas" pitchFamily="49" charset="0"/>
              </a:rPr>
              <a:t>2.9 </a:t>
            </a:r>
            <a:r>
              <a:rPr lang="zh-CN" altLang="en-US" sz="2800" spc="5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olas" pitchFamily="49" charset="0"/>
                <a:ea typeface="微软雅黑" pitchFamily="34" charset="-122"/>
                <a:cs typeface="Consolas" pitchFamily="49" charset="0"/>
              </a:rPr>
              <a:t>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5786" y="3000372"/>
            <a:ext cx="15716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G=(V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E)</a:t>
            </a:r>
            <a:endParaRPr lang="zh-CN" altLang="en-US" sz="2200">
              <a:solidFill>
                <a:srgbClr val="0000FF"/>
              </a:solidFill>
              <a:latin typeface="Consolas" pitchFamily="49" charset="0"/>
              <a:ea typeface="楷体" pitchFamily="49" charset="-122"/>
              <a:cs typeface="Consolas" pitchFamily="49" charset="0"/>
            </a:endParaRPr>
          </a:p>
        </p:txBody>
      </p:sp>
      <p:sp>
        <p:nvSpPr>
          <p:cNvPr id="9" name="Rectangle 56"/>
          <p:cNvSpPr>
            <a:spLocks noChangeArrowheads="1"/>
          </p:cNvSpPr>
          <p:nvPr/>
        </p:nvSpPr>
        <p:spPr bwMode="auto">
          <a:xfrm>
            <a:off x="4283773" y="4008658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3</a:t>
            </a:r>
          </a:p>
        </p:txBody>
      </p:sp>
      <p:sp>
        <p:nvSpPr>
          <p:cNvPr id="10" name="Rectangle 55"/>
          <p:cNvSpPr>
            <a:spLocks noChangeArrowheads="1"/>
          </p:cNvSpPr>
          <p:nvPr/>
        </p:nvSpPr>
        <p:spPr bwMode="auto">
          <a:xfrm>
            <a:off x="3754261" y="4586140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3</a:t>
            </a:r>
          </a:p>
        </p:txBody>
      </p:sp>
      <p:sp>
        <p:nvSpPr>
          <p:cNvPr id="11" name="Rectangle 54"/>
          <p:cNvSpPr>
            <a:spLocks noChangeArrowheads="1"/>
          </p:cNvSpPr>
          <p:nvPr/>
        </p:nvSpPr>
        <p:spPr bwMode="auto">
          <a:xfrm>
            <a:off x="4049999" y="5160806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8</a:t>
            </a:r>
          </a:p>
        </p:txBody>
      </p:sp>
      <p:sp>
        <p:nvSpPr>
          <p:cNvPr id="12" name="Rectangle 53"/>
          <p:cNvSpPr>
            <a:spLocks noChangeArrowheads="1"/>
          </p:cNvSpPr>
          <p:nvPr/>
        </p:nvSpPr>
        <p:spPr bwMode="auto">
          <a:xfrm>
            <a:off x="3804959" y="4205847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5</a:t>
            </a:r>
          </a:p>
        </p:txBody>
      </p:sp>
      <p:sp>
        <p:nvSpPr>
          <p:cNvPr id="13" name="Rectangle 52"/>
          <p:cNvSpPr>
            <a:spLocks noChangeArrowheads="1"/>
          </p:cNvSpPr>
          <p:nvPr/>
        </p:nvSpPr>
        <p:spPr bwMode="auto">
          <a:xfrm>
            <a:off x="4252791" y="4755159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4</a:t>
            </a:r>
          </a:p>
        </p:txBody>
      </p:sp>
      <p:sp>
        <p:nvSpPr>
          <p:cNvPr id="14" name="Rectangle 51"/>
          <p:cNvSpPr>
            <a:spLocks noChangeArrowheads="1"/>
          </p:cNvSpPr>
          <p:nvPr/>
        </p:nvSpPr>
        <p:spPr bwMode="auto">
          <a:xfrm>
            <a:off x="4607676" y="4265004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3</a:t>
            </a:r>
          </a:p>
        </p:txBody>
      </p:sp>
      <p:sp>
        <p:nvSpPr>
          <p:cNvPr id="15" name="Rectangle 50"/>
          <p:cNvSpPr>
            <a:spLocks noChangeArrowheads="1"/>
          </p:cNvSpPr>
          <p:nvPr/>
        </p:nvSpPr>
        <p:spPr bwMode="auto">
          <a:xfrm>
            <a:off x="4911864" y="4881924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1</a:t>
            </a:r>
          </a:p>
        </p:txBody>
      </p:sp>
      <p:sp>
        <p:nvSpPr>
          <p:cNvPr id="17" name="Rectangle 49"/>
          <p:cNvSpPr>
            <a:spLocks noChangeArrowheads="1"/>
          </p:cNvSpPr>
          <p:nvPr/>
        </p:nvSpPr>
        <p:spPr bwMode="auto">
          <a:xfrm>
            <a:off x="5009504" y="4013353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2</a:t>
            </a:r>
          </a:p>
        </p:txBody>
      </p:sp>
      <p:sp>
        <p:nvSpPr>
          <p:cNvPr id="18" name="Rectangle 48"/>
          <p:cNvSpPr>
            <a:spLocks noChangeArrowheads="1"/>
          </p:cNvSpPr>
          <p:nvPr/>
        </p:nvSpPr>
        <p:spPr bwMode="auto">
          <a:xfrm>
            <a:off x="4055632" y="3845272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1</a:t>
            </a:r>
          </a:p>
        </p:txBody>
      </p:sp>
      <p:grpSp>
        <p:nvGrpSpPr>
          <p:cNvPr id="65" name="组合 64"/>
          <p:cNvGrpSpPr/>
          <p:nvPr/>
        </p:nvGrpSpPr>
        <p:grpSpPr>
          <a:xfrm>
            <a:off x="642910" y="3924148"/>
            <a:ext cx="1643074" cy="2219495"/>
            <a:chOff x="642910" y="3924148"/>
            <a:chExt cx="1643074" cy="2219495"/>
          </a:xfrm>
        </p:grpSpPr>
        <p:sp>
          <p:nvSpPr>
            <p:cNvPr id="19" name="Rectangle 47"/>
            <p:cNvSpPr>
              <a:spLocks noChangeArrowheads="1"/>
            </p:cNvSpPr>
            <p:nvPr/>
          </p:nvSpPr>
          <p:spPr bwMode="auto">
            <a:xfrm>
              <a:off x="844763" y="4576750"/>
              <a:ext cx="189648" cy="24883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 type="none" w="sm" len="sm"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1</a:t>
              </a:r>
            </a:p>
          </p:txBody>
        </p:sp>
        <p:sp>
          <p:nvSpPr>
            <p:cNvPr id="20" name="Rectangle 46"/>
            <p:cNvSpPr>
              <a:spLocks noChangeArrowheads="1"/>
            </p:cNvSpPr>
            <p:nvPr/>
          </p:nvSpPr>
          <p:spPr bwMode="auto">
            <a:xfrm>
              <a:off x="1317944" y="4576750"/>
              <a:ext cx="189648" cy="24883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 type="none" w="sm" len="sm"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4</a:t>
              </a:r>
            </a:p>
          </p:txBody>
        </p:sp>
        <p:sp>
          <p:nvSpPr>
            <p:cNvPr id="21" name="Rectangle 45"/>
            <p:cNvSpPr>
              <a:spLocks noChangeArrowheads="1"/>
            </p:cNvSpPr>
            <p:nvPr/>
          </p:nvSpPr>
          <p:spPr bwMode="auto">
            <a:xfrm>
              <a:off x="1444688" y="5079113"/>
              <a:ext cx="189648" cy="24883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 type="none" w="sm" len="sm"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3</a:t>
              </a:r>
            </a:p>
          </p:txBody>
        </p:sp>
        <p:sp>
          <p:nvSpPr>
            <p:cNvPr id="22" name="Oval 44"/>
            <p:cNvSpPr>
              <a:spLocks noChangeArrowheads="1"/>
            </p:cNvSpPr>
            <p:nvPr/>
          </p:nvSpPr>
          <p:spPr bwMode="auto">
            <a:xfrm>
              <a:off x="901094" y="4013353"/>
              <a:ext cx="265695" cy="319259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0</a:t>
              </a:r>
            </a:p>
          </p:txBody>
        </p:sp>
        <p:sp>
          <p:nvSpPr>
            <p:cNvPr id="23" name="Oval 43"/>
            <p:cNvSpPr>
              <a:spLocks noChangeArrowheads="1"/>
            </p:cNvSpPr>
            <p:nvPr/>
          </p:nvSpPr>
          <p:spPr bwMode="auto">
            <a:xfrm>
              <a:off x="1886887" y="4013353"/>
              <a:ext cx="265695" cy="319259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1</a:t>
              </a:r>
            </a:p>
          </p:txBody>
        </p:sp>
        <p:sp>
          <p:nvSpPr>
            <p:cNvPr id="24" name="Oval 42"/>
            <p:cNvSpPr>
              <a:spLocks noChangeArrowheads="1"/>
            </p:cNvSpPr>
            <p:nvPr/>
          </p:nvSpPr>
          <p:spPr bwMode="auto">
            <a:xfrm>
              <a:off x="1886887" y="4918545"/>
              <a:ext cx="265695" cy="319259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2</a:t>
              </a:r>
            </a:p>
          </p:txBody>
        </p:sp>
        <p:sp>
          <p:nvSpPr>
            <p:cNvPr id="25" name="Rectangle 41"/>
            <p:cNvSpPr>
              <a:spLocks noChangeArrowheads="1"/>
            </p:cNvSpPr>
            <p:nvPr/>
          </p:nvSpPr>
          <p:spPr bwMode="auto">
            <a:xfrm>
              <a:off x="1444688" y="3924148"/>
              <a:ext cx="189648" cy="24883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 type="none" w="sm" len="sm"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2</a:t>
              </a:r>
            </a:p>
          </p:txBody>
        </p:sp>
        <p:sp>
          <p:nvSpPr>
            <p:cNvPr id="26" name="Oval 40"/>
            <p:cNvSpPr>
              <a:spLocks noChangeArrowheads="1"/>
            </p:cNvSpPr>
            <p:nvPr/>
          </p:nvSpPr>
          <p:spPr bwMode="auto">
            <a:xfrm>
              <a:off x="901094" y="4918545"/>
              <a:ext cx="265695" cy="319259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3</a:t>
              </a:r>
            </a:p>
          </p:txBody>
        </p:sp>
        <p:sp>
          <p:nvSpPr>
            <p:cNvPr id="27" name="AutoShape 39"/>
            <p:cNvSpPr>
              <a:spLocks noChangeShapeType="1"/>
            </p:cNvSpPr>
            <p:nvPr/>
          </p:nvSpPr>
          <p:spPr bwMode="auto">
            <a:xfrm>
              <a:off x="1166789" y="4172982"/>
              <a:ext cx="720098" cy="93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28" name="AutoShape 38"/>
            <p:cNvSpPr>
              <a:spLocks noChangeShapeType="1"/>
            </p:cNvSpPr>
            <p:nvPr/>
          </p:nvSpPr>
          <p:spPr bwMode="auto">
            <a:xfrm>
              <a:off x="1128296" y="4285661"/>
              <a:ext cx="797084" cy="67983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29" name="AutoShape 37"/>
            <p:cNvSpPr>
              <a:spLocks noChangeShapeType="1"/>
            </p:cNvSpPr>
            <p:nvPr/>
          </p:nvSpPr>
          <p:spPr bwMode="auto">
            <a:xfrm flipH="1">
              <a:off x="1166789" y="5078174"/>
              <a:ext cx="720098" cy="93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30" name="AutoShape 36"/>
            <p:cNvSpPr>
              <a:spLocks noChangeShapeType="1"/>
            </p:cNvSpPr>
            <p:nvPr/>
          </p:nvSpPr>
          <p:spPr bwMode="auto">
            <a:xfrm>
              <a:off x="2020204" y="4332611"/>
              <a:ext cx="939" cy="58593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31" name="AutoShape 35"/>
            <p:cNvSpPr>
              <a:spLocks noChangeShapeType="1"/>
            </p:cNvSpPr>
            <p:nvPr/>
          </p:nvSpPr>
          <p:spPr bwMode="auto">
            <a:xfrm flipV="1">
              <a:off x="1034411" y="4332611"/>
              <a:ext cx="939" cy="58593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32" name="Rectangle 34"/>
            <p:cNvSpPr>
              <a:spLocks noChangeArrowheads="1"/>
            </p:cNvSpPr>
            <p:nvPr/>
          </p:nvSpPr>
          <p:spPr bwMode="auto">
            <a:xfrm>
              <a:off x="2044614" y="4456559"/>
              <a:ext cx="189648" cy="24883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 type="none" w="sm" len="sm"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2</a:t>
              </a:r>
            </a:p>
          </p:txBody>
        </p:sp>
        <p:sp>
          <p:nvSpPr>
            <p:cNvPr id="33" name="Rectangle 33"/>
            <p:cNvSpPr>
              <a:spLocks noChangeArrowheads="1"/>
            </p:cNvSpPr>
            <p:nvPr/>
          </p:nvSpPr>
          <p:spPr bwMode="auto">
            <a:xfrm>
              <a:off x="642910" y="5593830"/>
              <a:ext cx="1643074" cy="54981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 type="none" w="sm" len="sm"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8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(a)</a:t>
              </a:r>
              <a:r>
                <a:rPr kumimoji="0" lang="zh-CN" altLang="en-US" sz="18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一个带权有向图</a:t>
              </a:r>
              <a:r>
                <a:rPr kumimoji="0" lang="en-US" altLang="zh-CN" sz="18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G1</a:t>
              </a:r>
            </a:p>
          </p:txBody>
        </p:sp>
      </p:grpSp>
      <p:sp>
        <p:nvSpPr>
          <p:cNvPr id="34" name="Oval 32"/>
          <p:cNvSpPr>
            <a:spLocks noChangeArrowheads="1"/>
          </p:cNvSpPr>
          <p:nvPr/>
        </p:nvSpPr>
        <p:spPr bwMode="auto">
          <a:xfrm>
            <a:off x="3441624" y="3714752"/>
            <a:ext cx="265695" cy="31925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0</a:t>
            </a:r>
          </a:p>
        </p:txBody>
      </p:sp>
      <p:sp>
        <p:nvSpPr>
          <p:cNvPr id="35" name="Oval 31"/>
          <p:cNvSpPr>
            <a:spLocks noChangeArrowheads="1"/>
          </p:cNvSpPr>
          <p:nvPr/>
        </p:nvSpPr>
        <p:spPr bwMode="auto">
          <a:xfrm>
            <a:off x="4554162" y="3714752"/>
            <a:ext cx="265695" cy="31925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1</a:t>
            </a:r>
          </a:p>
        </p:txBody>
      </p:sp>
      <p:sp>
        <p:nvSpPr>
          <p:cNvPr id="36" name="Oval 30"/>
          <p:cNvSpPr>
            <a:spLocks noChangeArrowheads="1"/>
          </p:cNvSpPr>
          <p:nvPr/>
        </p:nvSpPr>
        <p:spPr bwMode="auto">
          <a:xfrm>
            <a:off x="4554162" y="4991786"/>
            <a:ext cx="265695" cy="31925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4</a:t>
            </a:r>
          </a:p>
        </p:txBody>
      </p:sp>
      <p:sp>
        <p:nvSpPr>
          <p:cNvPr id="37" name="Oval 29"/>
          <p:cNvSpPr>
            <a:spLocks noChangeArrowheads="1"/>
          </p:cNvSpPr>
          <p:nvPr/>
        </p:nvSpPr>
        <p:spPr bwMode="auto">
          <a:xfrm>
            <a:off x="3441624" y="4991786"/>
            <a:ext cx="265695" cy="31925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3</a:t>
            </a:r>
          </a:p>
        </p:txBody>
      </p:sp>
      <p:sp>
        <p:nvSpPr>
          <p:cNvPr id="38" name="Rectangle 28"/>
          <p:cNvSpPr>
            <a:spLocks noChangeArrowheads="1"/>
          </p:cNvSpPr>
          <p:nvPr/>
        </p:nvSpPr>
        <p:spPr bwMode="auto">
          <a:xfrm>
            <a:off x="3377782" y="5591014"/>
            <a:ext cx="1694284" cy="5526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(b)</a:t>
            </a:r>
            <a:r>
              <a:rPr kumimoji="0" lang="zh-CN" altLang="en-US" sz="1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一个带权无向图</a:t>
            </a:r>
            <a:r>
              <a:rPr kumimoji="0" lang="en-US" altLang="zh-CN" sz="1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G2</a:t>
            </a:r>
          </a:p>
        </p:txBody>
      </p:sp>
      <p:sp>
        <p:nvSpPr>
          <p:cNvPr id="39" name="Oval 27"/>
          <p:cNvSpPr>
            <a:spLocks noChangeArrowheads="1"/>
          </p:cNvSpPr>
          <p:nvPr/>
        </p:nvSpPr>
        <p:spPr bwMode="auto">
          <a:xfrm>
            <a:off x="5084612" y="4371110"/>
            <a:ext cx="265695" cy="31925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5</a:t>
            </a:r>
          </a:p>
        </p:txBody>
      </p:sp>
      <p:sp>
        <p:nvSpPr>
          <p:cNvPr id="40" name="Oval 26"/>
          <p:cNvSpPr>
            <a:spLocks noChangeArrowheads="1"/>
          </p:cNvSpPr>
          <p:nvPr/>
        </p:nvSpPr>
        <p:spPr bwMode="auto">
          <a:xfrm>
            <a:off x="4080981" y="4379561"/>
            <a:ext cx="265695" cy="31925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2</a:t>
            </a:r>
          </a:p>
        </p:txBody>
      </p:sp>
      <p:sp>
        <p:nvSpPr>
          <p:cNvPr id="41" name="AutoShape 25"/>
          <p:cNvSpPr>
            <a:spLocks noChangeShapeType="1"/>
          </p:cNvSpPr>
          <p:nvPr/>
        </p:nvSpPr>
        <p:spPr bwMode="auto">
          <a:xfrm>
            <a:off x="3574941" y="4034011"/>
            <a:ext cx="939" cy="95777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42" name="AutoShape 24"/>
          <p:cNvSpPr>
            <a:spLocks noChangeShapeType="1"/>
          </p:cNvSpPr>
          <p:nvPr/>
        </p:nvSpPr>
        <p:spPr bwMode="auto">
          <a:xfrm>
            <a:off x="3668826" y="3987061"/>
            <a:ext cx="450648" cy="4394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43" name="AutoShape 23"/>
          <p:cNvSpPr>
            <a:spLocks noChangeShapeType="1"/>
          </p:cNvSpPr>
          <p:nvPr/>
        </p:nvSpPr>
        <p:spPr bwMode="auto">
          <a:xfrm>
            <a:off x="3707319" y="3874381"/>
            <a:ext cx="846843" cy="93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44" name="AutoShape 22"/>
          <p:cNvSpPr>
            <a:spLocks noChangeShapeType="1"/>
          </p:cNvSpPr>
          <p:nvPr/>
        </p:nvSpPr>
        <p:spPr bwMode="auto">
          <a:xfrm>
            <a:off x="3707319" y="5151416"/>
            <a:ext cx="846843" cy="93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45" name="AutoShape 21"/>
          <p:cNvSpPr>
            <a:spLocks noChangeShapeType="1"/>
          </p:cNvSpPr>
          <p:nvPr/>
        </p:nvSpPr>
        <p:spPr bwMode="auto">
          <a:xfrm flipH="1">
            <a:off x="3668826" y="4651870"/>
            <a:ext cx="450648" cy="38686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46" name="AutoShape 20"/>
          <p:cNvSpPr>
            <a:spLocks noChangeShapeType="1"/>
          </p:cNvSpPr>
          <p:nvPr/>
        </p:nvSpPr>
        <p:spPr bwMode="auto">
          <a:xfrm flipV="1">
            <a:off x="4346676" y="4530739"/>
            <a:ext cx="737937" cy="845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47" name="AutoShape 19"/>
          <p:cNvSpPr>
            <a:spLocks noChangeShapeType="1"/>
          </p:cNvSpPr>
          <p:nvPr/>
        </p:nvSpPr>
        <p:spPr bwMode="auto">
          <a:xfrm>
            <a:off x="4781364" y="3987061"/>
            <a:ext cx="341742" cy="43099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48" name="AutoShape 18"/>
          <p:cNvSpPr>
            <a:spLocks noChangeShapeType="1"/>
          </p:cNvSpPr>
          <p:nvPr/>
        </p:nvSpPr>
        <p:spPr bwMode="auto">
          <a:xfrm flipV="1">
            <a:off x="4781364" y="4643419"/>
            <a:ext cx="341742" cy="39531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49" name="AutoShape 17"/>
          <p:cNvSpPr>
            <a:spLocks noChangeShapeType="1"/>
          </p:cNvSpPr>
          <p:nvPr/>
        </p:nvSpPr>
        <p:spPr bwMode="auto">
          <a:xfrm flipH="1">
            <a:off x="4308183" y="3987061"/>
            <a:ext cx="284472" cy="4394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50" name="AutoShape 16"/>
          <p:cNvSpPr>
            <a:spLocks noChangeShapeType="1"/>
          </p:cNvSpPr>
          <p:nvPr/>
        </p:nvSpPr>
        <p:spPr bwMode="auto">
          <a:xfrm>
            <a:off x="4308183" y="4651870"/>
            <a:ext cx="284472" cy="38686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51" name="Rectangle 15"/>
          <p:cNvSpPr>
            <a:spLocks noChangeArrowheads="1"/>
          </p:cNvSpPr>
          <p:nvPr/>
        </p:nvSpPr>
        <p:spPr bwMode="auto">
          <a:xfrm>
            <a:off x="3368393" y="4360781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1</a:t>
            </a:r>
          </a:p>
        </p:txBody>
      </p:sp>
      <p:sp>
        <p:nvSpPr>
          <p:cNvPr id="52" name="Oval 14"/>
          <p:cNvSpPr>
            <a:spLocks noChangeArrowheads="1"/>
          </p:cNvSpPr>
          <p:nvPr/>
        </p:nvSpPr>
        <p:spPr bwMode="auto">
          <a:xfrm>
            <a:off x="6456615" y="4070834"/>
            <a:ext cx="265695" cy="31925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0</a:t>
            </a:r>
          </a:p>
        </p:txBody>
      </p:sp>
      <p:sp>
        <p:nvSpPr>
          <p:cNvPr id="53" name="Oval 13"/>
          <p:cNvSpPr>
            <a:spLocks noChangeArrowheads="1"/>
          </p:cNvSpPr>
          <p:nvPr/>
        </p:nvSpPr>
        <p:spPr bwMode="auto">
          <a:xfrm>
            <a:off x="7476206" y="4070834"/>
            <a:ext cx="265695" cy="31925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1</a:t>
            </a:r>
          </a:p>
        </p:txBody>
      </p:sp>
      <p:sp>
        <p:nvSpPr>
          <p:cNvPr id="54" name="Oval 12"/>
          <p:cNvSpPr>
            <a:spLocks noChangeArrowheads="1"/>
          </p:cNvSpPr>
          <p:nvPr/>
        </p:nvSpPr>
        <p:spPr bwMode="auto">
          <a:xfrm>
            <a:off x="6944817" y="4502772"/>
            <a:ext cx="265695" cy="31925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2</a:t>
            </a:r>
          </a:p>
        </p:txBody>
      </p:sp>
      <p:sp>
        <p:nvSpPr>
          <p:cNvPr id="55" name="Oval 11"/>
          <p:cNvSpPr>
            <a:spLocks noChangeArrowheads="1"/>
          </p:cNvSpPr>
          <p:nvPr/>
        </p:nvSpPr>
        <p:spPr bwMode="auto">
          <a:xfrm>
            <a:off x="6456615" y="4976026"/>
            <a:ext cx="265695" cy="31925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3</a:t>
            </a:r>
          </a:p>
        </p:txBody>
      </p:sp>
      <p:sp>
        <p:nvSpPr>
          <p:cNvPr id="56" name="Rectangle 10"/>
          <p:cNvSpPr>
            <a:spLocks noChangeArrowheads="1"/>
          </p:cNvSpPr>
          <p:nvPr/>
        </p:nvSpPr>
        <p:spPr bwMode="auto">
          <a:xfrm>
            <a:off x="6122384" y="5584644"/>
            <a:ext cx="1950078" cy="559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(c)</a:t>
            </a:r>
            <a:r>
              <a:rPr kumimoji="0" lang="zh-CN" altLang="en-US" sz="1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一个不带权无向图</a:t>
            </a:r>
            <a:r>
              <a:rPr kumimoji="0" lang="en-US" altLang="zh-CN" sz="1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G3</a:t>
            </a:r>
          </a:p>
        </p:txBody>
      </p:sp>
      <p:sp>
        <p:nvSpPr>
          <p:cNvPr id="57" name="Oval 9"/>
          <p:cNvSpPr>
            <a:spLocks noChangeArrowheads="1"/>
          </p:cNvSpPr>
          <p:nvPr/>
        </p:nvSpPr>
        <p:spPr bwMode="auto">
          <a:xfrm>
            <a:off x="7476206" y="4976026"/>
            <a:ext cx="265695" cy="31925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4</a:t>
            </a:r>
          </a:p>
        </p:txBody>
      </p:sp>
      <p:sp>
        <p:nvSpPr>
          <p:cNvPr id="58" name="AutoShape 8"/>
          <p:cNvSpPr>
            <a:spLocks noChangeShapeType="1"/>
          </p:cNvSpPr>
          <p:nvPr/>
        </p:nvSpPr>
        <p:spPr bwMode="auto">
          <a:xfrm>
            <a:off x="6722309" y="4230463"/>
            <a:ext cx="753897" cy="93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59" name="AutoShape 7"/>
          <p:cNvSpPr>
            <a:spLocks noChangeShapeType="1"/>
          </p:cNvSpPr>
          <p:nvPr/>
        </p:nvSpPr>
        <p:spPr bwMode="auto">
          <a:xfrm>
            <a:off x="6589931" y="4390093"/>
            <a:ext cx="939" cy="58593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60" name="AutoShape 6"/>
          <p:cNvSpPr>
            <a:spLocks noChangeShapeType="1"/>
          </p:cNvSpPr>
          <p:nvPr/>
        </p:nvSpPr>
        <p:spPr bwMode="auto">
          <a:xfrm>
            <a:off x="6722309" y="5135655"/>
            <a:ext cx="753897" cy="93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61" name="AutoShape 5"/>
          <p:cNvSpPr>
            <a:spLocks noChangeShapeType="1"/>
          </p:cNvSpPr>
          <p:nvPr/>
        </p:nvSpPr>
        <p:spPr bwMode="auto">
          <a:xfrm>
            <a:off x="6683817" y="4343143"/>
            <a:ext cx="299493" cy="20657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62" name="AutoShape 4"/>
          <p:cNvSpPr>
            <a:spLocks noChangeShapeType="1"/>
          </p:cNvSpPr>
          <p:nvPr/>
        </p:nvSpPr>
        <p:spPr bwMode="auto">
          <a:xfrm>
            <a:off x="7609523" y="4390093"/>
            <a:ext cx="939" cy="58593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63" name="AutoShape 3"/>
          <p:cNvSpPr>
            <a:spLocks noChangeShapeType="1"/>
          </p:cNvSpPr>
          <p:nvPr/>
        </p:nvSpPr>
        <p:spPr bwMode="auto">
          <a:xfrm flipV="1">
            <a:off x="6683817" y="4775081"/>
            <a:ext cx="299493" cy="24789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64" name="AutoShape 2"/>
          <p:cNvSpPr>
            <a:spLocks noChangeShapeType="1"/>
          </p:cNvSpPr>
          <p:nvPr/>
        </p:nvSpPr>
        <p:spPr bwMode="auto">
          <a:xfrm flipV="1">
            <a:off x="7172019" y="4343143"/>
            <a:ext cx="342680" cy="20657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66" name="灯片编号占位符 6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2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1472" y="571480"/>
            <a:ext cx="6572296" cy="2218657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80000" tIns="108000" bIns="108000" rtlCol="0">
            <a:spAutoFit/>
          </a:bodyPr>
          <a:lstStyle/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void </a:t>
            </a:r>
            <a:r>
              <a:rPr lang="en-US" altLang="zh-CN" sz="1800">
                <a:solidFill>
                  <a:srgbClr val="FF00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Init</a:t>
            </a: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() {	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并查集初始化</a:t>
            </a: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for (int i=1;i&lt;=n;i++) {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	parent[i]=i;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	rnk[i]=0;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92161" name="Oval 1"/>
          <p:cNvSpPr>
            <a:spLocks noChangeArrowheads="1"/>
          </p:cNvSpPr>
          <p:nvPr/>
        </p:nvSpPr>
        <p:spPr bwMode="auto">
          <a:xfrm>
            <a:off x="2651125" y="3429000"/>
            <a:ext cx="343922" cy="357190"/>
          </a:xfrm>
          <a:prstGeom prst="ellipse">
            <a:avLst/>
          </a:prstGeom>
          <a:ln>
            <a:headEnd/>
            <a:tailEnd type="none" w="sm" len="sm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36529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i="1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i</a:t>
            </a:r>
            <a:endParaRPr kumimoji="0" lang="zh-CN" altLang="zh-CN" sz="160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92162" name="Freeform 2"/>
          <p:cNvSpPr>
            <a:spLocks/>
          </p:cNvSpPr>
          <p:nvPr/>
        </p:nvSpPr>
        <p:spPr bwMode="auto">
          <a:xfrm>
            <a:off x="2786050" y="3286124"/>
            <a:ext cx="441315" cy="461964"/>
          </a:xfrm>
          <a:custGeom>
            <a:avLst/>
            <a:gdLst/>
            <a:ahLst/>
            <a:cxnLst>
              <a:cxn ang="0">
                <a:pos x="160" y="539"/>
              </a:cxn>
              <a:cxn ang="0">
                <a:pos x="387" y="548"/>
              </a:cxn>
              <a:cxn ang="0">
                <a:pos x="398" y="251"/>
              </a:cxn>
              <a:cxn ang="0">
                <a:pos x="279" y="36"/>
              </a:cxn>
              <a:cxn ang="0">
                <a:pos x="161" y="36"/>
              </a:cxn>
              <a:cxn ang="0">
                <a:pos x="0" y="174"/>
              </a:cxn>
            </a:cxnLst>
            <a:rect l="0" t="0" r="r" b="b"/>
            <a:pathLst>
              <a:path w="427" h="596">
                <a:moveTo>
                  <a:pt x="160" y="539"/>
                </a:moveTo>
                <a:cubicBezTo>
                  <a:pt x="253" y="567"/>
                  <a:pt x="347" y="596"/>
                  <a:pt x="387" y="548"/>
                </a:cubicBezTo>
                <a:cubicBezTo>
                  <a:pt x="427" y="500"/>
                  <a:pt x="416" y="336"/>
                  <a:pt x="398" y="251"/>
                </a:cubicBezTo>
                <a:cubicBezTo>
                  <a:pt x="380" y="166"/>
                  <a:pt x="318" y="72"/>
                  <a:pt x="279" y="36"/>
                </a:cubicBezTo>
                <a:cubicBezTo>
                  <a:pt x="240" y="0"/>
                  <a:pt x="207" y="13"/>
                  <a:pt x="161" y="36"/>
                </a:cubicBezTo>
                <a:cubicBezTo>
                  <a:pt x="115" y="59"/>
                  <a:pt x="34" y="145"/>
                  <a:pt x="0" y="174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arrow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2880"/>
              </a:lnSpc>
            </a:pPr>
            <a:endParaRPr lang="zh-CN" altLang="en-US" sz="160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20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57158" y="2714620"/>
            <a:ext cx="8286808" cy="1949353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80000" tIns="108000" bIns="108000" rtlCol="0">
            <a:spAutoFit/>
          </a:bodyPr>
          <a:lstStyle/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int </a:t>
            </a:r>
            <a:r>
              <a:rPr lang="en-US" altLang="zh-CN" sz="1800">
                <a:solidFill>
                  <a:srgbClr val="FF00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Find</a:t>
            </a: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(int x)	{			//</a:t>
            </a:r>
            <a:r>
              <a:rPr lang="zh-CN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递归算法：并查集中查找</a:t>
            </a: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x</a:t>
            </a:r>
            <a:r>
              <a:rPr lang="zh-CN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结点的根结点</a:t>
            </a: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if (x!=parent[x])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	parent[x]=Find(parent[x]);		//</a:t>
            </a:r>
            <a:r>
              <a:rPr lang="zh-CN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路径压缩</a:t>
            </a: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return parent[x];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15734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pSp>
        <p:nvGrpSpPr>
          <p:cNvPr id="2" name="组合 27"/>
          <p:cNvGrpSpPr/>
          <p:nvPr/>
        </p:nvGrpSpPr>
        <p:grpSpPr>
          <a:xfrm>
            <a:off x="1000100" y="285728"/>
            <a:ext cx="4004295" cy="2035515"/>
            <a:chOff x="2714612" y="436273"/>
            <a:chExt cx="4004295" cy="2035515"/>
          </a:xfrm>
        </p:grpSpPr>
        <p:sp>
          <p:nvSpPr>
            <p:cNvPr id="115732" name="Oval 20"/>
            <p:cNvSpPr>
              <a:spLocks noChangeArrowheads="1"/>
            </p:cNvSpPr>
            <p:nvPr/>
          </p:nvSpPr>
          <p:spPr bwMode="auto">
            <a:xfrm>
              <a:off x="3713051" y="595411"/>
              <a:ext cx="270211" cy="299102"/>
            </a:xfrm>
            <a:prstGeom prst="ellipse">
              <a:avLst/>
            </a:prstGeom>
            <a:ln>
              <a:headEnd/>
              <a:tailEnd type="none" w="sm" len="sm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0" tIns="0" rIns="0" bIns="36529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ctr" defTabSz="914400" rtl="0" eaLnBrk="1" fontAlgn="base" latinLnBrk="0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nsolas" pitchFamily="49" charset="0"/>
                  <a:ea typeface="宋体" pitchFamily="2" charset="-122"/>
                  <a:cs typeface="Consolas" pitchFamily="49" charset="0"/>
                </a:rPr>
                <a:t>A</a:t>
              </a:r>
            </a:p>
          </p:txBody>
        </p:sp>
        <p:sp>
          <p:nvSpPr>
            <p:cNvPr id="115731" name="AutoShape 19"/>
            <p:cNvSpPr>
              <a:spLocks noChangeArrowheads="1"/>
            </p:cNvSpPr>
            <p:nvPr/>
          </p:nvSpPr>
          <p:spPr bwMode="auto">
            <a:xfrm>
              <a:off x="3690054" y="890679"/>
              <a:ext cx="314288" cy="437149"/>
            </a:xfrm>
            <a:prstGeom prst="triangle">
              <a:avLst>
                <a:gd name="adj" fmla="val 50000"/>
              </a:avLst>
            </a:prstGeom>
            <a:ln>
              <a:headEnd/>
              <a:tailEnd type="none" w="sm" len="sm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5730" name="Oval 18"/>
            <p:cNvSpPr>
              <a:spLocks noChangeArrowheads="1"/>
            </p:cNvSpPr>
            <p:nvPr/>
          </p:nvSpPr>
          <p:spPr bwMode="auto">
            <a:xfrm>
              <a:off x="3193709" y="1111171"/>
              <a:ext cx="271169" cy="299102"/>
            </a:xfrm>
            <a:prstGeom prst="ellipse">
              <a:avLst/>
            </a:prstGeom>
            <a:ln>
              <a:headEnd/>
              <a:tailEnd type="none" w="sm" len="sm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36529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ctr" defTabSz="914400" rtl="0" eaLnBrk="1" fontAlgn="base" latinLnBrk="0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nsolas" pitchFamily="49" charset="0"/>
                  <a:ea typeface="宋体" pitchFamily="2" charset="-122"/>
                  <a:cs typeface="Consolas" pitchFamily="49" charset="0"/>
                </a:rPr>
                <a:t>B</a:t>
              </a:r>
            </a:p>
          </p:txBody>
        </p:sp>
        <p:sp>
          <p:nvSpPr>
            <p:cNvPr id="115729" name="AutoShape 17"/>
            <p:cNvSpPr>
              <a:spLocks noChangeArrowheads="1"/>
            </p:cNvSpPr>
            <p:nvPr/>
          </p:nvSpPr>
          <p:spPr bwMode="auto">
            <a:xfrm>
              <a:off x="3171671" y="1406438"/>
              <a:ext cx="313330" cy="437149"/>
            </a:xfrm>
            <a:prstGeom prst="triangle">
              <a:avLst>
                <a:gd name="adj" fmla="val 50000"/>
              </a:avLst>
            </a:prstGeom>
            <a:ln>
              <a:headEnd/>
              <a:tailEnd type="none" w="sm" len="sm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5728" name="Oval 16"/>
            <p:cNvSpPr>
              <a:spLocks noChangeArrowheads="1"/>
            </p:cNvSpPr>
            <p:nvPr/>
          </p:nvSpPr>
          <p:spPr bwMode="auto">
            <a:xfrm>
              <a:off x="2737608" y="1591460"/>
              <a:ext cx="270211" cy="299102"/>
            </a:xfrm>
            <a:prstGeom prst="ellipse">
              <a:avLst/>
            </a:prstGeom>
            <a:ln>
              <a:headEnd/>
              <a:tailEnd type="none" w="sm" len="sm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36529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ctr" defTabSz="914400" rtl="0" eaLnBrk="1" fontAlgn="base" latinLnBrk="0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8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nsolas" pitchFamily="49" charset="0"/>
                  <a:ea typeface="宋体" pitchFamily="2" charset="-122"/>
                  <a:cs typeface="Consolas" pitchFamily="49" charset="0"/>
                </a:rPr>
                <a:t>x</a:t>
              </a:r>
              <a:endParaRPr kumimoji="0" lang="en-US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宋体" pitchFamily="2" charset="-122"/>
                <a:cs typeface="Consolas" pitchFamily="49" charset="0"/>
              </a:endParaRPr>
            </a:p>
          </p:txBody>
        </p:sp>
        <p:sp>
          <p:nvSpPr>
            <p:cNvPr id="115727" name="AutoShape 15"/>
            <p:cNvSpPr>
              <a:spLocks noChangeArrowheads="1"/>
            </p:cNvSpPr>
            <p:nvPr/>
          </p:nvSpPr>
          <p:spPr bwMode="auto">
            <a:xfrm>
              <a:off x="2714612" y="1912611"/>
              <a:ext cx="314288" cy="437149"/>
            </a:xfrm>
            <a:prstGeom prst="triangle">
              <a:avLst>
                <a:gd name="adj" fmla="val 50000"/>
              </a:avLst>
            </a:prstGeom>
            <a:ln>
              <a:headEnd/>
              <a:tailEnd type="none" w="sm" len="sm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5726" name="AutoShape 14"/>
            <p:cNvSpPr>
              <a:spLocks noChangeShapeType="1"/>
            </p:cNvSpPr>
            <p:nvPr/>
          </p:nvSpPr>
          <p:spPr bwMode="auto">
            <a:xfrm flipH="1">
              <a:off x="3425592" y="850415"/>
              <a:ext cx="326744" cy="304854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5725" name="AutoShape 13"/>
            <p:cNvSpPr>
              <a:spLocks noChangeShapeType="1"/>
            </p:cNvSpPr>
            <p:nvPr/>
          </p:nvSpPr>
          <p:spPr bwMode="auto">
            <a:xfrm flipH="1">
              <a:off x="2968533" y="1366174"/>
              <a:ext cx="264462" cy="269384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5724" name="Oval 12"/>
            <p:cNvSpPr>
              <a:spLocks noChangeArrowheads="1"/>
            </p:cNvSpPr>
            <p:nvPr/>
          </p:nvSpPr>
          <p:spPr bwMode="auto">
            <a:xfrm>
              <a:off x="6280054" y="602122"/>
              <a:ext cx="271169" cy="299102"/>
            </a:xfrm>
            <a:prstGeom prst="ellipse">
              <a:avLst/>
            </a:prstGeom>
            <a:ln>
              <a:headEnd/>
              <a:tailEnd type="none" w="sm" len="sm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0" tIns="0" rIns="0" bIns="36529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ctr" defTabSz="914400" rtl="0" eaLnBrk="1" fontAlgn="base" latinLnBrk="0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nsolas" pitchFamily="49" charset="0"/>
                  <a:ea typeface="宋体" pitchFamily="2" charset="-122"/>
                  <a:cs typeface="Consolas" pitchFamily="49" charset="0"/>
                </a:rPr>
                <a:t>A</a:t>
              </a:r>
            </a:p>
          </p:txBody>
        </p:sp>
        <p:sp>
          <p:nvSpPr>
            <p:cNvPr id="115723" name="AutoShape 11"/>
            <p:cNvSpPr>
              <a:spLocks noChangeArrowheads="1"/>
            </p:cNvSpPr>
            <p:nvPr/>
          </p:nvSpPr>
          <p:spPr bwMode="auto">
            <a:xfrm>
              <a:off x="6249392" y="898348"/>
              <a:ext cx="313330" cy="437149"/>
            </a:xfrm>
            <a:prstGeom prst="triangle">
              <a:avLst>
                <a:gd name="adj" fmla="val 50000"/>
              </a:avLst>
            </a:prstGeom>
            <a:ln>
              <a:headEnd/>
              <a:tailEnd type="none" w="sm" len="sm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5722" name="Oval 10"/>
            <p:cNvSpPr>
              <a:spLocks noChangeArrowheads="1"/>
            </p:cNvSpPr>
            <p:nvPr/>
          </p:nvSpPr>
          <p:spPr bwMode="auto">
            <a:xfrm>
              <a:off x="5760713" y="1117881"/>
              <a:ext cx="271169" cy="299102"/>
            </a:xfrm>
            <a:prstGeom prst="ellipse">
              <a:avLst/>
            </a:prstGeom>
            <a:ln>
              <a:headEnd/>
              <a:tailEnd type="none" w="sm" len="sm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36529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ctr" defTabSz="914400" rtl="0" eaLnBrk="1" fontAlgn="base" latinLnBrk="0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nsolas" pitchFamily="49" charset="0"/>
                  <a:ea typeface="宋体" pitchFamily="2" charset="-122"/>
                  <a:cs typeface="Consolas" pitchFamily="49" charset="0"/>
                </a:rPr>
                <a:t>B</a:t>
              </a:r>
            </a:p>
          </p:txBody>
        </p:sp>
        <p:sp>
          <p:nvSpPr>
            <p:cNvPr id="115721" name="AutoShape 9"/>
            <p:cNvSpPr>
              <a:spLocks noChangeArrowheads="1"/>
            </p:cNvSpPr>
            <p:nvPr/>
          </p:nvSpPr>
          <p:spPr bwMode="auto">
            <a:xfrm>
              <a:off x="5730050" y="1414108"/>
              <a:ext cx="313330" cy="437149"/>
            </a:xfrm>
            <a:prstGeom prst="triangle">
              <a:avLst>
                <a:gd name="adj" fmla="val 50000"/>
              </a:avLst>
            </a:prstGeom>
            <a:ln>
              <a:headEnd/>
              <a:tailEnd type="none" w="sm" len="sm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5720" name="Oval 8"/>
            <p:cNvSpPr>
              <a:spLocks noChangeArrowheads="1"/>
            </p:cNvSpPr>
            <p:nvPr/>
          </p:nvSpPr>
          <p:spPr bwMode="auto">
            <a:xfrm>
              <a:off x="5277783" y="1125551"/>
              <a:ext cx="271169" cy="299102"/>
            </a:xfrm>
            <a:prstGeom prst="ellipse">
              <a:avLst/>
            </a:prstGeom>
            <a:ln>
              <a:headEnd/>
              <a:tailEnd type="none" w="sm" len="sm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36529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ctr" defTabSz="914400" rtl="0" eaLnBrk="1" fontAlgn="base" latinLnBrk="0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8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nsolas" pitchFamily="49" charset="0"/>
                  <a:ea typeface="宋体" pitchFamily="2" charset="-122"/>
                  <a:cs typeface="Consolas" pitchFamily="49" charset="0"/>
                </a:rPr>
                <a:t>x</a:t>
              </a:r>
              <a:endParaRPr kumimoji="0" lang="en-US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宋体" pitchFamily="2" charset="-122"/>
                <a:cs typeface="Consolas" pitchFamily="49" charset="0"/>
              </a:endParaRPr>
            </a:p>
          </p:txBody>
        </p:sp>
        <p:sp>
          <p:nvSpPr>
            <p:cNvPr id="115719" name="AutoShape 7"/>
            <p:cNvSpPr>
              <a:spLocks noChangeArrowheads="1"/>
            </p:cNvSpPr>
            <p:nvPr/>
          </p:nvSpPr>
          <p:spPr bwMode="auto">
            <a:xfrm>
              <a:off x="5247120" y="1420818"/>
              <a:ext cx="313330" cy="438108"/>
            </a:xfrm>
            <a:prstGeom prst="triangle">
              <a:avLst>
                <a:gd name="adj" fmla="val 50000"/>
              </a:avLst>
            </a:prstGeom>
            <a:ln>
              <a:headEnd/>
              <a:tailEnd type="none" w="sm" len="sm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5718" name="AutoShape 6"/>
            <p:cNvSpPr>
              <a:spLocks noChangeShapeType="1"/>
            </p:cNvSpPr>
            <p:nvPr/>
          </p:nvSpPr>
          <p:spPr bwMode="auto">
            <a:xfrm flipH="1">
              <a:off x="6019425" y="898348"/>
              <a:ext cx="304706" cy="271301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5717" name="AutoShape 5"/>
            <p:cNvSpPr>
              <a:spLocks noChangeShapeType="1"/>
            </p:cNvSpPr>
            <p:nvPr/>
          </p:nvSpPr>
          <p:spPr bwMode="auto">
            <a:xfrm flipH="1">
              <a:off x="5509666" y="751673"/>
              <a:ext cx="770389" cy="417976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5716" name="AutoShape 4"/>
            <p:cNvSpPr>
              <a:spLocks noChangeArrowheads="1"/>
            </p:cNvSpPr>
            <p:nvPr/>
          </p:nvSpPr>
          <p:spPr bwMode="auto">
            <a:xfrm>
              <a:off x="4373247" y="1318241"/>
              <a:ext cx="418731" cy="324027"/>
            </a:xfrm>
            <a:prstGeom prst="rightArrow">
              <a:avLst>
                <a:gd name="adj1" fmla="val 50000"/>
                <a:gd name="adj2" fmla="val 32322"/>
              </a:avLst>
            </a:prstGeom>
            <a:ln>
              <a:headEnd/>
              <a:tailEnd type="none" w="sm" len="sm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5715" name="Freeform 3"/>
            <p:cNvSpPr>
              <a:spLocks/>
            </p:cNvSpPr>
            <p:nvPr/>
          </p:nvSpPr>
          <p:spPr bwMode="auto">
            <a:xfrm>
              <a:off x="3790664" y="436273"/>
              <a:ext cx="345908" cy="483165"/>
            </a:xfrm>
            <a:custGeom>
              <a:avLst/>
              <a:gdLst/>
              <a:ahLst/>
              <a:cxnLst>
                <a:cxn ang="0">
                  <a:pos x="160" y="539"/>
                </a:cxn>
                <a:cxn ang="0">
                  <a:pos x="387" y="548"/>
                </a:cxn>
                <a:cxn ang="0">
                  <a:pos x="398" y="251"/>
                </a:cxn>
                <a:cxn ang="0">
                  <a:pos x="279" y="36"/>
                </a:cxn>
                <a:cxn ang="0">
                  <a:pos x="161" y="36"/>
                </a:cxn>
                <a:cxn ang="0">
                  <a:pos x="0" y="174"/>
                </a:cxn>
              </a:cxnLst>
              <a:rect l="0" t="0" r="r" b="b"/>
              <a:pathLst>
                <a:path w="427" h="596">
                  <a:moveTo>
                    <a:pt x="160" y="539"/>
                  </a:moveTo>
                  <a:cubicBezTo>
                    <a:pt x="253" y="567"/>
                    <a:pt x="347" y="596"/>
                    <a:pt x="387" y="548"/>
                  </a:cubicBezTo>
                  <a:cubicBezTo>
                    <a:pt x="427" y="500"/>
                    <a:pt x="416" y="336"/>
                    <a:pt x="398" y="251"/>
                  </a:cubicBezTo>
                  <a:cubicBezTo>
                    <a:pt x="380" y="166"/>
                    <a:pt x="318" y="72"/>
                    <a:pt x="279" y="36"/>
                  </a:cubicBezTo>
                  <a:cubicBezTo>
                    <a:pt x="240" y="0"/>
                    <a:pt x="207" y="13"/>
                    <a:pt x="161" y="36"/>
                  </a:cubicBezTo>
                  <a:cubicBezTo>
                    <a:pt x="115" y="59"/>
                    <a:pt x="34" y="145"/>
                    <a:pt x="0" y="174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5714" name="Freeform 2"/>
            <p:cNvSpPr>
              <a:spLocks/>
            </p:cNvSpPr>
            <p:nvPr/>
          </p:nvSpPr>
          <p:spPr bwMode="auto">
            <a:xfrm>
              <a:off x="6372041" y="451612"/>
              <a:ext cx="346866" cy="484124"/>
            </a:xfrm>
            <a:custGeom>
              <a:avLst/>
              <a:gdLst/>
              <a:ahLst/>
              <a:cxnLst>
                <a:cxn ang="0">
                  <a:pos x="160" y="539"/>
                </a:cxn>
                <a:cxn ang="0">
                  <a:pos x="387" y="548"/>
                </a:cxn>
                <a:cxn ang="0">
                  <a:pos x="398" y="251"/>
                </a:cxn>
                <a:cxn ang="0">
                  <a:pos x="279" y="36"/>
                </a:cxn>
                <a:cxn ang="0">
                  <a:pos x="161" y="36"/>
                </a:cxn>
                <a:cxn ang="0">
                  <a:pos x="0" y="174"/>
                </a:cxn>
              </a:cxnLst>
              <a:rect l="0" t="0" r="r" b="b"/>
              <a:pathLst>
                <a:path w="427" h="596">
                  <a:moveTo>
                    <a:pt x="160" y="539"/>
                  </a:moveTo>
                  <a:cubicBezTo>
                    <a:pt x="253" y="567"/>
                    <a:pt x="347" y="596"/>
                    <a:pt x="387" y="548"/>
                  </a:cubicBezTo>
                  <a:cubicBezTo>
                    <a:pt x="427" y="500"/>
                    <a:pt x="416" y="336"/>
                    <a:pt x="398" y="251"/>
                  </a:cubicBezTo>
                  <a:cubicBezTo>
                    <a:pt x="380" y="166"/>
                    <a:pt x="318" y="72"/>
                    <a:pt x="279" y="36"/>
                  </a:cubicBezTo>
                  <a:cubicBezTo>
                    <a:pt x="240" y="0"/>
                    <a:pt x="207" y="13"/>
                    <a:pt x="161" y="36"/>
                  </a:cubicBezTo>
                  <a:cubicBezTo>
                    <a:pt x="115" y="59"/>
                    <a:pt x="34" y="145"/>
                    <a:pt x="0" y="174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643306" y="2071678"/>
              <a:ext cx="21431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zh-CN" altLang="zh-CN" sz="2000">
                  <a:solidFill>
                    <a:srgbClr val="0000FF"/>
                  </a:solidFill>
                  <a:latin typeface="Consolas" pitchFamily="49" charset="0"/>
                  <a:ea typeface="仿宋" pitchFamily="49" charset="-122"/>
                  <a:cs typeface="Consolas" pitchFamily="49" charset="0"/>
                </a:rPr>
                <a:t>查找中路径压缩</a:t>
              </a:r>
              <a:endParaRPr lang="zh-CN" altLang="en-US" sz="20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endParaRPr>
            </a:p>
          </p:txBody>
        </p:sp>
      </p:grpSp>
      <p:sp>
        <p:nvSpPr>
          <p:cNvPr id="28" name="灯片编号占位符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21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5720" y="2428868"/>
            <a:ext cx="8572560" cy="419522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80000" tIns="108000" bIns="108000" rtlCol="0">
            <a:spAutoFit/>
          </a:bodyPr>
          <a:lstStyle/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int </a:t>
            </a:r>
            <a:r>
              <a:rPr lang="en-US" altLang="zh-CN" sz="1800">
                <a:solidFill>
                  <a:srgbClr val="FF00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Find</a:t>
            </a: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(int x)	{	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非递归算法：并查集中查找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x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结点的根结点</a:t>
            </a: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int rx=x;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while (parent[rx]!=rx)	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找到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x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的根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rx</a:t>
            </a:r>
            <a:endParaRPr lang="zh-CN" altLang="zh-CN" sz="1800" b="0">
              <a:solidFill>
                <a:srgbClr val="00B0F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	rx=parent[rx];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int y=x;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while (y!=rx)	{			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路径压缩</a:t>
            </a: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	int tmp=parent[y];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	parent[y]=rx;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	y=tmp;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return rx;					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返回根</a:t>
            </a: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15734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pSp>
        <p:nvGrpSpPr>
          <p:cNvPr id="2" name="组合 27"/>
          <p:cNvGrpSpPr/>
          <p:nvPr/>
        </p:nvGrpSpPr>
        <p:grpSpPr>
          <a:xfrm>
            <a:off x="1000100" y="285728"/>
            <a:ext cx="4004295" cy="2035515"/>
            <a:chOff x="2714612" y="436273"/>
            <a:chExt cx="4004295" cy="2035515"/>
          </a:xfrm>
        </p:grpSpPr>
        <p:sp>
          <p:nvSpPr>
            <p:cNvPr id="115732" name="Oval 20"/>
            <p:cNvSpPr>
              <a:spLocks noChangeArrowheads="1"/>
            </p:cNvSpPr>
            <p:nvPr/>
          </p:nvSpPr>
          <p:spPr bwMode="auto">
            <a:xfrm>
              <a:off x="3713051" y="595411"/>
              <a:ext cx="270211" cy="299102"/>
            </a:xfrm>
            <a:prstGeom prst="ellipse">
              <a:avLst/>
            </a:prstGeom>
            <a:ln>
              <a:headEnd/>
              <a:tailEnd type="none" w="sm" len="sm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0" tIns="0" rIns="0" bIns="36529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ctr" defTabSz="914400" rtl="0" eaLnBrk="1" fontAlgn="base" latinLnBrk="0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nsolas" pitchFamily="49" charset="0"/>
                  <a:ea typeface="宋体" pitchFamily="2" charset="-122"/>
                  <a:cs typeface="Consolas" pitchFamily="49" charset="0"/>
                </a:rPr>
                <a:t>A</a:t>
              </a:r>
            </a:p>
          </p:txBody>
        </p:sp>
        <p:sp>
          <p:nvSpPr>
            <p:cNvPr id="115731" name="AutoShape 19"/>
            <p:cNvSpPr>
              <a:spLocks noChangeArrowheads="1"/>
            </p:cNvSpPr>
            <p:nvPr/>
          </p:nvSpPr>
          <p:spPr bwMode="auto">
            <a:xfrm>
              <a:off x="3690054" y="890679"/>
              <a:ext cx="314288" cy="437149"/>
            </a:xfrm>
            <a:prstGeom prst="triangle">
              <a:avLst>
                <a:gd name="adj" fmla="val 50000"/>
              </a:avLst>
            </a:prstGeom>
            <a:ln>
              <a:headEnd/>
              <a:tailEnd type="none" w="sm" len="sm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5730" name="Oval 18"/>
            <p:cNvSpPr>
              <a:spLocks noChangeArrowheads="1"/>
            </p:cNvSpPr>
            <p:nvPr/>
          </p:nvSpPr>
          <p:spPr bwMode="auto">
            <a:xfrm>
              <a:off x="3193709" y="1111171"/>
              <a:ext cx="271169" cy="299102"/>
            </a:xfrm>
            <a:prstGeom prst="ellipse">
              <a:avLst/>
            </a:prstGeom>
            <a:ln>
              <a:headEnd/>
              <a:tailEnd type="none" w="sm" len="sm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36529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ctr" defTabSz="914400" rtl="0" eaLnBrk="1" fontAlgn="base" latinLnBrk="0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nsolas" pitchFamily="49" charset="0"/>
                  <a:ea typeface="宋体" pitchFamily="2" charset="-122"/>
                  <a:cs typeface="Consolas" pitchFamily="49" charset="0"/>
                </a:rPr>
                <a:t>B</a:t>
              </a:r>
            </a:p>
          </p:txBody>
        </p:sp>
        <p:sp>
          <p:nvSpPr>
            <p:cNvPr id="115729" name="AutoShape 17"/>
            <p:cNvSpPr>
              <a:spLocks noChangeArrowheads="1"/>
            </p:cNvSpPr>
            <p:nvPr/>
          </p:nvSpPr>
          <p:spPr bwMode="auto">
            <a:xfrm>
              <a:off x="3171671" y="1406438"/>
              <a:ext cx="313330" cy="437149"/>
            </a:xfrm>
            <a:prstGeom prst="triangle">
              <a:avLst>
                <a:gd name="adj" fmla="val 50000"/>
              </a:avLst>
            </a:prstGeom>
            <a:ln>
              <a:headEnd/>
              <a:tailEnd type="none" w="sm" len="sm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5728" name="Oval 16"/>
            <p:cNvSpPr>
              <a:spLocks noChangeArrowheads="1"/>
            </p:cNvSpPr>
            <p:nvPr/>
          </p:nvSpPr>
          <p:spPr bwMode="auto">
            <a:xfrm>
              <a:off x="2737608" y="1591460"/>
              <a:ext cx="270211" cy="299102"/>
            </a:xfrm>
            <a:prstGeom prst="ellipse">
              <a:avLst/>
            </a:prstGeom>
            <a:ln>
              <a:headEnd/>
              <a:tailEnd type="none" w="sm" len="sm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36529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ctr" defTabSz="914400" rtl="0" eaLnBrk="1" fontAlgn="base" latinLnBrk="0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8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nsolas" pitchFamily="49" charset="0"/>
                  <a:ea typeface="宋体" pitchFamily="2" charset="-122"/>
                  <a:cs typeface="Consolas" pitchFamily="49" charset="0"/>
                </a:rPr>
                <a:t>x</a:t>
              </a:r>
              <a:endParaRPr kumimoji="0" lang="en-US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宋体" pitchFamily="2" charset="-122"/>
                <a:cs typeface="Consolas" pitchFamily="49" charset="0"/>
              </a:endParaRPr>
            </a:p>
          </p:txBody>
        </p:sp>
        <p:sp>
          <p:nvSpPr>
            <p:cNvPr id="115727" name="AutoShape 15"/>
            <p:cNvSpPr>
              <a:spLocks noChangeArrowheads="1"/>
            </p:cNvSpPr>
            <p:nvPr/>
          </p:nvSpPr>
          <p:spPr bwMode="auto">
            <a:xfrm>
              <a:off x="2714612" y="1912611"/>
              <a:ext cx="314288" cy="437149"/>
            </a:xfrm>
            <a:prstGeom prst="triangle">
              <a:avLst>
                <a:gd name="adj" fmla="val 50000"/>
              </a:avLst>
            </a:prstGeom>
            <a:ln>
              <a:headEnd/>
              <a:tailEnd type="none" w="sm" len="sm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5726" name="AutoShape 14"/>
            <p:cNvSpPr>
              <a:spLocks noChangeShapeType="1"/>
            </p:cNvSpPr>
            <p:nvPr/>
          </p:nvSpPr>
          <p:spPr bwMode="auto">
            <a:xfrm flipH="1">
              <a:off x="3425592" y="850415"/>
              <a:ext cx="326744" cy="304854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5725" name="AutoShape 13"/>
            <p:cNvSpPr>
              <a:spLocks noChangeShapeType="1"/>
            </p:cNvSpPr>
            <p:nvPr/>
          </p:nvSpPr>
          <p:spPr bwMode="auto">
            <a:xfrm flipH="1">
              <a:off x="2968533" y="1366174"/>
              <a:ext cx="264462" cy="269384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5724" name="Oval 12"/>
            <p:cNvSpPr>
              <a:spLocks noChangeArrowheads="1"/>
            </p:cNvSpPr>
            <p:nvPr/>
          </p:nvSpPr>
          <p:spPr bwMode="auto">
            <a:xfrm>
              <a:off x="6280054" y="602122"/>
              <a:ext cx="271169" cy="299102"/>
            </a:xfrm>
            <a:prstGeom prst="ellipse">
              <a:avLst/>
            </a:prstGeom>
            <a:ln>
              <a:headEnd/>
              <a:tailEnd type="none" w="sm" len="sm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0" tIns="0" rIns="0" bIns="36529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ctr" defTabSz="914400" rtl="0" eaLnBrk="1" fontAlgn="base" latinLnBrk="0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nsolas" pitchFamily="49" charset="0"/>
                  <a:ea typeface="宋体" pitchFamily="2" charset="-122"/>
                  <a:cs typeface="Consolas" pitchFamily="49" charset="0"/>
                </a:rPr>
                <a:t>A</a:t>
              </a:r>
            </a:p>
          </p:txBody>
        </p:sp>
        <p:sp>
          <p:nvSpPr>
            <p:cNvPr id="115723" name="AutoShape 11"/>
            <p:cNvSpPr>
              <a:spLocks noChangeArrowheads="1"/>
            </p:cNvSpPr>
            <p:nvPr/>
          </p:nvSpPr>
          <p:spPr bwMode="auto">
            <a:xfrm>
              <a:off x="6249392" y="898348"/>
              <a:ext cx="313330" cy="437149"/>
            </a:xfrm>
            <a:prstGeom prst="triangle">
              <a:avLst>
                <a:gd name="adj" fmla="val 50000"/>
              </a:avLst>
            </a:prstGeom>
            <a:ln>
              <a:headEnd/>
              <a:tailEnd type="none" w="sm" len="sm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5722" name="Oval 10"/>
            <p:cNvSpPr>
              <a:spLocks noChangeArrowheads="1"/>
            </p:cNvSpPr>
            <p:nvPr/>
          </p:nvSpPr>
          <p:spPr bwMode="auto">
            <a:xfrm>
              <a:off x="5760713" y="1117881"/>
              <a:ext cx="271169" cy="299102"/>
            </a:xfrm>
            <a:prstGeom prst="ellipse">
              <a:avLst/>
            </a:prstGeom>
            <a:ln>
              <a:headEnd/>
              <a:tailEnd type="none" w="sm" len="sm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36529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ctr" defTabSz="914400" rtl="0" eaLnBrk="1" fontAlgn="base" latinLnBrk="0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nsolas" pitchFamily="49" charset="0"/>
                  <a:ea typeface="宋体" pitchFamily="2" charset="-122"/>
                  <a:cs typeface="Consolas" pitchFamily="49" charset="0"/>
                </a:rPr>
                <a:t>B</a:t>
              </a:r>
            </a:p>
          </p:txBody>
        </p:sp>
        <p:sp>
          <p:nvSpPr>
            <p:cNvPr id="115721" name="AutoShape 9"/>
            <p:cNvSpPr>
              <a:spLocks noChangeArrowheads="1"/>
            </p:cNvSpPr>
            <p:nvPr/>
          </p:nvSpPr>
          <p:spPr bwMode="auto">
            <a:xfrm>
              <a:off x="5730050" y="1414108"/>
              <a:ext cx="313330" cy="437149"/>
            </a:xfrm>
            <a:prstGeom prst="triangle">
              <a:avLst>
                <a:gd name="adj" fmla="val 50000"/>
              </a:avLst>
            </a:prstGeom>
            <a:ln>
              <a:headEnd/>
              <a:tailEnd type="none" w="sm" len="sm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5720" name="Oval 8"/>
            <p:cNvSpPr>
              <a:spLocks noChangeArrowheads="1"/>
            </p:cNvSpPr>
            <p:nvPr/>
          </p:nvSpPr>
          <p:spPr bwMode="auto">
            <a:xfrm>
              <a:off x="5277783" y="1125551"/>
              <a:ext cx="271169" cy="299102"/>
            </a:xfrm>
            <a:prstGeom prst="ellipse">
              <a:avLst/>
            </a:prstGeom>
            <a:ln>
              <a:headEnd/>
              <a:tailEnd type="none" w="sm" len="sm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36529" numCol="1" anchor="t" anchorCtr="0" compatLnSpc="1">
              <a:prstTxWarp prst="textNoShape">
                <a:avLst/>
              </a:prstTxWarp>
            </a:bodyPr>
            <a:lstStyle/>
            <a:p>
              <a:pPr marL="0" marR="0" lvl="0" algn="ctr" defTabSz="914400" rtl="0" eaLnBrk="1" fontAlgn="base" latinLnBrk="0" hangingPunct="1">
                <a:lnSpc>
                  <a:spcPts val="18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8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nsolas" pitchFamily="49" charset="0"/>
                  <a:ea typeface="宋体" pitchFamily="2" charset="-122"/>
                  <a:cs typeface="Consolas" pitchFamily="49" charset="0"/>
                </a:rPr>
                <a:t>x</a:t>
              </a:r>
              <a:endParaRPr kumimoji="0" lang="en-US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宋体" pitchFamily="2" charset="-122"/>
                <a:cs typeface="Consolas" pitchFamily="49" charset="0"/>
              </a:endParaRPr>
            </a:p>
          </p:txBody>
        </p:sp>
        <p:sp>
          <p:nvSpPr>
            <p:cNvPr id="115719" name="AutoShape 7"/>
            <p:cNvSpPr>
              <a:spLocks noChangeArrowheads="1"/>
            </p:cNvSpPr>
            <p:nvPr/>
          </p:nvSpPr>
          <p:spPr bwMode="auto">
            <a:xfrm>
              <a:off x="5247120" y="1420818"/>
              <a:ext cx="313330" cy="438108"/>
            </a:xfrm>
            <a:prstGeom prst="triangle">
              <a:avLst>
                <a:gd name="adj" fmla="val 50000"/>
              </a:avLst>
            </a:prstGeom>
            <a:ln>
              <a:headEnd/>
              <a:tailEnd type="none" w="sm" len="sm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5718" name="AutoShape 6"/>
            <p:cNvSpPr>
              <a:spLocks noChangeShapeType="1"/>
            </p:cNvSpPr>
            <p:nvPr/>
          </p:nvSpPr>
          <p:spPr bwMode="auto">
            <a:xfrm flipH="1">
              <a:off x="6019425" y="898348"/>
              <a:ext cx="304706" cy="271301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5717" name="AutoShape 5"/>
            <p:cNvSpPr>
              <a:spLocks noChangeShapeType="1"/>
            </p:cNvSpPr>
            <p:nvPr/>
          </p:nvSpPr>
          <p:spPr bwMode="auto">
            <a:xfrm flipH="1">
              <a:off x="5509666" y="751673"/>
              <a:ext cx="770389" cy="417976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 type="arrow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5716" name="AutoShape 4"/>
            <p:cNvSpPr>
              <a:spLocks noChangeArrowheads="1"/>
            </p:cNvSpPr>
            <p:nvPr/>
          </p:nvSpPr>
          <p:spPr bwMode="auto">
            <a:xfrm>
              <a:off x="4373247" y="1318241"/>
              <a:ext cx="418731" cy="324027"/>
            </a:xfrm>
            <a:prstGeom prst="rightArrow">
              <a:avLst>
                <a:gd name="adj1" fmla="val 50000"/>
                <a:gd name="adj2" fmla="val 32322"/>
              </a:avLst>
            </a:prstGeom>
            <a:ln>
              <a:headEnd/>
              <a:tailEnd type="none" w="sm" len="sm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5715" name="Freeform 3"/>
            <p:cNvSpPr>
              <a:spLocks/>
            </p:cNvSpPr>
            <p:nvPr/>
          </p:nvSpPr>
          <p:spPr bwMode="auto">
            <a:xfrm>
              <a:off x="3790664" y="436273"/>
              <a:ext cx="345908" cy="483165"/>
            </a:xfrm>
            <a:custGeom>
              <a:avLst/>
              <a:gdLst/>
              <a:ahLst/>
              <a:cxnLst>
                <a:cxn ang="0">
                  <a:pos x="160" y="539"/>
                </a:cxn>
                <a:cxn ang="0">
                  <a:pos x="387" y="548"/>
                </a:cxn>
                <a:cxn ang="0">
                  <a:pos x="398" y="251"/>
                </a:cxn>
                <a:cxn ang="0">
                  <a:pos x="279" y="36"/>
                </a:cxn>
                <a:cxn ang="0">
                  <a:pos x="161" y="36"/>
                </a:cxn>
                <a:cxn ang="0">
                  <a:pos x="0" y="174"/>
                </a:cxn>
              </a:cxnLst>
              <a:rect l="0" t="0" r="r" b="b"/>
              <a:pathLst>
                <a:path w="427" h="596">
                  <a:moveTo>
                    <a:pt x="160" y="539"/>
                  </a:moveTo>
                  <a:cubicBezTo>
                    <a:pt x="253" y="567"/>
                    <a:pt x="347" y="596"/>
                    <a:pt x="387" y="548"/>
                  </a:cubicBezTo>
                  <a:cubicBezTo>
                    <a:pt x="427" y="500"/>
                    <a:pt x="416" y="336"/>
                    <a:pt x="398" y="251"/>
                  </a:cubicBezTo>
                  <a:cubicBezTo>
                    <a:pt x="380" y="166"/>
                    <a:pt x="318" y="72"/>
                    <a:pt x="279" y="36"/>
                  </a:cubicBezTo>
                  <a:cubicBezTo>
                    <a:pt x="240" y="0"/>
                    <a:pt x="207" y="13"/>
                    <a:pt x="161" y="36"/>
                  </a:cubicBezTo>
                  <a:cubicBezTo>
                    <a:pt x="115" y="59"/>
                    <a:pt x="34" y="145"/>
                    <a:pt x="0" y="174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5714" name="Freeform 2"/>
            <p:cNvSpPr>
              <a:spLocks/>
            </p:cNvSpPr>
            <p:nvPr/>
          </p:nvSpPr>
          <p:spPr bwMode="auto">
            <a:xfrm>
              <a:off x="6372041" y="451612"/>
              <a:ext cx="346866" cy="484124"/>
            </a:xfrm>
            <a:custGeom>
              <a:avLst/>
              <a:gdLst/>
              <a:ahLst/>
              <a:cxnLst>
                <a:cxn ang="0">
                  <a:pos x="160" y="539"/>
                </a:cxn>
                <a:cxn ang="0">
                  <a:pos x="387" y="548"/>
                </a:cxn>
                <a:cxn ang="0">
                  <a:pos x="398" y="251"/>
                </a:cxn>
                <a:cxn ang="0">
                  <a:pos x="279" y="36"/>
                </a:cxn>
                <a:cxn ang="0">
                  <a:pos x="161" y="36"/>
                </a:cxn>
                <a:cxn ang="0">
                  <a:pos x="0" y="174"/>
                </a:cxn>
              </a:cxnLst>
              <a:rect l="0" t="0" r="r" b="b"/>
              <a:pathLst>
                <a:path w="427" h="596">
                  <a:moveTo>
                    <a:pt x="160" y="539"/>
                  </a:moveTo>
                  <a:cubicBezTo>
                    <a:pt x="253" y="567"/>
                    <a:pt x="347" y="596"/>
                    <a:pt x="387" y="548"/>
                  </a:cubicBezTo>
                  <a:cubicBezTo>
                    <a:pt x="427" y="500"/>
                    <a:pt x="416" y="336"/>
                    <a:pt x="398" y="251"/>
                  </a:cubicBezTo>
                  <a:cubicBezTo>
                    <a:pt x="380" y="166"/>
                    <a:pt x="318" y="72"/>
                    <a:pt x="279" y="36"/>
                  </a:cubicBezTo>
                  <a:cubicBezTo>
                    <a:pt x="240" y="0"/>
                    <a:pt x="207" y="13"/>
                    <a:pt x="161" y="36"/>
                  </a:cubicBezTo>
                  <a:cubicBezTo>
                    <a:pt x="115" y="59"/>
                    <a:pt x="34" y="145"/>
                    <a:pt x="0" y="174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1800"/>
                </a:lnSpc>
              </a:pPr>
              <a:endParaRPr lang="zh-CN" altLang="en-US" sz="180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643306" y="2071678"/>
              <a:ext cx="22860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zh-CN" altLang="zh-CN" sz="2000">
                  <a:solidFill>
                    <a:srgbClr val="0000FF"/>
                  </a:solidFill>
                  <a:latin typeface="Consolas" pitchFamily="49" charset="0"/>
                  <a:ea typeface="仿宋" pitchFamily="49" charset="-122"/>
                  <a:cs typeface="Consolas" pitchFamily="49" charset="0"/>
                </a:rPr>
                <a:t>查找中路径压缩</a:t>
              </a:r>
              <a:endParaRPr lang="zh-CN" altLang="en-US" sz="20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endParaRPr>
            </a:p>
          </p:txBody>
        </p:sp>
      </p:grp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22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28596" y="785794"/>
            <a:ext cx="8072494" cy="455262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80000" tIns="108000" bIns="108000" rtlCol="0">
            <a:spAutoFit/>
          </a:bodyPr>
          <a:lstStyle/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void </a:t>
            </a:r>
            <a:r>
              <a:rPr lang="en-US" altLang="zh-CN" sz="1800">
                <a:solidFill>
                  <a:srgbClr val="FF00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Union</a:t>
            </a: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(int x,int y) {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并查集中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x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和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y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的两个集合的合并</a:t>
            </a: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int rx=Find(x);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int ry=Find(y);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if (rx==ry)				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//x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和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y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属于同一棵树的情况</a:t>
            </a: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	return;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if (rnk[rx]&lt;rnk[ry])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	parent[rx]=ry;		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//rx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结点作为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ry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的孩子</a:t>
            </a: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else {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	if (rnk[rx]==rnk[ry])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秩相同，合并后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rx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的秩增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1</a:t>
            </a:r>
            <a:endParaRPr lang="zh-CN" altLang="zh-CN" sz="1800" b="0">
              <a:solidFill>
                <a:srgbClr val="00B0F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		rnk[rx]++;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	parent[ry]=rx;		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//ry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结点作为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rx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的孩子</a:t>
            </a: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23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57158" y="500042"/>
            <a:ext cx="6500858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>
                <a:latin typeface="Consolas" pitchFamily="49" charset="0"/>
                <a:ea typeface="微软雅黑" pitchFamily="34" charset="-122"/>
                <a:cs typeface="Consolas" pitchFamily="49" charset="0"/>
              </a:rPr>
              <a:t>2.10.2 </a:t>
            </a:r>
            <a:r>
              <a:rPr lang="zh-CN" altLang="zh-CN">
                <a:latin typeface="Consolas" pitchFamily="49" charset="0"/>
                <a:ea typeface="微软雅黑" pitchFamily="34" charset="-122"/>
                <a:cs typeface="Consolas" pitchFamily="49" charset="0"/>
              </a:rPr>
              <a:t>实战—省份数量</a:t>
            </a:r>
            <a:r>
              <a:rPr lang="zh-CN" altLang="en-US">
                <a:latin typeface="Consolas" pitchFamily="49" charset="0"/>
                <a:ea typeface="微软雅黑" pitchFamily="34" charset="-122"/>
                <a:cs typeface="Consolas" pitchFamily="49" charset="0"/>
              </a:rPr>
              <a:t>（</a:t>
            </a:r>
            <a:r>
              <a:rPr lang="en-US" altLang="zh-CN">
                <a:latin typeface="Consolas" pitchFamily="49" charset="0"/>
                <a:ea typeface="微软雅黑" pitchFamily="34" charset="-122"/>
                <a:cs typeface="Consolas" pitchFamily="49" charset="0"/>
              </a:rPr>
              <a:t>LeetCode547★★</a:t>
            </a:r>
            <a:r>
              <a:rPr lang="zh-CN" altLang="en-US">
                <a:latin typeface="Consolas" pitchFamily="49" charset="0"/>
                <a:ea typeface="微软雅黑" pitchFamily="34" charset="-122"/>
                <a:cs typeface="Consolas" pitchFamily="49" charset="0"/>
              </a:rPr>
              <a:t>）</a:t>
            </a:r>
            <a:endParaRPr lang="zh-CN" altLang="zh-CN">
              <a:latin typeface="Consolas" pitchFamily="49" charset="0"/>
              <a:ea typeface="微软雅黑" pitchFamily="34" charset="-122"/>
              <a:cs typeface="Consolas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44" y="1571612"/>
            <a:ext cx="8786874" cy="3785652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ts val="3000"/>
              </a:lnSpc>
              <a:spcBef>
                <a:spcPts val="600"/>
              </a:spcBef>
            </a:pPr>
            <a:r>
              <a:rPr lang="zh-CN" altLang="zh-CN" sz="22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Consolas" pitchFamily="49" charset="0"/>
              </a:rPr>
              <a:t>问题描述：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有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n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（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1</a:t>
            </a:r>
            <a:r>
              <a:rPr lang="zh-CN" altLang="zh-CN" sz="2200">
                <a:solidFill>
                  <a:srgbClr val="0000FF"/>
                </a:solidFill>
                <a:latin typeface="+mj-ea"/>
                <a:ea typeface="+mj-ea"/>
                <a:cs typeface="Consolas" pitchFamily="49" charset="0"/>
              </a:rPr>
              <a:t>≤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n</a:t>
            </a:r>
            <a:r>
              <a:rPr lang="zh-CN" altLang="zh-CN" sz="2200">
                <a:solidFill>
                  <a:srgbClr val="0000FF"/>
                </a:solidFill>
                <a:latin typeface="+mn-ea"/>
                <a:cs typeface="Consolas" pitchFamily="49" charset="0"/>
              </a:rPr>
              <a:t>≤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200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）个城市，其中一些彼此相连，另一些没有相连。如果城市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a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与城市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b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直接相连，且城市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b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与城市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c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直接相连，那么城市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a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与城市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c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间接相连。省份是一组直接或间接相连的城市，组内不含其他没有相连的城市。给你一个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n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×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n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的矩阵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isConnected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，其中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isConnected[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i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][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j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]=1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表示第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i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个城市和第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j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个城市直接相连，而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isConnected[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i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][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j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]=0 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表示二者不直接相连。求矩阵中省份的数量。</a:t>
            </a:r>
            <a:endParaRPr lang="en-US" altLang="zh-CN" sz="2200">
              <a:solidFill>
                <a:srgbClr val="0000FF"/>
              </a:solidFill>
              <a:latin typeface="Consolas" pitchFamily="49" charset="0"/>
              <a:ea typeface="楷体" pitchFamily="49" charset="-122"/>
              <a:cs typeface="Consolas" pitchFamily="49" charset="0"/>
            </a:endParaRPr>
          </a:p>
          <a:p>
            <a:pPr algn="l">
              <a:lnSpc>
                <a:spcPts val="3000"/>
              </a:lnSpc>
              <a:spcBef>
                <a:spcPts val="600"/>
              </a:spcBef>
            </a:pPr>
            <a:r>
              <a:rPr lang="en-US" altLang="zh-CN" sz="2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  </a:t>
            </a:r>
            <a:r>
              <a:rPr lang="zh-CN" altLang="zh-CN" sz="2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例如，</a:t>
            </a:r>
            <a:r>
              <a:rPr lang="en-US" altLang="zh-CN" sz="2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isConnected={{1</a:t>
            </a:r>
            <a:r>
              <a:rPr lang="zh-CN" altLang="zh-CN" sz="2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1</a:t>
            </a:r>
            <a:r>
              <a:rPr lang="zh-CN" altLang="zh-CN" sz="2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0}</a:t>
            </a:r>
            <a:r>
              <a:rPr lang="zh-CN" altLang="zh-CN" sz="2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{1</a:t>
            </a:r>
            <a:r>
              <a:rPr lang="zh-CN" altLang="zh-CN" sz="2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1</a:t>
            </a:r>
            <a:r>
              <a:rPr lang="zh-CN" altLang="zh-CN" sz="2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0}</a:t>
            </a:r>
            <a:r>
              <a:rPr lang="zh-CN" altLang="zh-CN" sz="2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{0</a:t>
            </a:r>
            <a:r>
              <a:rPr lang="zh-CN" altLang="zh-CN" sz="2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0</a:t>
            </a:r>
            <a:r>
              <a:rPr lang="zh-CN" altLang="zh-CN" sz="2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1}}</a:t>
            </a:r>
            <a:r>
              <a:rPr lang="zh-CN" altLang="zh-CN" sz="2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，结果为</a:t>
            </a:r>
            <a:r>
              <a:rPr lang="en-US" altLang="zh-CN" sz="2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2</a:t>
            </a:r>
            <a:r>
              <a:rPr lang="zh-CN" altLang="zh-CN" sz="2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。</a:t>
            </a:r>
            <a:endParaRPr lang="en-US" altLang="zh-CN" sz="2000">
              <a:solidFill>
                <a:srgbClr val="0000FF"/>
              </a:solidFill>
              <a:latin typeface="Consolas" pitchFamily="49" charset="0"/>
              <a:ea typeface="楷体" pitchFamily="49" charset="-122"/>
              <a:cs typeface="Consolas" pitchFamily="49" charset="0"/>
            </a:endParaRPr>
          </a:p>
          <a:p>
            <a:pPr algn="l">
              <a:lnSpc>
                <a:spcPts val="3000"/>
              </a:lnSpc>
              <a:spcBef>
                <a:spcPts val="600"/>
              </a:spcBef>
            </a:pPr>
            <a:r>
              <a:rPr lang="en-US" altLang="zh-CN" sz="2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  </a:t>
            </a:r>
            <a:r>
              <a:rPr lang="zh-CN" altLang="zh-CN" sz="2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要求设计如下方法：</a:t>
            </a:r>
          </a:p>
          <a:p>
            <a:pPr algn="l">
              <a:lnSpc>
                <a:spcPts val="3000"/>
              </a:lnSpc>
              <a:spcBef>
                <a:spcPts val="600"/>
              </a:spcBef>
            </a:pP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   public int findCircleNum(int[][] isConnected) { }</a:t>
            </a:r>
            <a:endParaRPr lang="zh-CN" altLang="zh-CN" sz="1800">
              <a:solidFill>
                <a:srgbClr val="006600"/>
              </a:solidFill>
              <a:latin typeface="Consolas" pitchFamily="49" charset="0"/>
              <a:ea typeface="楷体" pitchFamily="49" charset="-122"/>
              <a:cs typeface="Consolas" pitchFamily="49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24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28596" y="1357298"/>
            <a:ext cx="8358246" cy="4348306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l">
              <a:lnSpc>
                <a:spcPts val="3000"/>
              </a:lnSpc>
              <a:spcBef>
                <a:spcPts val="1200"/>
              </a:spcBef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城市之间的相连关系（含直接相连和间接相连）是一种等价关系（满足自反性、对称性和传递性）。</a:t>
            </a:r>
            <a:endParaRPr lang="en-US" altLang="zh-CN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marL="457200" indent="-457200" algn="l">
              <a:lnSpc>
                <a:spcPts val="3000"/>
              </a:lnSpc>
              <a:spcBef>
                <a:spcPts val="1200"/>
              </a:spcBef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采用并查集求解，按相连关系划分产生若干子集树，每棵子集树对应一个省份。</a:t>
            </a:r>
            <a:endParaRPr lang="en-US" altLang="zh-CN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marL="457200" indent="-457200" algn="l">
              <a:lnSpc>
                <a:spcPts val="3000"/>
              </a:lnSpc>
              <a:spcBef>
                <a:spcPts val="1200"/>
              </a:spcBef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首先初始化并查集（这里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n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个城市的编号为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0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～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n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-1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），由于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isConnected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是对称矩阵，遍历其上三角部分，对于直接相连的城市对（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i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，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j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），调用并查集的合并运算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Union(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i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，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j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)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将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i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和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j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所在的子集树合并。</a:t>
            </a:r>
            <a:endParaRPr lang="en-US" altLang="zh-CN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marL="457200" indent="-457200" algn="l">
              <a:lnSpc>
                <a:spcPts val="3000"/>
              </a:lnSpc>
              <a:spcBef>
                <a:spcPts val="1200"/>
              </a:spcBef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最后求并查集中子集树棵数（即满足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parent[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i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]=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i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的子集树棵数）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ans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，最后返回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ans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。</a:t>
            </a:r>
            <a:endParaRPr lang="zh-CN" altLang="en-US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348" y="599998"/>
            <a:ext cx="500066" cy="4308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algn="ctr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1pPr>
            <a:lvl2pPr marL="457200" algn="ctr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2pPr>
            <a:lvl3pPr marL="914400" algn="ctr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3pPr>
            <a:lvl4pPr marL="1371600" algn="ctr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4pPr>
            <a:lvl5pPr marL="1828800" algn="ctr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5pPr>
            <a:lvl6pPr marL="2286000" algn="l" defTabSz="914400" rtl="0" eaLnBrk="1" latinLnBrk="0" hangingPunct="1"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6pPr>
            <a:lvl7pPr marL="2743200" algn="l" defTabSz="914400" rtl="0" eaLnBrk="1" latinLnBrk="0" hangingPunct="1"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7pPr>
            <a:lvl8pPr marL="3200400" algn="l" defTabSz="914400" rtl="0" eaLnBrk="1" latinLnBrk="0" hangingPunct="1"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8pPr>
            <a:lvl9pPr marL="3657600" algn="l" defTabSz="914400" rtl="0" eaLnBrk="1" latinLnBrk="0" hangingPunct="1"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CN" altLang="en-US" sz="2200" b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Consolas" pitchFamily="49" charset="0"/>
              </a:rPr>
              <a:t>解</a:t>
            </a:r>
            <a:endParaRPr lang="zh-CN" altLang="en-US" sz="2200" b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Consolas" pitchFamily="49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25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1406" y="394060"/>
            <a:ext cx="9001156" cy="5522913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tIns="36000" bIns="36000" rtlCol="0">
            <a:spAutoFit/>
          </a:bodyPr>
          <a:lstStyle/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class Solution {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final int MAXN=205;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int parent[]=new int[MAXN];     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并查集存储结构</a:t>
            </a: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int rnk[]=new int[MAXN];       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存储结点的秩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(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近似于高度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)</a:t>
            </a:r>
            <a:endParaRPr lang="zh-CN" altLang="zh-CN" sz="1800" b="0">
              <a:solidFill>
                <a:srgbClr val="00B0F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endParaRPr lang="en-US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void </a:t>
            </a:r>
            <a:r>
              <a:rPr lang="en-US" altLang="zh-CN" sz="1800">
                <a:solidFill>
                  <a:srgbClr val="FF00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Init</a:t>
            </a: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(int n) {            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并查集初始化</a:t>
            </a: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for (int i=0;i&lt;n;i++) {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parent[i]=i;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     rnk[i]=0;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}</a:t>
            </a: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int </a:t>
            </a:r>
            <a:r>
              <a:rPr lang="en-US" altLang="zh-CN" sz="1800">
                <a:solidFill>
                  <a:srgbClr val="FF00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Find</a:t>
            </a: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(int x) {    			 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递归算法：并查集中查找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x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结点的根结点</a:t>
            </a: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if (x!=parent[x])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  parent[x]=Find(parent[x]); 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路径压缩</a:t>
            </a: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return parent[x];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26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42844" y="571480"/>
            <a:ext cx="8786874" cy="4407223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tIns="36000" bIns="36000" rtlCol="0">
            <a:spAutoFit/>
          </a:bodyPr>
          <a:lstStyle/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void </a:t>
            </a:r>
            <a:r>
              <a:rPr lang="en-US" altLang="zh-CN" sz="1800">
                <a:solidFill>
                  <a:srgbClr val="FF00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Union</a:t>
            </a: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(int x,int y) {       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并查集中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x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和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y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的两个集合的合并</a:t>
            </a: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int rx=</a:t>
            </a:r>
            <a:r>
              <a:rPr lang="en-US" altLang="zh-CN" sz="1800" b="0">
                <a:solidFill>
                  <a:srgbClr val="FF00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Find</a:t>
            </a: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(x);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int ry=</a:t>
            </a:r>
            <a:r>
              <a:rPr lang="en-US" altLang="zh-CN" sz="1800" b="0">
                <a:solidFill>
                  <a:srgbClr val="FF00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Find</a:t>
            </a: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(y);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if (rx==ry)           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//x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和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y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属于同一棵树时返回</a:t>
            </a: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   return;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if (rnk[rx]&lt;rnk[ry])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parent[rx]=ry;    	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//rx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结点作为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ry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的孩子</a:t>
            </a: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else {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if (rnk[rx]==rnk[ry])     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秩相同，合并后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rx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的秩增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1</a:t>
            </a:r>
            <a:endParaRPr lang="zh-CN" altLang="zh-CN" sz="1800" b="0">
              <a:solidFill>
                <a:srgbClr val="00B0F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   rnk[rx]++;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parent[ry]=rx;    	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//ry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结点作为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rx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的孩子</a:t>
            </a: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27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42844" y="394060"/>
            <a:ext cx="8786874" cy="5522913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tIns="36000" bIns="36000" rtlCol="0">
            <a:spAutoFit/>
          </a:bodyPr>
          <a:lstStyle/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 public int </a:t>
            </a:r>
            <a:r>
              <a:rPr lang="en-US" altLang="zh-CN" sz="1800">
                <a:solidFill>
                  <a:srgbClr val="FF00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findCircleNum</a:t>
            </a: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(int[][] isConnected) {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int n=isConnected.length;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</a:t>
            </a:r>
            <a:r>
              <a:rPr lang="en-US" altLang="zh-CN" sz="1800" b="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Init</a:t>
            </a: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(n);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for(int i=0;i&lt;n;i++) {      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读取矩阵上三角部分</a:t>
            </a: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for(int j=i+1;j&lt;n;j++) {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    if(</a:t>
            </a:r>
            <a:r>
              <a:rPr lang="en-US" altLang="zh-CN" sz="1800" b="0">
                <a:solidFill>
                  <a:srgbClr val="FF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isConnected[i][j]==1</a:t>
            </a: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)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        </a:t>
            </a:r>
            <a:r>
              <a:rPr lang="en-US" altLang="zh-CN" sz="1800" b="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Union</a:t>
            </a: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(i,j);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}</a:t>
            </a: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int ans=0;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for(int i=0;i&lt;n;i++)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if (parent[i]==i)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    ans++;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return ans;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28</a:t>
            </a:fld>
            <a:r>
              <a:rPr lang="en-US" altLang="zh-CN"/>
              <a:t>/56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4282" y="6072206"/>
            <a:ext cx="81439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</a:rPr>
              <a:t>上述程序提交结果为通过，运行时间为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</a:rPr>
              <a:t>1ms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</a:rPr>
              <a:t>，消耗空间为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</a:rPr>
              <a:t>39MB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</a:rPr>
              <a:t>。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28596" y="1428736"/>
            <a:ext cx="3000396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olas" pitchFamily="49" charset="0"/>
                <a:ea typeface="微软雅黑" pitchFamily="34" charset="-122"/>
                <a:cs typeface="Consolas" pitchFamily="49" charset="0"/>
              </a:rPr>
              <a:t>2.11.1 </a:t>
            </a:r>
            <a:r>
              <a:rPr lang="zh-CN" altLang="en-US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olas" pitchFamily="49" charset="0"/>
                <a:ea typeface="微软雅黑" pitchFamily="34" charset="-122"/>
                <a:cs typeface="Consolas" pitchFamily="49" charset="0"/>
              </a:rPr>
              <a:t>二叉排序树</a:t>
            </a:r>
            <a:endParaRPr lang="zh-CN" altLang="zh-CN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nsolas" pitchFamily="49" charset="0"/>
              <a:ea typeface="微软雅黑" pitchFamily="34" charset="-122"/>
              <a:cs typeface="Consolas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2214554"/>
            <a:ext cx="3071834" cy="4839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tIns="72000" bIns="72000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1.  </a:t>
            </a:r>
            <a:r>
              <a:rPr lang="zh-CN" altLang="en-US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二叉排序树的定义</a:t>
            </a:r>
            <a:endParaRPr lang="zh-CN" altLang="zh-CN" sz="22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>
            <a:hlinkClick r:id="" action="ppaction://noaction"/>
          </p:cNvPr>
          <p:cNvSpPr txBox="1"/>
          <p:nvPr/>
        </p:nvSpPr>
        <p:spPr>
          <a:xfrm>
            <a:off x="1857356" y="500042"/>
            <a:ext cx="5500726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 sz="2800" spc="5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olas" pitchFamily="49" charset="0"/>
                <a:ea typeface="微软雅黑" pitchFamily="34" charset="-122"/>
                <a:cs typeface="Consolas" pitchFamily="49" charset="0"/>
              </a:rPr>
              <a:t>2.11 </a:t>
            </a:r>
            <a:r>
              <a:rPr lang="zh-CN" altLang="en-US" sz="2800" spc="5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olas" pitchFamily="49" charset="0"/>
                <a:ea typeface="微软雅黑" pitchFamily="34" charset="-122"/>
                <a:cs typeface="Consolas" pitchFamily="49" charset="0"/>
              </a:rPr>
              <a:t>二叉排序树和平衡二叉树</a:t>
            </a:r>
          </a:p>
        </p:txBody>
      </p:sp>
      <p:grpSp>
        <p:nvGrpSpPr>
          <p:cNvPr id="2" name="组合 24"/>
          <p:cNvGrpSpPr/>
          <p:nvPr/>
        </p:nvGrpSpPr>
        <p:grpSpPr>
          <a:xfrm>
            <a:off x="1000100" y="3000372"/>
            <a:ext cx="1700372" cy="2286017"/>
            <a:chOff x="2000232" y="3286123"/>
            <a:chExt cx="1700372" cy="2286017"/>
          </a:xfrm>
        </p:grpSpPr>
        <p:sp>
          <p:nvSpPr>
            <p:cNvPr id="7" name="Oval 38"/>
            <p:cNvSpPr>
              <a:spLocks noChangeArrowheads="1"/>
            </p:cNvSpPr>
            <p:nvPr/>
          </p:nvSpPr>
          <p:spPr bwMode="auto">
            <a:xfrm>
              <a:off x="2714611" y="3286123"/>
              <a:ext cx="324000" cy="32400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>
                  <a:solidFill>
                    <a:srgbClr val="0000FF"/>
                  </a:solidFill>
                  <a:ea typeface="仿宋" pitchFamily="49" charset="-122"/>
                  <a:cs typeface="Times New Roman" pitchFamily="18" charset="0"/>
                </a:rPr>
                <a:t>5</a:t>
              </a:r>
              <a:endPara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8" name="Oval 38"/>
            <p:cNvSpPr>
              <a:spLocks noChangeArrowheads="1"/>
            </p:cNvSpPr>
            <p:nvPr/>
          </p:nvSpPr>
          <p:spPr bwMode="auto">
            <a:xfrm>
              <a:off x="2285984" y="3929066"/>
              <a:ext cx="324000" cy="32400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3</a:t>
              </a:r>
            </a:p>
          </p:txBody>
        </p:sp>
        <p:sp>
          <p:nvSpPr>
            <p:cNvPr id="9" name="Oval 38"/>
            <p:cNvSpPr>
              <a:spLocks noChangeArrowheads="1"/>
            </p:cNvSpPr>
            <p:nvPr/>
          </p:nvSpPr>
          <p:spPr bwMode="auto">
            <a:xfrm>
              <a:off x="3214678" y="3929066"/>
              <a:ext cx="324000" cy="32400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>
                  <a:solidFill>
                    <a:srgbClr val="0000FF"/>
                  </a:solidFill>
                  <a:ea typeface="仿宋" pitchFamily="49" charset="-122"/>
                  <a:cs typeface="Times New Roman" pitchFamily="18" charset="0"/>
                </a:rPr>
                <a:t>8</a:t>
              </a:r>
              <a:endPara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10" name="Oval 38"/>
            <p:cNvSpPr>
              <a:spLocks noChangeArrowheads="1"/>
            </p:cNvSpPr>
            <p:nvPr/>
          </p:nvSpPr>
          <p:spPr bwMode="auto">
            <a:xfrm>
              <a:off x="2000232" y="4643446"/>
              <a:ext cx="324000" cy="32400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>
                  <a:solidFill>
                    <a:srgbClr val="0000FF"/>
                  </a:solidFill>
                  <a:ea typeface="仿宋" pitchFamily="49" charset="-122"/>
                  <a:cs typeface="Times New Roman" pitchFamily="18" charset="0"/>
                </a:rPr>
                <a:t>1</a:t>
              </a:r>
              <a:endPara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11" name="Oval 38"/>
            <p:cNvSpPr>
              <a:spLocks noChangeArrowheads="1"/>
            </p:cNvSpPr>
            <p:nvPr/>
          </p:nvSpPr>
          <p:spPr bwMode="auto">
            <a:xfrm>
              <a:off x="2928926" y="4643446"/>
              <a:ext cx="324000" cy="32400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>
                  <a:solidFill>
                    <a:srgbClr val="0000FF"/>
                  </a:solidFill>
                  <a:ea typeface="仿宋" pitchFamily="49" charset="-122"/>
                  <a:cs typeface="Times New Roman" pitchFamily="18" charset="0"/>
                </a:rPr>
                <a:t>6</a:t>
              </a:r>
              <a:endPara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12" name="Oval 38"/>
            <p:cNvSpPr>
              <a:spLocks noChangeArrowheads="1"/>
            </p:cNvSpPr>
            <p:nvPr/>
          </p:nvSpPr>
          <p:spPr bwMode="auto">
            <a:xfrm>
              <a:off x="3376604" y="5248140"/>
              <a:ext cx="324000" cy="32400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7</a:t>
              </a:r>
            </a:p>
          </p:txBody>
        </p:sp>
        <p:cxnSp>
          <p:nvCxnSpPr>
            <p:cNvPr id="14" name="直接连接符 13"/>
            <p:cNvCxnSpPr>
              <a:stCxn id="7" idx="3"/>
              <a:endCxn id="8" idx="0"/>
            </p:cNvCxnSpPr>
            <p:nvPr/>
          </p:nvCxnSpPr>
          <p:spPr>
            <a:xfrm rot="5400000">
              <a:off x="2421826" y="3588832"/>
              <a:ext cx="366392" cy="314076"/>
            </a:xfrm>
            <a:prstGeom prst="line">
              <a:avLst/>
            </a:prstGeom>
            <a:ln w="19050">
              <a:tailEnd type="non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>
              <a:stCxn id="7" idx="5"/>
              <a:endCxn id="9" idx="0"/>
            </p:cNvCxnSpPr>
            <p:nvPr/>
          </p:nvCxnSpPr>
          <p:spPr>
            <a:xfrm rot="16200000" flipH="1">
              <a:off x="3000724" y="3553112"/>
              <a:ext cx="366392" cy="385516"/>
            </a:xfrm>
            <a:prstGeom prst="line">
              <a:avLst/>
            </a:prstGeom>
            <a:ln w="19050">
              <a:tailEnd type="non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>
              <a:stCxn id="8" idx="3"/>
              <a:endCxn id="10" idx="0"/>
            </p:cNvCxnSpPr>
            <p:nvPr/>
          </p:nvCxnSpPr>
          <p:spPr>
            <a:xfrm rot="5400000">
              <a:off x="2028919" y="4338931"/>
              <a:ext cx="437829" cy="171201"/>
            </a:xfrm>
            <a:prstGeom prst="line">
              <a:avLst/>
            </a:prstGeom>
            <a:ln w="19050">
              <a:tailEnd type="non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>
              <a:stCxn id="9" idx="3"/>
              <a:endCxn id="11" idx="0"/>
            </p:cNvCxnSpPr>
            <p:nvPr/>
          </p:nvCxnSpPr>
          <p:spPr>
            <a:xfrm rot="5400000">
              <a:off x="2957613" y="4338931"/>
              <a:ext cx="437829" cy="171201"/>
            </a:xfrm>
            <a:prstGeom prst="line">
              <a:avLst/>
            </a:prstGeom>
            <a:ln w="19050">
              <a:tailEnd type="non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>
              <a:stCxn id="11" idx="5"/>
              <a:endCxn id="12" idx="1"/>
            </p:cNvCxnSpPr>
            <p:nvPr/>
          </p:nvCxnSpPr>
          <p:spPr>
            <a:xfrm rot="16200000" flipH="1">
              <a:off x="3126969" y="4998505"/>
              <a:ext cx="375592" cy="218576"/>
            </a:xfrm>
            <a:prstGeom prst="line">
              <a:avLst/>
            </a:prstGeom>
            <a:ln w="19050">
              <a:tailEnd type="non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3357554" y="3714752"/>
            <a:ext cx="55721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zh-CN" altLang="en-US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中序序列：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1 3 5 6 7 8 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  <a:sym typeface="Wingdings"/>
              </a:rPr>
              <a:t> </a:t>
            </a:r>
            <a:r>
              <a:rPr lang="zh-CN" altLang="en-US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  <a:sym typeface="Wingdings"/>
              </a:rPr>
              <a:t>递增有序</a:t>
            </a:r>
            <a:endParaRPr lang="zh-CN" altLang="en-US" sz="2200">
              <a:solidFill>
                <a:srgbClr val="0000FF"/>
              </a:solidFill>
              <a:latin typeface="Consolas" pitchFamily="49" charset="0"/>
              <a:ea typeface="楷体" pitchFamily="49" charset="-122"/>
              <a:cs typeface="Consolas" pitchFamily="49" charset="0"/>
            </a:endParaRPr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29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28596" y="357166"/>
            <a:ext cx="2500330" cy="4839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tIns="72000" bIns="72000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2.  </a:t>
            </a:r>
            <a:r>
              <a:rPr lang="zh-CN" altLang="en-US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图的存储结构</a:t>
            </a:r>
            <a:endParaRPr lang="zh-CN" altLang="zh-CN" sz="22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1285860"/>
            <a:ext cx="1928826" cy="43088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altLang="zh-CN" sz="2200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zh-CN" sz="2200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）邻接矩阵</a:t>
            </a:r>
          </a:p>
        </p:txBody>
      </p:sp>
      <p:pic>
        <p:nvPicPr>
          <p:cNvPr id="819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67227" y="2800354"/>
            <a:ext cx="22764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右箭头 22"/>
          <p:cNvSpPr/>
          <p:nvPr/>
        </p:nvSpPr>
        <p:spPr>
          <a:xfrm>
            <a:off x="3152781" y="3228982"/>
            <a:ext cx="428628" cy="285752"/>
          </a:xfrm>
          <a:prstGeom prst="rightArrow">
            <a:avLst/>
          </a:prstGeom>
          <a:ln>
            <a:tailEnd type="none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灯片编号占位符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3</a:t>
            </a:fld>
            <a:r>
              <a:rPr lang="en-US" altLang="zh-CN"/>
              <a:t>/56</a:t>
            </a:r>
          </a:p>
        </p:txBody>
      </p:sp>
      <p:grpSp>
        <p:nvGrpSpPr>
          <p:cNvPr id="24" name="组合 23"/>
          <p:cNvGrpSpPr/>
          <p:nvPr/>
        </p:nvGrpSpPr>
        <p:grpSpPr>
          <a:xfrm>
            <a:off x="928662" y="2352513"/>
            <a:ext cx="1643074" cy="2219495"/>
            <a:chOff x="642910" y="3924148"/>
            <a:chExt cx="1643074" cy="2219495"/>
          </a:xfrm>
        </p:grpSpPr>
        <p:sp>
          <p:nvSpPr>
            <p:cNvPr id="26" name="Rectangle 47"/>
            <p:cNvSpPr>
              <a:spLocks noChangeArrowheads="1"/>
            </p:cNvSpPr>
            <p:nvPr/>
          </p:nvSpPr>
          <p:spPr bwMode="auto">
            <a:xfrm>
              <a:off x="844763" y="4576750"/>
              <a:ext cx="189648" cy="24883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 type="none" w="sm" len="sm"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1</a:t>
              </a:r>
            </a:p>
          </p:txBody>
        </p:sp>
        <p:sp>
          <p:nvSpPr>
            <p:cNvPr id="27" name="Rectangle 46"/>
            <p:cNvSpPr>
              <a:spLocks noChangeArrowheads="1"/>
            </p:cNvSpPr>
            <p:nvPr/>
          </p:nvSpPr>
          <p:spPr bwMode="auto">
            <a:xfrm>
              <a:off x="1317944" y="4576750"/>
              <a:ext cx="189648" cy="24883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 type="none" w="sm" len="sm"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4</a:t>
              </a:r>
            </a:p>
          </p:txBody>
        </p:sp>
        <p:sp>
          <p:nvSpPr>
            <p:cNvPr id="28" name="Rectangle 45"/>
            <p:cNvSpPr>
              <a:spLocks noChangeArrowheads="1"/>
            </p:cNvSpPr>
            <p:nvPr/>
          </p:nvSpPr>
          <p:spPr bwMode="auto">
            <a:xfrm>
              <a:off x="1444688" y="5079113"/>
              <a:ext cx="189648" cy="24883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 type="none" w="sm" len="sm"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3</a:t>
              </a:r>
            </a:p>
          </p:txBody>
        </p:sp>
        <p:sp>
          <p:nvSpPr>
            <p:cNvPr id="29" name="Oval 44"/>
            <p:cNvSpPr>
              <a:spLocks noChangeArrowheads="1"/>
            </p:cNvSpPr>
            <p:nvPr/>
          </p:nvSpPr>
          <p:spPr bwMode="auto">
            <a:xfrm>
              <a:off x="901094" y="4013353"/>
              <a:ext cx="265695" cy="319259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0</a:t>
              </a:r>
            </a:p>
          </p:txBody>
        </p:sp>
        <p:sp>
          <p:nvSpPr>
            <p:cNvPr id="30" name="Oval 43"/>
            <p:cNvSpPr>
              <a:spLocks noChangeArrowheads="1"/>
            </p:cNvSpPr>
            <p:nvPr/>
          </p:nvSpPr>
          <p:spPr bwMode="auto">
            <a:xfrm>
              <a:off x="1886887" y="4013353"/>
              <a:ext cx="265695" cy="319259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1</a:t>
              </a:r>
            </a:p>
          </p:txBody>
        </p:sp>
        <p:sp>
          <p:nvSpPr>
            <p:cNvPr id="31" name="Oval 42"/>
            <p:cNvSpPr>
              <a:spLocks noChangeArrowheads="1"/>
            </p:cNvSpPr>
            <p:nvPr/>
          </p:nvSpPr>
          <p:spPr bwMode="auto">
            <a:xfrm>
              <a:off x="1886887" y="4918545"/>
              <a:ext cx="265695" cy="319259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2</a:t>
              </a:r>
            </a:p>
          </p:txBody>
        </p:sp>
        <p:sp>
          <p:nvSpPr>
            <p:cNvPr id="32" name="Rectangle 41"/>
            <p:cNvSpPr>
              <a:spLocks noChangeArrowheads="1"/>
            </p:cNvSpPr>
            <p:nvPr/>
          </p:nvSpPr>
          <p:spPr bwMode="auto">
            <a:xfrm>
              <a:off x="1444688" y="3924148"/>
              <a:ext cx="189648" cy="24883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 type="none" w="sm" len="sm"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2</a:t>
              </a:r>
            </a:p>
          </p:txBody>
        </p:sp>
        <p:sp>
          <p:nvSpPr>
            <p:cNvPr id="33" name="Oval 40"/>
            <p:cNvSpPr>
              <a:spLocks noChangeArrowheads="1"/>
            </p:cNvSpPr>
            <p:nvPr/>
          </p:nvSpPr>
          <p:spPr bwMode="auto">
            <a:xfrm>
              <a:off x="901094" y="4918545"/>
              <a:ext cx="265695" cy="319259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3</a:t>
              </a:r>
            </a:p>
          </p:txBody>
        </p:sp>
        <p:sp>
          <p:nvSpPr>
            <p:cNvPr id="34" name="AutoShape 39"/>
            <p:cNvSpPr>
              <a:spLocks noChangeShapeType="1"/>
            </p:cNvSpPr>
            <p:nvPr/>
          </p:nvSpPr>
          <p:spPr bwMode="auto">
            <a:xfrm>
              <a:off x="1166789" y="4172982"/>
              <a:ext cx="720098" cy="93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35" name="AutoShape 38"/>
            <p:cNvSpPr>
              <a:spLocks noChangeShapeType="1"/>
            </p:cNvSpPr>
            <p:nvPr/>
          </p:nvSpPr>
          <p:spPr bwMode="auto">
            <a:xfrm>
              <a:off x="1128296" y="4285661"/>
              <a:ext cx="797084" cy="67983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36" name="AutoShape 37"/>
            <p:cNvSpPr>
              <a:spLocks noChangeShapeType="1"/>
            </p:cNvSpPr>
            <p:nvPr/>
          </p:nvSpPr>
          <p:spPr bwMode="auto">
            <a:xfrm flipH="1">
              <a:off x="1166789" y="5078174"/>
              <a:ext cx="720098" cy="93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37" name="AutoShape 36"/>
            <p:cNvSpPr>
              <a:spLocks noChangeShapeType="1"/>
            </p:cNvSpPr>
            <p:nvPr/>
          </p:nvSpPr>
          <p:spPr bwMode="auto">
            <a:xfrm>
              <a:off x="2020204" y="4332611"/>
              <a:ext cx="939" cy="58593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38" name="AutoShape 35"/>
            <p:cNvSpPr>
              <a:spLocks noChangeShapeType="1"/>
            </p:cNvSpPr>
            <p:nvPr/>
          </p:nvSpPr>
          <p:spPr bwMode="auto">
            <a:xfrm flipV="1">
              <a:off x="1034411" y="4332611"/>
              <a:ext cx="939" cy="58593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39" name="Rectangle 34"/>
            <p:cNvSpPr>
              <a:spLocks noChangeArrowheads="1"/>
            </p:cNvSpPr>
            <p:nvPr/>
          </p:nvSpPr>
          <p:spPr bwMode="auto">
            <a:xfrm>
              <a:off x="2044614" y="4456559"/>
              <a:ext cx="189648" cy="24883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 type="none" w="sm" len="sm"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2</a:t>
              </a:r>
            </a:p>
          </p:txBody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10" y="5593830"/>
              <a:ext cx="1643074" cy="54981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 type="none" w="sm" len="sm"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8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(a)</a:t>
              </a:r>
              <a:r>
                <a:rPr kumimoji="0" lang="zh-CN" altLang="en-US" sz="18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一个带权有向图</a:t>
              </a:r>
              <a:r>
                <a:rPr kumimoji="0" lang="en-US" altLang="zh-CN" sz="18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G1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214414" y="785794"/>
            <a:ext cx="3929090" cy="4839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tIns="72000" bIns="72000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2.  </a:t>
            </a:r>
            <a:r>
              <a:rPr lang="zh-CN" altLang="en-US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二叉排序树的插入和生成</a:t>
            </a:r>
            <a:endParaRPr lang="zh-CN" altLang="zh-CN" sz="22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414" y="1689933"/>
            <a:ext cx="3643338" cy="4839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tIns="72000" bIns="72000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3.  </a:t>
            </a:r>
            <a:r>
              <a:rPr lang="zh-CN" altLang="en-US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二叉排序树的删除</a:t>
            </a:r>
            <a:endParaRPr lang="zh-CN" altLang="zh-CN" sz="22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4414" y="2643182"/>
            <a:ext cx="3643338" cy="4839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tIns="72000" bIns="72000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4.  </a:t>
            </a:r>
            <a:r>
              <a:rPr lang="zh-CN" altLang="en-US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二叉排序树的查找</a:t>
            </a:r>
            <a:endParaRPr lang="zh-CN" altLang="zh-CN" sz="22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3071802" y="3571876"/>
            <a:ext cx="1700372" cy="2286017"/>
            <a:chOff x="2000232" y="3286123"/>
            <a:chExt cx="1700372" cy="2286017"/>
          </a:xfrm>
        </p:grpSpPr>
        <p:sp>
          <p:nvSpPr>
            <p:cNvPr id="8" name="Oval 38"/>
            <p:cNvSpPr>
              <a:spLocks noChangeArrowheads="1"/>
            </p:cNvSpPr>
            <p:nvPr/>
          </p:nvSpPr>
          <p:spPr bwMode="auto">
            <a:xfrm>
              <a:off x="2714611" y="3286123"/>
              <a:ext cx="324000" cy="32400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>
                  <a:solidFill>
                    <a:srgbClr val="0000FF"/>
                  </a:solidFill>
                  <a:ea typeface="仿宋" pitchFamily="49" charset="-122"/>
                  <a:cs typeface="Times New Roman" pitchFamily="18" charset="0"/>
                </a:rPr>
                <a:t>5</a:t>
              </a:r>
              <a:endPara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9" name="Oval 38"/>
            <p:cNvSpPr>
              <a:spLocks noChangeArrowheads="1"/>
            </p:cNvSpPr>
            <p:nvPr/>
          </p:nvSpPr>
          <p:spPr bwMode="auto">
            <a:xfrm>
              <a:off x="2285984" y="3929066"/>
              <a:ext cx="324000" cy="32400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3</a:t>
              </a:r>
            </a:p>
          </p:txBody>
        </p:sp>
        <p:sp>
          <p:nvSpPr>
            <p:cNvPr id="10" name="Oval 38"/>
            <p:cNvSpPr>
              <a:spLocks noChangeArrowheads="1"/>
            </p:cNvSpPr>
            <p:nvPr/>
          </p:nvSpPr>
          <p:spPr bwMode="auto">
            <a:xfrm>
              <a:off x="3214678" y="3929066"/>
              <a:ext cx="324000" cy="32400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>
                  <a:solidFill>
                    <a:srgbClr val="0000FF"/>
                  </a:solidFill>
                  <a:ea typeface="仿宋" pitchFamily="49" charset="-122"/>
                  <a:cs typeface="Times New Roman" pitchFamily="18" charset="0"/>
                </a:rPr>
                <a:t>8</a:t>
              </a:r>
              <a:endPara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11" name="Oval 38"/>
            <p:cNvSpPr>
              <a:spLocks noChangeArrowheads="1"/>
            </p:cNvSpPr>
            <p:nvPr/>
          </p:nvSpPr>
          <p:spPr bwMode="auto">
            <a:xfrm>
              <a:off x="2000232" y="4643446"/>
              <a:ext cx="324000" cy="32400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>
                  <a:solidFill>
                    <a:srgbClr val="0000FF"/>
                  </a:solidFill>
                  <a:ea typeface="仿宋" pitchFamily="49" charset="-122"/>
                  <a:cs typeface="Times New Roman" pitchFamily="18" charset="0"/>
                </a:rPr>
                <a:t>1</a:t>
              </a:r>
              <a:endPara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12" name="Oval 38"/>
            <p:cNvSpPr>
              <a:spLocks noChangeArrowheads="1"/>
            </p:cNvSpPr>
            <p:nvPr/>
          </p:nvSpPr>
          <p:spPr bwMode="auto">
            <a:xfrm>
              <a:off x="2928926" y="4643446"/>
              <a:ext cx="324000" cy="32400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>
                  <a:solidFill>
                    <a:srgbClr val="0000FF"/>
                  </a:solidFill>
                  <a:ea typeface="仿宋" pitchFamily="49" charset="-122"/>
                  <a:cs typeface="Times New Roman" pitchFamily="18" charset="0"/>
                </a:rPr>
                <a:t>6</a:t>
              </a:r>
              <a:endPara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13" name="Oval 38"/>
            <p:cNvSpPr>
              <a:spLocks noChangeArrowheads="1"/>
            </p:cNvSpPr>
            <p:nvPr/>
          </p:nvSpPr>
          <p:spPr bwMode="auto">
            <a:xfrm>
              <a:off x="3376604" y="5248140"/>
              <a:ext cx="324000" cy="32400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7</a:t>
              </a:r>
            </a:p>
          </p:txBody>
        </p:sp>
        <p:cxnSp>
          <p:nvCxnSpPr>
            <p:cNvPr id="14" name="直接连接符 13"/>
            <p:cNvCxnSpPr>
              <a:stCxn id="8" idx="3"/>
              <a:endCxn id="9" idx="0"/>
            </p:cNvCxnSpPr>
            <p:nvPr/>
          </p:nvCxnSpPr>
          <p:spPr>
            <a:xfrm rot="5400000">
              <a:off x="2421826" y="3588832"/>
              <a:ext cx="366392" cy="314076"/>
            </a:xfrm>
            <a:prstGeom prst="line">
              <a:avLst/>
            </a:prstGeom>
            <a:ln w="19050">
              <a:tailEnd type="non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>
              <a:stCxn id="8" idx="5"/>
              <a:endCxn id="10" idx="0"/>
            </p:cNvCxnSpPr>
            <p:nvPr/>
          </p:nvCxnSpPr>
          <p:spPr>
            <a:xfrm rot="16200000" flipH="1">
              <a:off x="3000724" y="3553112"/>
              <a:ext cx="366392" cy="385516"/>
            </a:xfrm>
            <a:prstGeom prst="line">
              <a:avLst/>
            </a:prstGeom>
            <a:ln w="19050">
              <a:tailEnd type="non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>
              <a:stCxn id="9" idx="3"/>
              <a:endCxn id="11" idx="0"/>
            </p:cNvCxnSpPr>
            <p:nvPr/>
          </p:nvCxnSpPr>
          <p:spPr>
            <a:xfrm rot="5400000">
              <a:off x="2028919" y="4338931"/>
              <a:ext cx="437829" cy="171201"/>
            </a:xfrm>
            <a:prstGeom prst="line">
              <a:avLst/>
            </a:prstGeom>
            <a:ln w="19050">
              <a:tailEnd type="non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>
              <a:stCxn id="10" idx="3"/>
              <a:endCxn id="12" idx="0"/>
            </p:cNvCxnSpPr>
            <p:nvPr/>
          </p:nvCxnSpPr>
          <p:spPr>
            <a:xfrm rot="5400000">
              <a:off x="2957613" y="4338931"/>
              <a:ext cx="437829" cy="171201"/>
            </a:xfrm>
            <a:prstGeom prst="line">
              <a:avLst/>
            </a:prstGeom>
            <a:ln w="19050">
              <a:tailEnd type="non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>
              <a:stCxn id="12" idx="5"/>
              <a:endCxn id="13" idx="1"/>
            </p:cNvCxnSpPr>
            <p:nvPr/>
          </p:nvCxnSpPr>
          <p:spPr>
            <a:xfrm rot="16200000" flipH="1">
              <a:off x="3126969" y="4998505"/>
              <a:ext cx="375592" cy="218576"/>
            </a:xfrm>
            <a:prstGeom prst="line">
              <a:avLst/>
            </a:prstGeom>
            <a:ln w="19050">
              <a:tailEnd type="non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/>
        </p:nvSpPr>
        <p:spPr>
          <a:xfrm>
            <a:off x="1785918" y="4357694"/>
            <a:ext cx="10001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zh-CN" altLang="en-US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查找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6</a:t>
            </a:r>
            <a:endParaRPr lang="zh-CN" altLang="en-US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24" name="灯片编号占位符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30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5720" y="714356"/>
            <a:ext cx="3000396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olas" pitchFamily="49" charset="0"/>
                <a:ea typeface="微软雅黑" pitchFamily="34" charset="-122"/>
                <a:cs typeface="Consolas" pitchFamily="49" charset="0"/>
              </a:rPr>
              <a:t>2.11.2 </a:t>
            </a:r>
            <a:r>
              <a:rPr lang="zh-CN" altLang="en-US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olas" pitchFamily="49" charset="0"/>
                <a:ea typeface="微软雅黑" pitchFamily="34" charset="-122"/>
                <a:cs typeface="Consolas" pitchFamily="49" charset="0"/>
              </a:rPr>
              <a:t>平衡二叉树</a:t>
            </a:r>
            <a:endParaRPr lang="zh-CN" altLang="zh-CN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nsolas" pitchFamily="49" charset="0"/>
              <a:ea typeface="微软雅黑" pitchFamily="34" charset="-122"/>
              <a:cs typeface="Consolas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1785926"/>
            <a:ext cx="7715304" cy="2378472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l">
              <a:lnSpc>
                <a:spcPts val="2800"/>
              </a:lnSpc>
              <a:spcBef>
                <a:spcPts val="600"/>
              </a:spcBef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通过一些平衡规则和调整操作让一棵二叉排序树既保持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BST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性质又保证高度较小，即接近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O(log</a:t>
            </a:r>
            <a:r>
              <a:rPr lang="en-US" altLang="zh-CN" sz="2200" baseline="-250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2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n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)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的高度，称为</a:t>
            </a:r>
            <a:r>
              <a:rPr lang="zh-CN" altLang="zh-CN" sz="2200">
                <a:solidFill>
                  <a:srgbClr val="FF00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平衡二叉树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。</a:t>
            </a:r>
            <a:endParaRPr lang="en-US" altLang="zh-CN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marL="457200" indent="-457200" algn="l">
              <a:lnSpc>
                <a:spcPts val="2800"/>
              </a:lnSpc>
              <a:spcBef>
                <a:spcPts val="600"/>
              </a:spcBef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平衡二叉树</a:t>
            </a:r>
            <a:r>
              <a:rPr lang="zh-CN" altLang="en-US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：</a:t>
            </a:r>
            <a:r>
              <a:rPr lang="en-US" altLang="zh-CN" sz="2200">
                <a:solidFill>
                  <a:srgbClr val="FF00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AVL</a:t>
            </a:r>
            <a:r>
              <a:rPr lang="zh-CN" altLang="zh-CN" sz="2200">
                <a:solidFill>
                  <a:srgbClr val="FF00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树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和红黑树</a:t>
            </a:r>
            <a:r>
              <a:rPr lang="zh-CN" altLang="en-US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。</a:t>
            </a:r>
            <a:endParaRPr lang="en-US" altLang="zh-CN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marL="457200" indent="-457200" algn="l">
              <a:lnSpc>
                <a:spcPts val="2800"/>
              </a:lnSpc>
              <a:spcBef>
                <a:spcPts val="600"/>
              </a:spcBef>
              <a:buBlip>
                <a:blip r:embed="rId3"/>
              </a:buBlip>
            </a:pPr>
            <a:r>
              <a:rPr lang="en-US" altLang="zh-CN" sz="2200">
                <a:solidFill>
                  <a:srgbClr val="FF00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AVL</a:t>
            </a:r>
            <a:r>
              <a:rPr lang="zh-CN" altLang="zh-CN" sz="2200">
                <a:solidFill>
                  <a:srgbClr val="FF00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树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的平衡规则是树中每个结点的左、右子树的高度至多相差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1</a:t>
            </a:r>
            <a:r>
              <a:rPr lang="zh-CN" altLang="en-US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。</a:t>
            </a: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31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7231" name="Rectangle 1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35" name="TextBox 134"/>
          <p:cNvSpPr txBox="1"/>
          <p:nvPr/>
        </p:nvSpPr>
        <p:spPr>
          <a:xfrm>
            <a:off x="500034" y="1357298"/>
            <a:ext cx="8143932" cy="4785926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l">
              <a:lnSpc>
                <a:spcPts val="3000"/>
              </a:lnSpc>
              <a:spcBef>
                <a:spcPts val="600"/>
              </a:spcBef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红黑树中每个结点有一个表示颜色的标志，增加外部结点（通常用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NIL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表示），同时满足以下性质：</a:t>
            </a:r>
            <a:endParaRPr lang="en-US" altLang="zh-CN" sz="2200">
              <a:solidFill>
                <a:srgbClr val="0000FF"/>
              </a:solidFill>
              <a:latin typeface="Consolas" pitchFamily="49" charset="0"/>
              <a:ea typeface="楷体" pitchFamily="49" charset="-122"/>
              <a:cs typeface="Consolas" pitchFamily="49" charset="0"/>
            </a:endParaRPr>
          </a:p>
          <a:p>
            <a:pPr marL="457200" indent="-457200" algn="l">
              <a:lnSpc>
                <a:spcPts val="3000"/>
              </a:lnSpc>
              <a:spcBef>
                <a:spcPts val="600"/>
              </a:spcBef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    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（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1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）每个结点的颜色为红色或者黑色。</a:t>
            </a:r>
          </a:p>
          <a:p>
            <a:pPr marL="457200" indent="-457200" algn="l">
              <a:lnSpc>
                <a:spcPts val="3000"/>
              </a:lnSpc>
              <a:spcBef>
                <a:spcPts val="600"/>
              </a:spcBef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    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（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2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）根结点的颜色为黑色。</a:t>
            </a:r>
          </a:p>
          <a:p>
            <a:pPr marL="457200" indent="-457200" algn="l">
              <a:lnSpc>
                <a:spcPts val="3000"/>
              </a:lnSpc>
              <a:spcBef>
                <a:spcPts val="600"/>
              </a:spcBef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    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（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3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）所有外部结点的颜色为黑色。</a:t>
            </a:r>
          </a:p>
          <a:p>
            <a:pPr marL="457200" indent="-457200" algn="l">
              <a:lnSpc>
                <a:spcPts val="3000"/>
              </a:lnSpc>
              <a:spcBef>
                <a:spcPts val="600"/>
              </a:spcBef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    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（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4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）如果一个结点是红色，则它的所有孩子结点为黑色。</a:t>
            </a:r>
          </a:p>
          <a:p>
            <a:pPr marL="457200" indent="-457200" algn="l">
              <a:lnSpc>
                <a:spcPts val="3000"/>
              </a:lnSpc>
              <a:spcBef>
                <a:spcPts val="600"/>
              </a:spcBef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    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（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5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）对于每个结点，从该结点出发的所有路径上包含相同个数的黑色结点。这里的路径特指从一个结点到其子孙结点中某个外部结点的路径。</a:t>
            </a:r>
            <a:endParaRPr lang="en-US" altLang="zh-CN" sz="2200">
              <a:solidFill>
                <a:srgbClr val="0000FF"/>
              </a:solidFill>
              <a:latin typeface="Consolas" pitchFamily="49" charset="0"/>
              <a:ea typeface="楷体" pitchFamily="49" charset="-122"/>
              <a:cs typeface="Consolas" pitchFamily="49" charset="0"/>
            </a:endParaRPr>
          </a:p>
          <a:p>
            <a:pPr marL="457200" indent="-457200" algn="l">
              <a:lnSpc>
                <a:spcPts val="3000"/>
              </a:lnSpc>
              <a:spcBef>
                <a:spcPts val="600"/>
              </a:spcBef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尽管红黑树并不是完全平衡二叉树，但接近于平衡状态即近似于平衡二叉树，其高度接近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O(log</a:t>
            </a:r>
            <a:r>
              <a:rPr lang="en-US" altLang="zh-CN" sz="2200" baseline="-25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2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n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)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2844" y="428604"/>
            <a:ext cx="2714644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olas" pitchFamily="49" charset="0"/>
                <a:ea typeface="微软雅黑" pitchFamily="34" charset="-122"/>
                <a:cs typeface="Consolas" pitchFamily="49" charset="0"/>
              </a:rPr>
              <a:t>2.11.3 </a:t>
            </a:r>
            <a:r>
              <a:rPr lang="zh-CN" altLang="en-US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olas" pitchFamily="49" charset="0"/>
                <a:ea typeface="微软雅黑" pitchFamily="34" charset="-122"/>
                <a:cs typeface="Consolas" pitchFamily="49" charset="0"/>
              </a:rPr>
              <a:t>红黑树</a:t>
            </a:r>
            <a:endParaRPr lang="zh-CN" altLang="zh-CN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nsolas" pitchFamily="49" charset="0"/>
              <a:ea typeface="微软雅黑" pitchFamily="34" charset="-122"/>
              <a:cs typeface="Consolas" pitchFamily="49" charset="0"/>
            </a:endParaRPr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32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7231" name="Rectangle 1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33" name="TextBox 132"/>
          <p:cNvSpPr txBox="1"/>
          <p:nvPr/>
        </p:nvSpPr>
        <p:spPr>
          <a:xfrm>
            <a:off x="285720" y="357166"/>
            <a:ext cx="5000660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olas" pitchFamily="49" charset="0"/>
                <a:ea typeface="微软雅黑" pitchFamily="34" charset="-122"/>
                <a:cs typeface="Consolas" pitchFamily="49" charset="0"/>
              </a:rPr>
              <a:t>2.11.4 </a:t>
            </a:r>
            <a:r>
              <a:rPr lang="en-US" altLang="zh-CN">
                <a:latin typeface="Consolas" pitchFamily="49" charset="0"/>
                <a:ea typeface="微软雅黑" pitchFamily="34" charset="-122"/>
                <a:cs typeface="Consolas" pitchFamily="49" charset="0"/>
              </a:rPr>
              <a:t>TreeMap</a:t>
            </a:r>
            <a:r>
              <a:rPr lang="zh-CN" altLang="zh-CN">
                <a:latin typeface="Consolas" pitchFamily="49" charset="0"/>
                <a:ea typeface="微软雅黑" pitchFamily="34" charset="-122"/>
                <a:cs typeface="Consolas" pitchFamily="49" charset="0"/>
              </a:rPr>
              <a:t>类和</a:t>
            </a:r>
            <a:r>
              <a:rPr lang="en-US" altLang="zh-CN">
                <a:latin typeface="Consolas" pitchFamily="49" charset="0"/>
                <a:ea typeface="微软雅黑" pitchFamily="34" charset="-122"/>
                <a:cs typeface="Consolas" pitchFamily="49" charset="0"/>
              </a:rPr>
              <a:t>TreeSet</a:t>
            </a:r>
            <a:r>
              <a:rPr lang="zh-CN" altLang="zh-CN">
                <a:latin typeface="Consolas" pitchFamily="49" charset="0"/>
                <a:ea typeface="微软雅黑" pitchFamily="34" charset="-122"/>
                <a:cs typeface="Consolas" pitchFamily="49" charset="0"/>
              </a:rPr>
              <a:t>类</a:t>
            </a:r>
            <a:endParaRPr lang="zh-CN" altLang="zh-CN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nsolas" pitchFamily="49" charset="0"/>
              <a:ea typeface="微软雅黑" pitchFamily="34" charset="-122"/>
              <a:cs typeface="Consolas" pitchFamily="49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428596" y="1357298"/>
            <a:ext cx="8072494" cy="2926057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l">
              <a:lnSpc>
                <a:spcPts val="3000"/>
              </a:lnSpc>
              <a:buBlip>
                <a:blip r:embed="rId3"/>
              </a:buBlip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Java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中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Map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是一个接口，用于管理元素为键值对（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key-value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）的数据，也就是每个键映射到一个值，每个键值对的类型为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Map.Entry&lt;K,V&gt;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，其中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Entry&lt;K,V&gt;.getKey()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用于返回该键值对的键，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Entry&lt;K,V&gt;.getValue()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用于返回该键值对的值。</a:t>
            </a:r>
          </a:p>
          <a:p>
            <a:pPr marL="457200" indent="-457200" algn="l">
              <a:lnSpc>
                <a:spcPts val="3000"/>
              </a:lnSpc>
              <a:buBlip>
                <a:blip r:embed="rId3"/>
              </a:buBlip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TreeMap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是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Map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一个实现类，采用红黑树存储元素，不允许出现重复的关键字，所以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TreeMap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称为树映射集合。</a:t>
            </a: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33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428596" y="1357298"/>
            <a:ext cx="8072494" cy="3508653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ts val="3000"/>
              </a:lnSpc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创建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TreeMap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对象的两种方法如下：</a:t>
            </a:r>
          </a:p>
          <a:p>
            <a:pPr algn="l">
              <a:lnSpc>
                <a:spcPts val="3000"/>
              </a:lnSpc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  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（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1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）</a:t>
            </a:r>
            <a:r>
              <a:rPr lang="en-US" altLang="zh-CN" sz="22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TreeMap()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：使用键的自然顺序构造一个新的空映射树，例如键为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Integer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类型时自然顺序为递增顺序。</a:t>
            </a:r>
          </a:p>
          <a:p>
            <a:pPr algn="l">
              <a:lnSpc>
                <a:spcPts val="3000"/>
              </a:lnSpc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  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（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2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）</a:t>
            </a:r>
            <a:r>
              <a:rPr lang="en-US" altLang="zh-CN" sz="22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TreeMap(Comparator&lt;? super K&gt; comparator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)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：构造一个新的空树，其中键值对根据给定比较器进行排序。对于映射中的任意两个键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k1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k2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，执行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comparator.compare(k1, k2)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不得抛出比较异常。如果比较器的比较结果为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0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，即比较的两个键值相等，则将会发生值覆盖，但键值不变。</a:t>
            </a: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34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500166" y="428604"/>
            <a:ext cx="50006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TreeMap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的主要方法及其功能说明</a:t>
            </a:r>
            <a:endParaRPr lang="zh-CN" altLang="en-US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357158" y="1071546"/>
          <a:ext cx="8429684" cy="462280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3211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18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0" algn="l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CN" sz="1800" b="1" kern="100">
                          <a:solidFill>
                            <a:srgbClr val="FF0000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方法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CN" sz="1800" b="1" kern="100">
                          <a:solidFill>
                            <a:srgbClr val="FF0000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说明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boolean isEmpty()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判断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TreeMap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是否为空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int size()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TreeMap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的长度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void clear()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移除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TreeMap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的所有元素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V get(Object key)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CN" sz="1800" kern="1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返回指定键所对应的值，如果</a:t>
                      </a:r>
                      <a:r>
                        <a:rPr lang="en-US" sz="1800" kern="1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TrreeMap</a:t>
                      </a:r>
                      <a:r>
                        <a:rPr lang="zh-CN" sz="1800" kern="1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中不包含该键的任何键值对，则返回</a:t>
                      </a:r>
                      <a:r>
                        <a:rPr lang="en-US" sz="1800" kern="1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null</a:t>
                      </a:r>
                      <a:endParaRPr lang="zh-CN" sz="1800" kern="1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V remove(Object key)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如果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TreeMap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中存在该键的键值对，则将其删除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boolean containsKey(Object key)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如果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TreeMap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中包含指定键的键值对，则返回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true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Set&lt;Map.Entry&lt;K,V&gt;&gt; keySet()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TreeMap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中包含的键值的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Set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视图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Set&lt;Map.Entry&lt;K,V&gt;&gt; entrySet()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TreeMap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中包含的键值对的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Set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视图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35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642910" y="571480"/>
          <a:ext cx="7929618" cy="480060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643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86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Map.Entry&lt;K,V&gt; firstEntry()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返回一个与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TreeMap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中的最小键的键值对，如果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TreeMap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为空，则返回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null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Map.Entry&lt;K,V&gt; floorEntry(K key)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TreeMap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中的一个小于等于给定键的最大键值对；如果不存在这样的键，则返回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null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Map.Entry&lt;K,V&gt; lastEntry()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TreeMap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中最大键的键值对。如果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TreeMap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为空，则返回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null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Map.Entry&lt;K,V&gt; lowerEntry(K key)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TreeMap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中的一个严格小于给定键的最大键值对。如果不存在这样的键，则返回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null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K firstKey()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TreeMap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中当前第一个（最低）键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K floorKey(K key)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TreeMap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中小于等于给定键的最大键。如果不存在这样的键，则返回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null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K lastKey()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TreeMap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中当前最后一个（最高）键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K lowerKey(K key)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TreeMap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中严格小于给定键的最大键。如果不存在这样的键，则返回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null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36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500034" y="714356"/>
            <a:ext cx="8072494" cy="2525948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l">
              <a:lnSpc>
                <a:spcPts val="3000"/>
              </a:lnSpc>
              <a:spcBef>
                <a:spcPts val="1200"/>
              </a:spcBef>
              <a:buBlip>
                <a:blip r:embed="rId3"/>
              </a:buBlip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Set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也是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Java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的一个接口，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Set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List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一样继承自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Collection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接口，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Set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接口元素是无序的，但不能存入相同的元素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.</a:t>
            </a:r>
          </a:p>
          <a:p>
            <a:pPr marL="457200" indent="-457200" algn="l">
              <a:lnSpc>
                <a:spcPts val="3000"/>
              </a:lnSpc>
              <a:spcBef>
                <a:spcPts val="1200"/>
              </a:spcBef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由于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Collection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继承自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iterable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接口，所以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Set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中的元素是可以迭代的，通过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Set.iterator()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返回一个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Iterator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对象来遍历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Set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中的元素。</a:t>
            </a:r>
            <a:endParaRPr lang="zh-CN" altLang="en-US" sz="2200">
              <a:solidFill>
                <a:srgbClr val="0000FF"/>
              </a:solidFill>
              <a:latin typeface="Consolas" pitchFamily="49" charset="0"/>
              <a:ea typeface="楷体" pitchFamily="49" charset="-122"/>
              <a:cs typeface="Consolas" pitchFamily="49" charset="0"/>
            </a:endParaRPr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37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500034" y="714356"/>
            <a:ext cx="8072494" cy="3016210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ts val="3000"/>
              </a:lnSpc>
              <a:spcBef>
                <a:spcPts val="1200"/>
              </a:spcBef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Java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中的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Iterator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功能比较简单，并且只能单向移动。</a:t>
            </a:r>
          </a:p>
          <a:p>
            <a:pPr algn="l">
              <a:lnSpc>
                <a:spcPts val="3000"/>
              </a:lnSpc>
              <a:spcBef>
                <a:spcPts val="1200"/>
              </a:spcBef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  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（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1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）使用方法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iterator()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返回一个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Iterator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，第一次调用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Iterator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的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next()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方法时，它返回集合中第一个元素。</a:t>
            </a:r>
          </a:p>
          <a:p>
            <a:pPr algn="l">
              <a:lnSpc>
                <a:spcPts val="3000"/>
              </a:lnSpc>
              <a:spcBef>
                <a:spcPts val="1200"/>
              </a:spcBef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  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（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2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）使用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next()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获取集合中下一个元素。</a:t>
            </a:r>
          </a:p>
          <a:p>
            <a:pPr algn="l">
              <a:lnSpc>
                <a:spcPts val="3000"/>
              </a:lnSpc>
              <a:spcBef>
                <a:spcPts val="1200"/>
              </a:spcBef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  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（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3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）使用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hasNext()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检查集合中是否还有元素。</a:t>
            </a:r>
          </a:p>
          <a:p>
            <a:pPr algn="l">
              <a:lnSpc>
                <a:spcPts val="3000"/>
              </a:lnSpc>
              <a:spcBef>
                <a:spcPts val="1200"/>
              </a:spcBef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  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（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4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）使用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remove()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将迭代器新返回的元素删除。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38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500034" y="714356"/>
            <a:ext cx="8072494" cy="1800493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l">
              <a:lnSpc>
                <a:spcPts val="3000"/>
              </a:lnSpc>
              <a:buBlip>
                <a:blip r:embed="rId3"/>
              </a:buBlip>
            </a:pPr>
            <a:r>
              <a:rPr lang="en-US" altLang="zh-CN" sz="2200">
                <a:solidFill>
                  <a:srgbClr val="FF0000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TreeSet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是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Set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的一个实现类，与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TreeMap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类似，同样底层是采用红黑树存储元素，只是存储是元素而不是键值对，每个元素的关键字唯一，并且按关键字有序排列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.</a:t>
            </a:r>
          </a:p>
          <a:p>
            <a:pPr marL="457200" indent="-457200" algn="l">
              <a:lnSpc>
                <a:spcPts val="3000"/>
              </a:lnSpc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按关键字查找的时间为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O(log</a:t>
            </a:r>
            <a:r>
              <a:rPr lang="en-US" altLang="zh-CN" sz="2200" baseline="-250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2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n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)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。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39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500034" y="785794"/>
            <a:ext cx="1928826" cy="43088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altLang="zh-CN" sz="2200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zh-CN" sz="2200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）</a:t>
            </a:r>
            <a:r>
              <a:rPr lang="zh-CN" altLang="en-US" sz="2200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边数组</a:t>
            </a:r>
            <a:endParaRPr lang="zh-CN" altLang="zh-CN" sz="2200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4429132"/>
            <a:ext cx="8572560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int n=4;</a:t>
            </a:r>
            <a:endParaRPr lang="zh-CN" altLang="zh-CN" sz="1800">
              <a:solidFill>
                <a:srgbClr val="006600"/>
              </a:solidFill>
              <a:latin typeface="Consolas" pitchFamily="49" charset="0"/>
              <a:cs typeface="Consolas" pitchFamily="49" charset="0"/>
            </a:endParaRPr>
          </a:p>
          <a:p>
            <a:pPr algn="l"/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int edges[][]={{0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1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2}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{0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2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4}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{1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2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2}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{2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3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3}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{3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0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1}};</a:t>
            </a:r>
            <a:endParaRPr lang="zh-CN" altLang="zh-CN" sz="1800">
              <a:solidFill>
                <a:srgbClr val="006600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23" name="下箭头 22"/>
          <p:cNvSpPr/>
          <p:nvPr/>
        </p:nvSpPr>
        <p:spPr>
          <a:xfrm>
            <a:off x="4000496" y="3714752"/>
            <a:ext cx="214314" cy="357190"/>
          </a:xfrm>
          <a:prstGeom prst="downArrow">
            <a:avLst/>
          </a:prstGeom>
          <a:ln>
            <a:tailEnd type="none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灯片编号占位符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4</a:t>
            </a:fld>
            <a:r>
              <a:rPr lang="en-US" altLang="zh-CN"/>
              <a:t>/56</a:t>
            </a:r>
          </a:p>
        </p:txBody>
      </p:sp>
      <p:grpSp>
        <p:nvGrpSpPr>
          <p:cNvPr id="24" name="组合 23"/>
          <p:cNvGrpSpPr/>
          <p:nvPr/>
        </p:nvGrpSpPr>
        <p:grpSpPr>
          <a:xfrm>
            <a:off x="3214678" y="1071546"/>
            <a:ext cx="1643074" cy="2219495"/>
            <a:chOff x="642910" y="3924148"/>
            <a:chExt cx="1643074" cy="2219495"/>
          </a:xfrm>
        </p:grpSpPr>
        <p:sp>
          <p:nvSpPr>
            <p:cNvPr id="26" name="Rectangle 47"/>
            <p:cNvSpPr>
              <a:spLocks noChangeArrowheads="1"/>
            </p:cNvSpPr>
            <p:nvPr/>
          </p:nvSpPr>
          <p:spPr bwMode="auto">
            <a:xfrm>
              <a:off x="844763" y="4576750"/>
              <a:ext cx="189648" cy="24883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 type="none" w="sm" len="sm"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1</a:t>
              </a:r>
            </a:p>
          </p:txBody>
        </p:sp>
        <p:sp>
          <p:nvSpPr>
            <p:cNvPr id="27" name="Rectangle 46"/>
            <p:cNvSpPr>
              <a:spLocks noChangeArrowheads="1"/>
            </p:cNvSpPr>
            <p:nvPr/>
          </p:nvSpPr>
          <p:spPr bwMode="auto">
            <a:xfrm>
              <a:off x="1317944" y="4576750"/>
              <a:ext cx="189648" cy="24883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 type="none" w="sm" len="sm"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4</a:t>
              </a:r>
            </a:p>
          </p:txBody>
        </p:sp>
        <p:sp>
          <p:nvSpPr>
            <p:cNvPr id="28" name="Rectangle 45"/>
            <p:cNvSpPr>
              <a:spLocks noChangeArrowheads="1"/>
            </p:cNvSpPr>
            <p:nvPr/>
          </p:nvSpPr>
          <p:spPr bwMode="auto">
            <a:xfrm>
              <a:off x="1444688" y="5079113"/>
              <a:ext cx="189648" cy="24883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 type="none" w="sm" len="sm"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3</a:t>
              </a:r>
            </a:p>
          </p:txBody>
        </p:sp>
        <p:sp>
          <p:nvSpPr>
            <p:cNvPr id="29" name="Oval 44"/>
            <p:cNvSpPr>
              <a:spLocks noChangeArrowheads="1"/>
            </p:cNvSpPr>
            <p:nvPr/>
          </p:nvSpPr>
          <p:spPr bwMode="auto">
            <a:xfrm>
              <a:off x="901094" y="4013353"/>
              <a:ext cx="265695" cy="319259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0</a:t>
              </a:r>
            </a:p>
          </p:txBody>
        </p:sp>
        <p:sp>
          <p:nvSpPr>
            <p:cNvPr id="30" name="Oval 43"/>
            <p:cNvSpPr>
              <a:spLocks noChangeArrowheads="1"/>
            </p:cNvSpPr>
            <p:nvPr/>
          </p:nvSpPr>
          <p:spPr bwMode="auto">
            <a:xfrm>
              <a:off x="1886887" y="4013353"/>
              <a:ext cx="265695" cy="319259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1</a:t>
              </a:r>
            </a:p>
          </p:txBody>
        </p:sp>
        <p:sp>
          <p:nvSpPr>
            <p:cNvPr id="31" name="Oval 42"/>
            <p:cNvSpPr>
              <a:spLocks noChangeArrowheads="1"/>
            </p:cNvSpPr>
            <p:nvPr/>
          </p:nvSpPr>
          <p:spPr bwMode="auto">
            <a:xfrm>
              <a:off x="1886887" y="4918545"/>
              <a:ext cx="265695" cy="319259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2</a:t>
              </a:r>
            </a:p>
          </p:txBody>
        </p:sp>
        <p:sp>
          <p:nvSpPr>
            <p:cNvPr id="32" name="Rectangle 41"/>
            <p:cNvSpPr>
              <a:spLocks noChangeArrowheads="1"/>
            </p:cNvSpPr>
            <p:nvPr/>
          </p:nvSpPr>
          <p:spPr bwMode="auto">
            <a:xfrm>
              <a:off x="1444688" y="3924148"/>
              <a:ext cx="189648" cy="24883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 type="none" w="sm" len="sm"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2</a:t>
              </a:r>
            </a:p>
          </p:txBody>
        </p:sp>
        <p:sp>
          <p:nvSpPr>
            <p:cNvPr id="33" name="Oval 40"/>
            <p:cNvSpPr>
              <a:spLocks noChangeArrowheads="1"/>
            </p:cNvSpPr>
            <p:nvPr/>
          </p:nvSpPr>
          <p:spPr bwMode="auto">
            <a:xfrm>
              <a:off x="901094" y="4918545"/>
              <a:ext cx="265695" cy="319259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3</a:t>
              </a:r>
            </a:p>
          </p:txBody>
        </p:sp>
        <p:sp>
          <p:nvSpPr>
            <p:cNvPr id="34" name="AutoShape 39"/>
            <p:cNvSpPr>
              <a:spLocks noChangeShapeType="1"/>
            </p:cNvSpPr>
            <p:nvPr/>
          </p:nvSpPr>
          <p:spPr bwMode="auto">
            <a:xfrm>
              <a:off x="1166789" y="4172982"/>
              <a:ext cx="720098" cy="93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35" name="AutoShape 38"/>
            <p:cNvSpPr>
              <a:spLocks noChangeShapeType="1"/>
            </p:cNvSpPr>
            <p:nvPr/>
          </p:nvSpPr>
          <p:spPr bwMode="auto">
            <a:xfrm>
              <a:off x="1128296" y="4285661"/>
              <a:ext cx="797084" cy="67983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36" name="AutoShape 37"/>
            <p:cNvSpPr>
              <a:spLocks noChangeShapeType="1"/>
            </p:cNvSpPr>
            <p:nvPr/>
          </p:nvSpPr>
          <p:spPr bwMode="auto">
            <a:xfrm flipH="1">
              <a:off x="1166789" y="5078174"/>
              <a:ext cx="720098" cy="93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37" name="AutoShape 36"/>
            <p:cNvSpPr>
              <a:spLocks noChangeShapeType="1"/>
            </p:cNvSpPr>
            <p:nvPr/>
          </p:nvSpPr>
          <p:spPr bwMode="auto">
            <a:xfrm>
              <a:off x="2020204" y="4332611"/>
              <a:ext cx="939" cy="58593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38" name="AutoShape 35"/>
            <p:cNvSpPr>
              <a:spLocks noChangeShapeType="1"/>
            </p:cNvSpPr>
            <p:nvPr/>
          </p:nvSpPr>
          <p:spPr bwMode="auto">
            <a:xfrm flipV="1">
              <a:off x="1034411" y="4332611"/>
              <a:ext cx="939" cy="58593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39" name="Rectangle 34"/>
            <p:cNvSpPr>
              <a:spLocks noChangeArrowheads="1"/>
            </p:cNvSpPr>
            <p:nvPr/>
          </p:nvSpPr>
          <p:spPr bwMode="auto">
            <a:xfrm>
              <a:off x="2044614" y="4456559"/>
              <a:ext cx="189648" cy="24883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 type="none" w="sm" len="sm"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2</a:t>
              </a:r>
            </a:p>
          </p:txBody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10" y="5593830"/>
              <a:ext cx="1643074" cy="54981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 type="none" w="sm" len="sm"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8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(a)</a:t>
              </a:r>
              <a:r>
                <a:rPr kumimoji="0" lang="zh-CN" altLang="en-US" sz="18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一个带权有向图</a:t>
              </a:r>
              <a:r>
                <a:rPr kumimoji="0" lang="en-US" altLang="zh-CN" sz="18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G1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57158" y="500042"/>
            <a:ext cx="7429552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>
                <a:latin typeface="Consolas" pitchFamily="49" charset="0"/>
                <a:ea typeface="微软雅黑" pitchFamily="34" charset="-122"/>
                <a:cs typeface="Consolas" pitchFamily="49" charset="0"/>
              </a:rPr>
              <a:t>2.11.5 </a:t>
            </a:r>
            <a:r>
              <a:rPr lang="zh-CN" altLang="zh-CN">
                <a:latin typeface="Consolas" pitchFamily="49" charset="0"/>
                <a:ea typeface="微软雅黑" pitchFamily="34" charset="-122"/>
                <a:cs typeface="Consolas" pitchFamily="49" charset="0"/>
              </a:rPr>
              <a:t>实战—前</a:t>
            </a:r>
            <a:r>
              <a:rPr lang="en-US" altLang="zh-CN">
                <a:latin typeface="Consolas" pitchFamily="49" charset="0"/>
                <a:ea typeface="微软雅黑" pitchFamily="34" charset="-122"/>
                <a:cs typeface="Consolas" pitchFamily="49" charset="0"/>
              </a:rPr>
              <a:t>k</a:t>
            </a:r>
            <a:r>
              <a:rPr lang="zh-CN" altLang="zh-CN">
                <a:latin typeface="Consolas" pitchFamily="49" charset="0"/>
                <a:ea typeface="微软雅黑" pitchFamily="34" charset="-122"/>
                <a:cs typeface="Consolas" pitchFamily="49" charset="0"/>
              </a:rPr>
              <a:t>个高频词</a:t>
            </a:r>
            <a:r>
              <a:rPr lang="zh-CN" altLang="en-US">
                <a:latin typeface="Consolas" pitchFamily="49" charset="0"/>
                <a:ea typeface="微软雅黑" pitchFamily="34" charset="-122"/>
                <a:cs typeface="Consolas" pitchFamily="49" charset="0"/>
              </a:rPr>
              <a:t>（</a:t>
            </a:r>
            <a:r>
              <a:rPr lang="en-US" altLang="zh-CN">
                <a:latin typeface="Consolas" pitchFamily="49" charset="0"/>
                <a:ea typeface="微软雅黑" pitchFamily="34" charset="-122"/>
                <a:cs typeface="Consolas" pitchFamily="49" charset="0"/>
              </a:rPr>
              <a:t>LeetCode692</a:t>
            </a:r>
            <a:r>
              <a:rPr lang="zh-CN" altLang="zh-CN">
                <a:latin typeface="Consolas" pitchFamily="49" charset="0"/>
                <a:ea typeface="微软雅黑" pitchFamily="34" charset="-122"/>
                <a:cs typeface="Consolas" pitchFamily="49" charset="0"/>
              </a:rPr>
              <a:t>★★</a:t>
            </a:r>
            <a:r>
              <a:rPr lang="zh-CN" altLang="en-US">
                <a:latin typeface="Consolas" pitchFamily="49" charset="0"/>
                <a:ea typeface="微软雅黑" pitchFamily="34" charset="-122"/>
                <a:cs typeface="Consolas" pitchFamily="49" charset="0"/>
              </a:rPr>
              <a:t>）</a:t>
            </a:r>
            <a:endParaRPr lang="zh-CN" altLang="zh-CN">
              <a:latin typeface="Consolas" pitchFamily="49" charset="0"/>
              <a:ea typeface="微软雅黑" pitchFamily="34" charset="-122"/>
              <a:cs typeface="Consolas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44" y="1571612"/>
            <a:ext cx="8786874" cy="3323987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ts val="3000"/>
              </a:lnSpc>
              <a:spcBef>
                <a:spcPts val="600"/>
              </a:spcBef>
            </a:pPr>
            <a:r>
              <a:rPr lang="zh-CN" altLang="zh-CN" sz="22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Consolas" pitchFamily="49" charset="0"/>
              </a:rPr>
              <a:t>问题描述：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给一非空的单词列表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words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，返回前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 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k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 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个出现次数最多的单词。返回的答案应该按单词出现频率由高到低排序。如果不同的单词有相同出现频率，按字母顺序排序。例如，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words={"i"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"love"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"leetcode"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"i"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"love"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"coding"}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k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=2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，则返回结果是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{"i"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"love"}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，因为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"i"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"love"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为出现次数最多的两个单词，均为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2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次，但按字母顺序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"i"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在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"love"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之前。</a:t>
            </a:r>
            <a:endParaRPr lang="en-US" altLang="zh-CN" sz="2200">
              <a:solidFill>
                <a:srgbClr val="0000FF"/>
              </a:solidFill>
              <a:latin typeface="Consolas" pitchFamily="49" charset="0"/>
              <a:ea typeface="楷体" pitchFamily="49" charset="-122"/>
              <a:cs typeface="Consolas" pitchFamily="49" charset="0"/>
            </a:endParaRPr>
          </a:p>
          <a:p>
            <a:pPr algn="l">
              <a:lnSpc>
                <a:spcPts val="3000"/>
              </a:lnSpc>
              <a:spcBef>
                <a:spcPts val="600"/>
              </a:spcBef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   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要求设计如下方法：</a:t>
            </a:r>
          </a:p>
          <a:p>
            <a:pPr lvl="1" algn="l">
              <a:lnSpc>
                <a:spcPts val="3000"/>
              </a:lnSpc>
              <a:spcBef>
                <a:spcPts val="600"/>
              </a:spcBef>
            </a:pP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public List&lt;String&gt; topKFrequent(String[] words, int k) { }</a:t>
            </a:r>
            <a:endParaRPr lang="zh-CN" altLang="zh-CN" sz="1800">
              <a:solidFill>
                <a:srgbClr val="006600"/>
              </a:solidFill>
              <a:latin typeface="Consolas" pitchFamily="49" charset="0"/>
              <a:ea typeface="楷体" pitchFamily="49" charset="-122"/>
              <a:cs typeface="Consolas" pitchFamily="49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40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28596" y="1357298"/>
            <a:ext cx="8358246" cy="3093154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l">
              <a:lnSpc>
                <a:spcPts val="3000"/>
              </a:lnSpc>
              <a:spcBef>
                <a:spcPts val="1200"/>
              </a:spcBef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先定义一个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TreeMap&lt;String,Integer&gt;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对象</a:t>
            </a:r>
            <a:r>
              <a:rPr lang="en-US" altLang="zh-CN" sz="2200">
                <a:solidFill>
                  <a:srgbClr val="FF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cntmap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，以单词为关键字，遍历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words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得到每个单词的计数。</a:t>
            </a:r>
            <a:endParaRPr lang="en-US" altLang="zh-CN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marL="457200" indent="-457200" algn="l">
              <a:lnSpc>
                <a:spcPts val="3000"/>
              </a:lnSpc>
              <a:spcBef>
                <a:spcPts val="1200"/>
              </a:spcBef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再定义一个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TreeMap&lt;Integer,TreeSet&lt;String&gt;&gt;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对象</a:t>
            </a:r>
            <a:r>
              <a:rPr lang="en-US" altLang="zh-CN" sz="2200">
                <a:solidFill>
                  <a:srgbClr val="FF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ansmap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，以计数为关键字，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TreeSet&lt;String&gt;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按字母顺序存放相同计数的单词集合，并且按计数递减排序。</a:t>
            </a:r>
            <a:endParaRPr lang="en-US" altLang="zh-CN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marL="457200" indent="-457200" algn="l">
              <a:lnSpc>
                <a:spcPts val="3000"/>
              </a:lnSpc>
              <a:spcBef>
                <a:spcPts val="1200"/>
              </a:spcBef>
              <a:buBlip>
                <a:blip r:embed="rId3"/>
              </a:buBlip>
            </a:pPr>
            <a:r>
              <a:rPr lang="zh-CN" altLang="en-US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定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义一个存放结果的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List&lt;String&gt;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对象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ans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，取出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ansmap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中前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k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个单词添加到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ans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中，最后返回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ans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。</a:t>
            </a:r>
            <a:endParaRPr lang="zh-CN" altLang="en-US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348" y="599998"/>
            <a:ext cx="500066" cy="4308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algn="ctr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1pPr>
            <a:lvl2pPr marL="457200" algn="ctr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2pPr>
            <a:lvl3pPr marL="914400" algn="ctr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3pPr>
            <a:lvl4pPr marL="1371600" algn="ctr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4pPr>
            <a:lvl5pPr marL="1828800" algn="ctr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5pPr>
            <a:lvl6pPr marL="2286000" algn="l" defTabSz="914400" rtl="0" eaLnBrk="1" latinLnBrk="0" hangingPunct="1"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6pPr>
            <a:lvl7pPr marL="2743200" algn="l" defTabSz="914400" rtl="0" eaLnBrk="1" latinLnBrk="0" hangingPunct="1"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7pPr>
            <a:lvl8pPr marL="3200400" algn="l" defTabSz="914400" rtl="0" eaLnBrk="1" latinLnBrk="0" hangingPunct="1"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8pPr>
            <a:lvl9pPr marL="3657600" algn="l" defTabSz="914400" rtl="0" eaLnBrk="1" latinLnBrk="0" hangingPunct="1"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CN" altLang="en-US" sz="2200" b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Consolas" pitchFamily="49" charset="0"/>
              </a:rPr>
              <a:t>解</a:t>
            </a:r>
            <a:endParaRPr lang="zh-CN" altLang="en-US" sz="2200" b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Consolas" pitchFamily="49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41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1406" y="394060"/>
            <a:ext cx="9001156" cy="558549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tIns="36000" bIns="36000" rtlCol="0">
            <a:spAutoFit/>
          </a:bodyPr>
          <a:lstStyle/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class Solution {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  public List&lt;String&gt; </a:t>
            </a:r>
            <a:r>
              <a:rPr lang="en-US" altLang="zh-CN" sz="1800">
                <a:solidFill>
                  <a:srgbClr val="FF00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topKFrequent</a:t>
            </a: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(String[] words, int k) {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  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TreeMap&lt;String,Integer&gt; cntmap=new TreeMap&lt;&gt;();</a:t>
            </a: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定义计数器</a:t>
            </a: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    for(int i=0;i&lt;words.length;i++) {   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单词计数存放在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cntmap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中</a:t>
            </a: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      if(cntmap.containsKey(words[i]))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   cntmap.put(words[i],cntmap.get(words[i])+1);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else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 	cntmap.put(words[i],1);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</a:t>
            </a:r>
            <a:r>
              <a:rPr lang="en-US" altLang="zh-CN" sz="1800" b="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TreeMap&lt;Integer,TreeSet&lt;String&gt;&gt; ansmap=new TreeMap&lt;&gt; ( </a:t>
            </a:r>
            <a:endParaRPr lang="zh-CN" altLang="zh-CN" sz="1800" b="0">
              <a:solidFill>
                <a:srgbClr val="00660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	new Comparator&lt;Integer&gt;() { 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定义以计数为关键字的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ansmap</a:t>
            </a:r>
            <a:endParaRPr lang="zh-CN" altLang="zh-CN" sz="1800" b="0">
              <a:solidFill>
                <a:srgbClr val="00B0F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@Override</a:t>
            </a:r>
            <a:endParaRPr lang="zh-CN" altLang="zh-CN" sz="1800" b="0">
              <a:solidFill>
                <a:srgbClr val="00660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public int compare(Integer o1,Integer o2) {</a:t>
            </a:r>
            <a:endParaRPr lang="zh-CN" altLang="zh-CN" sz="1800" b="0">
              <a:solidFill>
                <a:srgbClr val="00660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   return o2-o1;  			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按关键字（单词计数）递减排序</a:t>
            </a: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  }</a:t>
            </a:r>
            <a:endParaRPr lang="zh-CN" altLang="zh-CN" sz="1800" b="0">
              <a:solidFill>
                <a:srgbClr val="00660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});</a:t>
            </a:r>
            <a:endParaRPr lang="zh-CN" altLang="zh-CN" sz="1800" b="0">
              <a:solidFill>
                <a:srgbClr val="00660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42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14282" y="394060"/>
            <a:ext cx="8643998" cy="5202313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tIns="36000" bIns="36000" rtlCol="0">
            <a:spAutoFit/>
          </a:bodyPr>
          <a:lstStyle/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 Iterator it=cntmap.keySet().iterator(); 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while(it.hasNext()) {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String key=(String)it.next();  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获取字符串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key</a:t>
            </a:r>
            <a:endParaRPr lang="zh-CN" altLang="zh-CN" sz="1800" b="0">
              <a:solidFill>
                <a:srgbClr val="00B0F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int value=(int)cntmap.get(key);   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获取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key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对应的计数</a:t>
            </a: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TreeSet&lt;String&gt; s;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if(ansmap.containsKey(value)) {    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//ansmap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中存在该计数</a:t>
            </a: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   s=ansmap.get(value);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   s.add(key);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   ansmap.put(value,s);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 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 else { 							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//ansmap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中不存在该计数</a:t>
            </a: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   s=new TreeSet&lt;&gt;(); 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   s.add(key);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   ansmap.put(value,s);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 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 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43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1406" y="394060"/>
            <a:ext cx="9001156" cy="5202313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tIns="36000" bIns="36000" rtlCol="0">
            <a:spAutoFit/>
          </a:bodyPr>
          <a:lstStyle/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  List&lt;String&gt; ans=new ArrayList&lt;&gt;();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  it=ansmap.keySet().iterator();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  while(it.hasNext() &amp;&amp; k&gt;0) { 		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取前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k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个字符串存放在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ans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中</a:t>
            </a: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     int key=(int)it.next();  		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获取计数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key</a:t>
            </a:r>
            <a:endParaRPr lang="zh-CN" altLang="zh-CN" sz="1800" b="0">
              <a:solidFill>
                <a:srgbClr val="00B0F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  TreeSet&lt;String&gt; value=ansmap.get(key); 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获取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key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对应的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TreeSet</a:t>
            </a:r>
            <a:endParaRPr lang="zh-CN" altLang="zh-CN" sz="1800" b="0">
              <a:solidFill>
                <a:srgbClr val="00B0F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  for(String x:value) {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    if(k&gt;0) {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    ans.add(x);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    k--;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  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  else break;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  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   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   return ans;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5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44</a:t>
            </a:fld>
            <a:r>
              <a:rPr lang="en-US" altLang="zh-CN"/>
              <a:t>/56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7158" y="5857892"/>
            <a:ext cx="8286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zh-CN" altLang="zh-CN" sz="2000">
                <a:solidFill>
                  <a:srgbClr val="0000FF"/>
                </a:solidFill>
                <a:latin typeface="Consolas" pitchFamily="49" charset="0"/>
                <a:ea typeface="仿宋" pitchFamily="49" charset="-122"/>
              </a:rPr>
              <a:t>上述程序提交结果为通过，运行时间为</a:t>
            </a:r>
            <a:r>
              <a:rPr lang="en-US" altLang="zh-CN" sz="2000">
                <a:solidFill>
                  <a:srgbClr val="0000FF"/>
                </a:solidFill>
                <a:latin typeface="Consolas" pitchFamily="49" charset="0"/>
                <a:ea typeface="仿宋" pitchFamily="49" charset="-122"/>
              </a:rPr>
              <a:t>9ms</a:t>
            </a:r>
            <a:r>
              <a:rPr lang="zh-CN" altLang="zh-CN" sz="2000">
                <a:solidFill>
                  <a:srgbClr val="0000FF"/>
                </a:solidFill>
                <a:latin typeface="Consolas" pitchFamily="49" charset="0"/>
                <a:ea typeface="仿宋" pitchFamily="49" charset="-122"/>
              </a:rPr>
              <a:t>，消耗空间为</a:t>
            </a:r>
            <a:r>
              <a:rPr lang="en-US" altLang="zh-CN" sz="2000">
                <a:solidFill>
                  <a:srgbClr val="0000FF"/>
                </a:solidFill>
                <a:latin typeface="Consolas" pitchFamily="49" charset="0"/>
                <a:ea typeface="仿宋" pitchFamily="49" charset="-122"/>
              </a:rPr>
              <a:t>38.7MB</a:t>
            </a:r>
            <a:r>
              <a:rPr lang="zh-CN" altLang="zh-CN" sz="2000">
                <a:solidFill>
                  <a:srgbClr val="0000FF"/>
                </a:solidFill>
                <a:latin typeface="Consolas" pitchFamily="49" charset="0"/>
                <a:ea typeface="仿宋" pitchFamily="49" charset="-122"/>
              </a:rPr>
              <a:t>。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28596" y="1285860"/>
            <a:ext cx="3000396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olas" pitchFamily="49" charset="0"/>
                <a:ea typeface="微软雅黑" pitchFamily="34" charset="-122"/>
                <a:cs typeface="Consolas" pitchFamily="49" charset="0"/>
              </a:rPr>
              <a:t>2.12.1 </a:t>
            </a:r>
            <a:r>
              <a:rPr lang="zh-CN" altLang="en-US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olas" pitchFamily="49" charset="0"/>
                <a:ea typeface="微软雅黑" pitchFamily="34" charset="-122"/>
                <a:cs typeface="Consolas" pitchFamily="49" charset="0"/>
              </a:rPr>
              <a:t>哈希表基础</a:t>
            </a:r>
            <a:endParaRPr lang="zh-CN" altLang="zh-CN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nsolas" pitchFamily="49" charset="0"/>
              <a:ea typeface="微软雅黑" pitchFamily="34" charset="-122"/>
              <a:cs typeface="Consolas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2071678"/>
            <a:ext cx="2571768" cy="45318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tIns="72000" bIns="72000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1.  </a:t>
            </a:r>
            <a:r>
              <a:rPr lang="zh-CN" altLang="en-US" sz="2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哈希表的定义</a:t>
            </a:r>
            <a:endParaRPr lang="zh-CN" altLang="zh-CN" sz="20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>
            <a:hlinkClick r:id="" action="ppaction://noaction"/>
          </p:cNvPr>
          <p:cNvSpPr txBox="1"/>
          <p:nvPr/>
        </p:nvSpPr>
        <p:spPr>
          <a:xfrm>
            <a:off x="2571736" y="428604"/>
            <a:ext cx="2857520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 sz="2800" spc="5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olas" pitchFamily="49" charset="0"/>
                <a:ea typeface="微软雅黑" pitchFamily="34" charset="-122"/>
                <a:cs typeface="Consolas" pitchFamily="49" charset="0"/>
              </a:rPr>
              <a:t>2.12 </a:t>
            </a:r>
            <a:r>
              <a:rPr lang="zh-CN" altLang="en-US" sz="2800" spc="5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olas" pitchFamily="49" charset="0"/>
                <a:ea typeface="微软雅黑" pitchFamily="34" charset="-122"/>
                <a:cs typeface="Consolas" pitchFamily="49" charset="0"/>
              </a:rPr>
              <a:t>哈希表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472" y="2786058"/>
            <a:ext cx="82153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zh-CN" altLang="zh-CN" sz="220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哈希表是一种使用哈希函数将关键字映射到存储地址的数据结构。</a:t>
            </a:r>
            <a:endParaRPr lang="zh-CN" altLang="en-US" sz="2200">
              <a:solidFill>
                <a:srgbClr val="0000FF"/>
              </a:solidFill>
              <a:latin typeface="楷体" pitchFamily="49" charset="-122"/>
              <a:ea typeface="楷体" pitchFamily="49" charset="-122"/>
              <a:cs typeface="Consolas" pitchFamily="49" charset="0"/>
            </a:endParaRPr>
          </a:p>
        </p:txBody>
      </p:sp>
      <p:sp>
        <p:nvSpPr>
          <p:cNvPr id="8" name="Oval 2"/>
          <p:cNvSpPr>
            <a:spLocks noChangeArrowheads="1"/>
          </p:cNvSpPr>
          <p:nvPr/>
        </p:nvSpPr>
        <p:spPr bwMode="auto">
          <a:xfrm>
            <a:off x="960454" y="4661662"/>
            <a:ext cx="324000" cy="324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l"/>
            <a:endParaRPr lang="zh-CN" altLang="en-US" sz="1800"/>
          </a:p>
        </p:txBody>
      </p:sp>
      <p:sp>
        <p:nvSpPr>
          <p:cNvPr id="9" name="Oval 3"/>
          <p:cNvSpPr>
            <a:spLocks noChangeArrowheads="1"/>
          </p:cNvSpPr>
          <p:nvPr/>
        </p:nvSpPr>
        <p:spPr bwMode="auto">
          <a:xfrm>
            <a:off x="1247604" y="4877562"/>
            <a:ext cx="324000" cy="324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l"/>
            <a:endParaRPr lang="zh-CN" altLang="en-US" sz="1800"/>
          </a:p>
        </p:txBody>
      </p:sp>
      <p:sp>
        <p:nvSpPr>
          <p:cNvPr id="10" name="Oval 4"/>
          <p:cNvSpPr>
            <a:spLocks noChangeArrowheads="1"/>
          </p:cNvSpPr>
          <p:nvPr/>
        </p:nvSpPr>
        <p:spPr bwMode="auto">
          <a:xfrm>
            <a:off x="1392254" y="5204882"/>
            <a:ext cx="324000" cy="324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l"/>
            <a:endParaRPr lang="zh-CN" altLang="en-US" sz="1800"/>
          </a:p>
        </p:txBody>
      </p:sp>
      <p:sp>
        <p:nvSpPr>
          <p:cNvPr id="11" name="Oval 5"/>
          <p:cNvSpPr>
            <a:spLocks noChangeArrowheads="1"/>
          </p:cNvSpPr>
          <p:nvPr/>
        </p:nvSpPr>
        <p:spPr bwMode="auto">
          <a:xfrm>
            <a:off x="1679591" y="4588637"/>
            <a:ext cx="324000" cy="324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l"/>
            <a:endParaRPr lang="zh-CN" altLang="en-US" sz="1800"/>
          </a:p>
        </p:txBody>
      </p:sp>
      <p:sp>
        <p:nvSpPr>
          <p:cNvPr id="12" name="Oval 6"/>
          <p:cNvSpPr>
            <a:spLocks noChangeArrowheads="1"/>
          </p:cNvSpPr>
          <p:nvPr/>
        </p:nvSpPr>
        <p:spPr bwMode="auto">
          <a:xfrm>
            <a:off x="960454" y="5453825"/>
            <a:ext cx="324000" cy="324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l"/>
            <a:endParaRPr lang="zh-CN" altLang="en-US" sz="1800"/>
          </a:p>
        </p:txBody>
      </p:sp>
      <p:sp>
        <p:nvSpPr>
          <p:cNvPr id="13" name="Oval 7"/>
          <p:cNvSpPr>
            <a:spLocks noChangeArrowheads="1"/>
          </p:cNvSpPr>
          <p:nvPr/>
        </p:nvSpPr>
        <p:spPr bwMode="auto">
          <a:xfrm>
            <a:off x="1752616" y="5380800"/>
            <a:ext cx="324000" cy="324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l"/>
            <a:endParaRPr lang="zh-CN" altLang="en-US" sz="1800"/>
          </a:p>
        </p:txBody>
      </p:sp>
      <p:sp>
        <p:nvSpPr>
          <p:cNvPr id="14" name="Oval 8"/>
          <p:cNvSpPr>
            <a:spLocks noChangeArrowheads="1"/>
          </p:cNvSpPr>
          <p:nvPr/>
        </p:nvSpPr>
        <p:spPr bwMode="auto">
          <a:xfrm>
            <a:off x="2112979" y="5022025"/>
            <a:ext cx="324000" cy="324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l"/>
            <a:endParaRPr lang="zh-CN" altLang="en-US" sz="1800"/>
          </a:p>
        </p:txBody>
      </p:sp>
      <p:sp>
        <p:nvSpPr>
          <p:cNvPr id="15" name="Oval 9"/>
          <p:cNvSpPr>
            <a:spLocks noChangeArrowheads="1"/>
          </p:cNvSpPr>
          <p:nvPr/>
        </p:nvSpPr>
        <p:spPr bwMode="auto">
          <a:xfrm>
            <a:off x="1608154" y="5814187"/>
            <a:ext cx="324000" cy="324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l"/>
            <a:endParaRPr lang="zh-CN" altLang="en-US" sz="1800"/>
          </a:p>
        </p:txBody>
      </p:sp>
      <p:sp>
        <p:nvSpPr>
          <p:cNvPr id="17" name="Oval 10"/>
          <p:cNvSpPr>
            <a:spLocks noChangeArrowheads="1"/>
          </p:cNvSpPr>
          <p:nvPr/>
        </p:nvSpPr>
        <p:spPr bwMode="auto">
          <a:xfrm>
            <a:off x="2184416" y="4661662"/>
            <a:ext cx="324000" cy="324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l"/>
            <a:endParaRPr lang="zh-CN" altLang="en-US" sz="1800"/>
          </a:p>
        </p:txBody>
      </p:sp>
      <p:sp>
        <p:nvSpPr>
          <p:cNvPr id="18" name="AutoShape 11"/>
          <p:cNvSpPr>
            <a:spLocks noChangeArrowheads="1"/>
          </p:cNvSpPr>
          <p:nvPr/>
        </p:nvSpPr>
        <p:spPr bwMode="auto">
          <a:xfrm>
            <a:off x="2832116" y="5457855"/>
            <a:ext cx="1597008" cy="185723"/>
          </a:xfrm>
          <a:prstGeom prst="rightArrow">
            <a:avLst>
              <a:gd name="adj1" fmla="val 50000"/>
              <a:gd name="adj2" fmla="val 14989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algn="l"/>
            <a:endParaRPr lang="zh-CN" altLang="en-US" sz="1800"/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2857488" y="5000636"/>
            <a:ext cx="20161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0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哈希函数</a:t>
            </a:r>
            <a:r>
              <a:rPr lang="en-US" altLang="zh-CN" sz="20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h</a:t>
            </a:r>
            <a:endParaRPr lang="zh-CN" altLang="en-US" sz="2000" i="1" dirty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20" name="AutoShape 13"/>
          <p:cNvSpPr>
            <a:spLocks noChangeAspect="1" noChangeArrowheads="1"/>
          </p:cNvSpPr>
          <p:nvPr/>
        </p:nvSpPr>
        <p:spPr bwMode="auto">
          <a:xfrm>
            <a:off x="5429256" y="5143512"/>
            <a:ext cx="1649413" cy="680903"/>
          </a:xfrm>
          <a:prstGeom prst="cube">
            <a:avLst>
              <a:gd name="adj" fmla="val 25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tIns="144000" bIns="144000" anchor="ctr">
            <a:spAutoFit/>
          </a:bodyPr>
          <a:lstStyle/>
          <a:p>
            <a:endParaRPr lang="zh-CN" altLang="en-US" sz="1800">
              <a:solidFill>
                <a:srgbClr val="0000FF"/>
              </a:solidFill>
              <a:latin typeface="仿宋" pitchFamily="49" charset="-122"/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2622554" y="5929330"/>
            <a:ext cx="25923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000" dirty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存储地址</a:t>
            </a:r>
            <a:r>
              <a:rPr lang="en-US" altLang="zh-CN" sz="2000" dirty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=</a:t>
            </a:r>
            <a:r>
              <a:rPr lang="en-US" altLang="zh-CN" sz="2000" i="1" dirty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h</a:t>
            </a:r>
            <a:r>
              <a:rPr lang="en-US" altLang="zh-CN" sz="2000" dirty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(key)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7224" y="3571876"/>
            <a:ext cx="2214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0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n</a:t>
            </a:r>
            <a:r>
              <a:rPr kumimoji="1" lang="zh-CN" altLang="en-US" sz="20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个元素（对象）</a:t>
            </a:r>
            <a:endParaRPr lang="zh-CN" altLang="en-US" sz="2000" dirty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00562" y="3758010"/>
            <a:ext cx="3429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000" i="1" dirty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m</a:t>
            </a:r>
            <a:r>
              <a:rPr kumimoji="1" lang="zh-CN" altLang="en-US" sz="2000" dirty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（</a:t>
            </a:r>
            <a:r>
              <a:rPr kumimoji="1" lang="en-US" altLang="zh-CN" sz="2000" i="1" dirty="0" err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m</a:t>
            </a:r>
            <a:r>
              <a:rPr kumimoji="1" lang="en-US" altLang="zh-CN" sz="2000" dirty="0" err="1">
                <a:solidFill>
                  <a:srgbClr val="0000FF"/>
                </a:solidFill>
                <a:latin typeface="+mj-ea"/>
                <a:ea typeface="+mj-ea"/>
                <a:cs typeface="Consolas" pitchFamily="49" charset="0"/>
              </a:rPr>
              <a:t>≥</a:t>
            </a:r>
            <a:r>
              <a:rPr kumimoji="1" lang="en-US" altLang="zh-CN" sz="2000" i="1" dirty="0" err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n</a:t>
            </a:r>
            <a:r>
              <a:rPr kumimoji="1" lang="zh-CN" altLang="en-US" sz="2000" dirty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）的连续内存单元</a:t>
            </a:r>
            <a:endParaRPr lang="zh-CN" altLang="en-US" sz="2000" dirty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cxnSp>
        <p:nvCxnSpPr>
          <p:cNvPr id="24" name="直接箭头连接符 23"/>
          <p:cNvCxnSpPr/>
          <p:nvPr/>
        </p:nvCxnSpPr>
        <p:spPr>
          <a:xfrm rot="5400000">
            <a:off x="1442421" y="4157866"/>
            <a:ext cx="544117" cy="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/>
          <p:nvPr/>
        </p:nvCxnSpPr>
        <p:spPr>
          <a:xfrm rot="5400000">
            <a:off x="5915857" y="4485517"/>
            <a:ext cx="600022" cy="158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灯片编号占位符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45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5720" y="428604"/>
            <a:ext cx="3357586" cy="4839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tIns="72000" bIns="72000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2.  </a:t>
            </a:r>
            <a:r>
              <a:rPr lang="zh-CN" altLang="en-US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构造哈希函数的方法</a:t>
            </a:r>
            <a:endParaRPr lang="zh-CN" altLang="zh-CN" sz="22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5786" y="1571612"/>
            <a:ext cx="7215238" cy="2660692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216000" tIns="144000" bIns="144000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2200">
                <a:solidFill>
                  <a:srgbClr val="FF0000"/>
                </a:solidFill>
                <a:latin typeface="Consolas" pitchFamily="49" charset="0"/>
                <a:ea typeface="微软雅黑" pitchFamily="34" charset="-122"/>
                <a:cs typeface="Consolas" pitchFamily="49" charset="0"/>
              </a:rPr>
              <a:t>1</a:t>
            </a:r>
            <a:r>
              <a:rPr lang="zh-CN" altLang="zh-CN" sz="2200">
                <a:solidFill>
                  <a:srgbClr val="FF0000"/>
                </a:solidFill>
                <a:latin typeface="Consolas" pitchFamily="49" charset="0"/>
                <a:ea typeface="微软雅黑" pitchFamily="34" charset="-122"/>
                <a:cs typeface="Consolas" pitchFamily="49" charset="0"/>
              </a:rPr>
              <a:t>）直接定址法</a:t>
            </a:r>
          </a:p>
          <a:p>
            <a:pPr algn="l">
              <a:lnSpc>
                <a:spcPct val="100000"/>
              </a:lnSpc>
            </a:pP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h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(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k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)=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k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+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c</a:t>
            </a:r>
            <a:endParaRPr lang="zh-CN" altLang="zh-CN" sz="2200">
              <a:solidFill>
                <a:srgbClr val="0000FF"/>
              </a:solidFill>
              <a:latin typeface="Consolas" pitchFamily="49" charset="0"/>
              <a:cs typeface="Consolas" pitchFamily="49" charset="0"/>
            </a:endParaRPr>
          </a:p>
          <a:p>
            <a:pPr algn="l">
              <a:lnSpc>
                <a:spcPct val="100000"/>
              </a:lnSpc>
            </a:pPr>
            <a:endParaRPr lang="en-US" altLang="zh-CN" sz="2200">
              <a:solidFill>
                <a:srgbClr val="0000FF"/>
              </a:solidFill>
              <a:latin typeface="Consolas" pitchFamily="49" charset="0"/>
              <a:cs typeface="Consolas" pitchFamily="49" charset="0"/>
            </a:endParaRPr>
          </a:p>
          <a:p>
            <a:pPr algn="l">
              <a:lnSpc>
                <a:spcPct val="100000"/>
              </a:lnSpc>
            </a:pPr>
            <a:r>
              <a:rPr lang="en-US" altLang="zh-CN" sz="2200">
                <a:solidFill>
                  <a:srgbClr val="FF0000"/>
                </a:solidFill>
                <a:latin typeface="Consolas" pitchFamily="49" charset="0"/>
                <a:ea typeface="微软雅黑" pitchFamily="34" charset="-122"/>
                <a:cs typeface="Consolas" pitchFamily="49" charset="0"/>
              </a:rPr>
              <a:t>2</a:t>
            </a:r>
            <a:r>
              <a:rPr lang="zh-CN" altLang="zh-CN" sz="2200">
                <a:solidFill>
                  <a:srgbClr val="FF0000"/>
                </a:solidFill>
                <a:latin typeface="Consolas" pitchFamily="49" charset="0"/>
                <a:ea typeface="微软雅黑" pitchFamily="34" charset="-122"/>
                <a:cs typeface="Consolas" pitchFamily="49" charset="0"/>
              </a:rPr>
              <a:t>）除留余数法</a:t>
            </a:r>
            <a:endParaRPr lang="en-US" altLang="zh-CN" sz="2200">
              <a:solidFill>
                <a:srgbClr val="FF0000"/>
              </a:solidFill>
              <a:latin typeface="Consolas" pitchFamily="49" charset="0"/>
              <a:ea typeface="微软雅黑" pitchFamily="34" charset="-122"/>
              <a:cs typeface="Consolas" pitchFamily="49" charset="0"/>
            </a:endParaRPr>
          </a:p>
          <a:p>
            <a:pPr algn="l">
              <a:lnSpc>
                <a:spcPct val="100000"/>
              </a:lnSpc>
            </a:pP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h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(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k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)=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k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 mod 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p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  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（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mod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为求余运算，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p</a:t>
            </a:r>
            <a:r>
              <a:rPr lang="zh-CN" altLang="zh-CN" sz="2200">
                <a:solidFill>
                  <a:srgbClr val="0000FF"/>
                </a:solidFill>
                <a:latin typeface="+mn-ea"/>
                <a:cs typeface="Consolas" pitchFamily="49" charset="0"/>
              </a:rPr>
              <a:t>≤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m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）</a:t>
            </a:r>
            <a:endParaRPr lang="zh-CN" altLang="en-US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46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5720" y="332611"/>
            <a:ext cx="2928958" cy="4839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tIns="72000" bIns="72000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3. </a:t>
            </a:r>
            <a:r>
              <a:rPr lang="zh-CN" altLang="en-US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哈希冲突解决方法</a:t>
            </a:r>
            <a:endParaRPr lang="zh-CN" altLang="zh-CN" sz="22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00100" y="1285860"/>
            <a:ext cx="3357586" cy="1147860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216000" bIns="144000" rtlCol="0">
            <a:spAutoFit/>
          </a:bodyPr>
          <a:lstStyle/>
          <a:p>
            <a:pPr marL="457200" indent="-457200" algn="l">
              <a:lnSpc>
                <a:spcPct val="150000"/>
              </a:lnSpc>
              <a:spcBef>
                <a:spcPts val="0"/>
              </a:spcBef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开放定址法</a:t>
            </a:r>
            <a:endParaRPr lang="en-US" altLang="zh-CN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marL="457200" indent="-457200" algn="l">
              <a:lnSpc>
                <a:spcPct val="150000"/>
              </a:lnSpc>
              <a:spcBef>
                <a:spcPts val="0"/>
              </a:spcBef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拉链法</a:t>
            </a:r>
            <a:endParaRPr lang="zh-CN" altLang="en-US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24" name="灯片编号占位符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47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28596" y="500042"/>
            <a:ext cx="4643470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olas" pitchFamily="49" charset="0"/>
                <a:ea typeface="微软雅黑" pitchFamily="34" charset="-122"/>
                <a:cs typeface="Consolas" pitchFamily="49" charset="0"/>
              </a:rPr>
              <a:t>2.12.2 </a:t>
            </a:r>
            <a:r>
              <a:rPr lang="en-US" altLang="zh-CN">
                <a:latin typeface="Consolas" pitchFamily="49" charset="0"/>
                <a:ea typeface="微软雅黑" pitchFamily="34" charset="-122"/>
                <a:cs typeface="Consolas" pitchFamily="49" charset="0"/>
              </a:rPr>
              <a:t>HashMap</a:t>
            </a:r>
            <a:r>
              <a:rPr lang="zh-CN" altLang="zh-CN">
                <a:latin typeface="Consolas" pitchFamily="49" charset="0"/>
                <a:ea typeface="微软雅黑" pitchFamily="34" charset="-122"/>
                <a:cs typeface="Consolas" pitchFamily="49" charset="0"/>
              </a:rPr>
              <a:t>和</a:t>
            </a:r>
            <a:r>
              <a:rPr lang="en-US" altLang="zh-CN">
                <a:latin typeface="Consolas" pitchFamily="49" charset="0"/>
                <a:ea typeface="微软雅黑" pitchFamily="34" charset="-122"/>
                <a:cs typeface="Consolas" pitchFamily="49" charset="0"/>
              </a:rPr>
              <a:t>HashSet</a:t>
            </a:r>
            <a:r>
              <a:rPr lang="zh-CN" altLang="zh-CN">
                <a:latin typeface="Consolas" pitchFamily="49" charset="0"/>
                <a:ea typeface="微软雅黑" pitchFamily="34" charset="-122"/>
                <a:cs typeface="Consolas" pitchFamily="49" charset="0"/>
              </a:rPr>
              <a:t>类</a:t>
            </a:r>
            <a:endParaRPr lang="zh-CN" altLang="zh-CN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nsolas" pitchFamily="49" charset="0"/>
              <a:ea typeface="微软雅黑" pitchFamily="34" charset="-122"/>
              <a:cs typeface="Consolas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48" y="1500174"/>
            <a:ext cx="7643866" cy="3400931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l">
              <a:lnSpc>
                <a:spcPts val="3000"/>
              </a:lnSpc>
              <a:spcBef>
                <a:spcPts val="600"/>
              </a:spcBef>
              <a:buBlip>
                <a:blip r:embed="rId3"/>
              </a:buBlip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HashMap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是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Map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接口的另外一个实现类，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HashMap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称为</a:t>
            </a:r>
            <a:r>
              <a:rPr lang="zh-CN" altLang="zh-CN" sz="2200">
                <a:solidFill>
                  <a:srgbClr val="FF0000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哈希映射集合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，与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TreeMap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类似，</a:t>
            </a:r>
            <a:r>
              <a:rPr lang="zh-CN" altLang="zh-CN" sz="2200">
                <a:solidFill>
                  <a:srgbClr val="FF0000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不同点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如下：</a:t>
            </a:r>
          </a:p>
          <a:p>
            <a:pPr marL="914400" lvl="1" indent="-457200" algn="l">
              <a:lnSpc>
                <a:spcPts val="3000"/>
              </a:lnSpc>
              <a:spcBef>
                <a:spcPts val="600"/>
              </a:spcBef>
              <a:buFont typeface="+mj-ea"/>
              <a:buAutoNum type="circleNumDbPlain"/>
            </a:pPr>
            <a:r>
              <a:rPr lang="en-US" altLang="zh-CN" sz="22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TreeMap</a:t>
            </a:r>
            <a:r>
              <a:rPr lang="zh-CN" altLang="zh-CN" sz="22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底层采用红黑树实现的，而</a:t>
            </a:r>
            <a:r>
              <a:rPr lang="en-US" altLang="zh-CN" sz="22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HashMap</a:t>
            </a:r>
            <a:r>
              <a:rPr lang="zh-CN" altLang="zh-CN" sz="22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主要采用哈希表实现。</a:t>
            </a:r>
          </a:p>
          <a:p>
            <a:pPr marL="914400" lvl="1" indent="-457200" algn="l">
              <a:lnSpc>
                <a:spcPts val="3000"/>
              </a:lnSpc>
              <a:spcBef>
                <a:spcPts val="600"/>
              </a:spcBef>
              <a:buFont typeface="+mj-ea"/>
              <a:buAutoNum type="circleNumDbPlain"/>
            </a:pPr>
            <a:r>
              <a:rPr lang="en-US" altLang="zh-CN" sz="22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TreeMap</a:t>
            </a:r>
            <a:r>
              <a:rPr lang="zh-CN" altLang="zh-CN" sz="22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是有序的，而</a:t>
            </a:r>
            <a:r>
              <a:rPr lang="en-US" altLang="zh-CN" sz="22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HashMap</a:t>
            </a:r>
            <a:r>
              <a:rPr lang="zh-CN" altLang="zh-CN" sz="22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是无序的。</a:t>
            </a:r>
          </a:p>
          <a:p>
            <a:pPr marL="914400" lvl="1" indent="-457200" algn="l">
              <a:lnSpc>
                <a:spcPts val="3000"/>
              </a:lnSpc>
              <a:spcBef>
                <a:spcPts val="600"/>
              </a:spcBef>
              <a:buFont typeface="+mj-ea"/>
              <a:buAutoNum type="circleNumDbPlain"/>
            </a:pPr>
            <a:r>
              <a:rPr lang="en-US" altLang="zh-CN" sz="22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TreeMap</a:t>
            </a:r>
            <a:r>
              <a:rPr lang="zh-CN" altLang="zh-CN" sz="22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适用于按自然顺序或自定义顺序遍历键，而</a:t>
            </a:r>
            <a:r>
              <a:rPr lang="en-US" altLang="zh-CN" sz="22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HashMap</a:t>
            </a:r>
            <a:r>
              <a:rPr lang="zh-CN" altLang="zh-CN" sz="22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适用于插入、删除和查找元素。通常</a:t>
            </a:r>
            <a:r>
              <a:rPr lang="en-US" altLang="zh-CN" sz="22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HashMap</a:t>
            </a:r>
            <a:r>
              <a:rPr lang="zh-CN" altLang="zh-CN" sz="22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的查找时间性能接近</a:t>
            </a:r>
            <a:r>
              <a:rPr lang="en-US" altLang="zh-CN" sz="22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O(1)</a:t>
            </a:r>
            <a:r>
              <a:rPr lang="zh-CN" altLang="zh-CN" sz="22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，比</a:t>
            </a:r>
            <a:r>
              <a:rPr lang="en-US" altLang="zh-CN" sz="22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TreeMap</a:t>
            </a:r>
            <a:r>
              <a:rPr lang="zh-CN" altLang="zh-CN" sz="22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更快。</a:t>
            </a:r>
            <a:endParaRPr lang="zh-CN" altLang="en-US" sz="2200">
              <a:solidFill>
                <a:srgbClr val="00660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48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57158" y="642918"/>
            <a:ext cx="77153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HashMap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采用数组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+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链表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+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红黑树的数据结构，其示意图</a:t>
            </a:r>
            <a:r>
              <a:rPr lang="zh-CN" altLang="en-US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如下：</a:t>
            </a:r>
          </a:p>
        </p:txBody>
      </p:sp>
      <p:sp>
        <p:nvSpPr>
          <p:cNvPr id="166954" name="Rectangle 4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66952" name="Rectangle 40"/>
          <p:cNvSpPr>
            <a:spLocks noChangeArrowheads="1"/>
          </p:cNvSpPr>
          <p:nvPr/>
        </p:nvSpPr>
        <p:spPr bwMode="auto">
          <a:xfrm>
            <a:off x="1205067" y="1503715"/>
            <a:ext cx="1305524" cy="40687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1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数组</a:t>
            </a:r>
            <a:r>
              <a:rPr kumimoji="0" lang="en-US" altLang="zh-CN" sz="1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(</a:t>
            </a:r>
            <a:r>
              <a:rPr kumimoji="0" lang="zh-CN" altLang="en-US" sz="1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位桶</a:t>
            </a:r>
            <a:r>
              <a:rPr kumimoji="0" lang="en-US" altLang="zh-CN" sz="1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)</a:t>
            </a:r>
          </a:p>
        </p:txBody>
      </p:sp>
      <p:sp>
        <p:nvSpPr>
          <p:cNvPr id="166951" name="Rectangle 39"/>
          <p:cNvSpPr>
            <a:spLocks noChangeArrowheads="1"/>
          </p:cNvSpPr>
          <p:nvPr/>
        </p:nvSpPr>
        <p:spPr bwMode="auto">
          <a:xfrm>
            <a:off x="436492" y="1927133"/>
            <a:ext cx="752782" cy="40687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1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h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(</a:t>
            </a:r>
            <a:r>
              <a:rPr kumimoji="0" lang="en-US" altLang="zh-CN" sz="1600" b="0" i="1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k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1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)</a:t>
            </a:r>
          </a:p>
        </p:txBody>
      </p:sp>
      <p:sp>
        <p:nvSpPr>
          <p:cNvPr id="166950" name="Rectangle 38"/>
          <p:cNvSpPr>
            <a:spLocks noChangeArrowheads="1"/>
          </p:cNvSpPr>
          <p:nvPr/>
        </p:nvSpPr>
        <p:spPr bwMode="auto">
          <a:xfrm>
            <a:off x="1195854" y="1907286"/>
            <a:ext cx="1404227" cy="406878"/>
          </a:xfrm>
          <a:prstGeom prst="rect">
            <a:avLst/>
          </a:prstGeom>
          <a:ln>
            <a:headEnd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3600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key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1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,value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1</a:t>
            </a:r>
            <a:endParaRPr kumimoji="0" lang="en-US" altLang="zh-CN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49" name="Rectangle 37"/>
          <p:cNvSpPr>
            <a:spLocks noChangeArrowheads="1"/>
          </p:cNvSpPr>
          <p:nvPr/>
        </p:nvSpPr>
        <p:spPr bwMode="auto">
          <a:xfrm>
            <a:off x="432544" y="2340628"/>
            <a:ext cx="752782" cy="40687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1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h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(</a:t>
            </a:r>
            <a:r>
              <a:rPr kumimoji="0" lang="en-US" altLang="zh-CN" sz="1600" b="0" i="1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k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2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)</a:t>
            </a:r>
          </a:p>
        </p:txBody>
      </p:sp>
      <p:sp>
        <p:nvSpPr>
          <p:cNvPr id="166948" name="Rectangle 36"/>
          <p:cNvSpPr>
            <a:spLocks noChangeArrowheads="1"/>
          </p:cNvSpPr>
          <p:nvPr/>
        </p:nvSpPr>
        <p:spPr bwMode="auto">
          <a:xfrm>
            <a:off x="1195854" y="2320780"/>
            <a:ext cx="1404227" cy="406878"/>
          </a:xfrm>
          <a:prstGeom prst="rect">
            <a:avLst/>
          </a:prstGeom>
          <a:ln>
            <a:headEnd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3600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key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2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,value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2</a:t>
            </a:r>
            <a:endParaRPr kumimoji="0" lang="en-US" altLang="zh-CN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47" name="Rectangle 35"/>
          <p:cNvSpPr>
            <a:spLocks noChangeArrowheads="1"/>
          </p:cNvSpPr>
          <p:nvPr/>
        </p:nvSpPr>
        <p:spPr bwMode="auto">
          <a:xfrm>
            <a:off x="432544" y="2747506"/>
            <a:ext cx="752782" cy="40687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1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h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(</a:t>
            </a:r>
            <a:r>
              <a:rPr kumimoji="0" lang="en-US" altLang="zh-CN" sz="1600" b="0" i="1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k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3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)</a:t>
            </a:r>
          </a:p>
        </p:txBody>
      </p:sp>
      <p:sp>
        <p:nvSpPr>
          <p:cNvPr id="166946" name="Rectangle 34"/>
          <p:cNvSpPr>
            <a:spLocks noChangeArrowheads="1"/>
          </p:cNvSpPr>
          <p:nvPr/>
        </p:nvSpPr>
        <p:spPr bwMode="auto">
          <a:xfrm>
            <a:off x="1195854" y="2727658"/>
            <a:ext cx="1404227" cy="406878"/>
          </a:xfrm>
          <a:prstGeom prst="rect">
            <a:avLst/>
          </a:prstGeom>
          <a:ln>
            <a:headEnd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3600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key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3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,value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3</a:t>
            </a:r>
            <a:endParaRPr kumimoji="0" lang="en-US" altLang="zh-CN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45" name="Rectangle 33"/>
          <p:cNvSpPr>
            <a:spLocks noChangeArrowheads="1"/>
          </p:cNvSpPr>
          <p:nvPr/>
        </p:nvSpPr>
        <p:spPr bwMode="auto">
          <a:xfrm>
            <a:off x="428596" y="3161000"/>
            <a:ext cx="752782" cy="40687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1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h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(</a:t>
            </a:r>
            <a:r>
              <a:rPr kumimoji="0" lang="en-US" altLang="zh-CN" sz="1600" b="0" i="1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k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4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)</a:t>
            </a:r>
          </a:p>
        </p:txBody>
      </p:sp>
      <p:sp>
        <p:nvSpPr>
          <p:cNvPr id="166944" name="Rectangle 32"/>
          <p:cNvSpPr>
            <a:spLocks noChangeArrowheads="1"/>
          </p:cNvSpPr>
          <p:nvPr/>
        </p:nvSpPr>
        <p:spPr bwMode="auto">
          <a:xfrm>
            <a:off x="1195854" y="3141153"/>
            <a:ext cx="1404227" cy="406878"/>
          </a:xfrm>
          <a:prstGeom prst="rect">
            <a:avLst/>
          </a:prstGeom>
          <a:ln>
            <a:headEnd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3600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key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4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,value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4</a:t>
            </a:r>
            <a:endParaRPr kumimoji="0" lang="en-US" altLang="zh-CN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43" name="Rectangle 31"/>
          <p:cNvSpPr>
            <a:spLocks noChangeArrowheads="1"/>
          </p:cNvSpPr>
          <p:nvPr/>
        </p:nvSpPr>
        <p:spPr bwMode="auto">
          <a:xfrm>
            <a:off x="432544" y="3571187"/>
            <a:ext cx="752782" cy="40687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1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h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(</a:t>
            </a:r>
            <a:r>
              <a:rPr kumimoji="0" lang="en-US" altLang="zh-CN" sz="1600" b="0" i="1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k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5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)</a:t>
            </a:r>
          </a:p>
        </p:txBody>
      </p:sp>
      <p:sp>
        <p:nvSpPr>
          <p:cNvPr id="166942" name="Rectangle 30"/>
          <p:cNvSpPr>
            <a:spLocks noChangeArrowheads="1"/>
          </p:cNvSpPr>
          <p:nvPr/>
        </p:nvSpPr>
        <p:spPr bwMode="auto">
          <a:xfrm>
            <a:off x="1195854" y="3551339"/>
            <a:ext cx="1404227" cy="406878"/>
          </a:xfrm>
          <a:prstGeom prst="rect">
            <a:avLst/>
          </a:prstGeom>
          <a:ln>
            <a:headEnd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3600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key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5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,value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5</a:t>
            </a:r>
            <a:endParaRPr kumimoji="0" lang="en-US" altLang="zh-CN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41" name="Rectangle 29"/>
          <p:cNvSpPr>
            <a:spLocks noChangeArrowheads="1"/>
          </p:cNvSpPr>
          <p:nvPr/>
        </p:nvSpPr>
        <p:spPr bwMode="auto">
          <a:xfrm>
            <a:off x="428596" y="3984681"/>
            <a:ext cx="752782" cy="40687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1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h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(</a:t>
            </a:r>
            <a:r>
              <a:rPr kumimoji="0" lang="en-US" altLang="zh-CN" sz="1600" b="0" i="1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k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6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)</a:t>
            </a:r>
          </a:p>
        </p:txBody>
      </p:sp>
      <p:sp>
        <p:nvSpPr>
          <p:cNvPr id="166940" name="Rectangle 28"/>
          <p:cNvSpPr>
            <a:spLocks noChangeArrowheads="1"/>
          </p:cNvSpPr>
          <p:nvPr/>
        </p:nvSpPr>
        <p:spPr bwMode="auto">
          <a:xfrm>
            <a:off x="1195854" y="3964833"/>
            <a:ext cx="1404227" cy="406878"/>
          </a:xfrm>
          <a:prstGeom prst="rect">
            <a:avLst/>
          </a:prstGeom>
          <a:ln>
            <a:headEnd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3600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key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6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,value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6</a:t>
            </a:r>
            <a:endParaRPr kumimoji="0" lang="en-US" altLang="zh-CN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39" name="Rectangle 27"/>
          <p:cNvSpPr>
            <a:spLocks noChangeArrowheads="1"/>
          </p:cNvSpPr>
          <p:nvPr/>
        </p:nvSpPr>
        <p:spPr bwMode="auto">
          <a:xfrm>
            <a:off x="2968576" y="1923826"/>
            <a:ext cx="1404227" cy="406878"/>
          </a:xfrm>
          <a:prstGeom prst="rect">
            <a:avLst/>
          </a:prstGeom>
          <a:ln>
            <a:headEnd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3600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key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11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,value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11</a:t>
            </a:r>
            <a:endParaRPr kumimoji="0" lang="en-US" altLang="zh-CN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38" name="Rectangle 26"/>
          <p:cNvSpPr>
            <a:spLocks noChangeArrowheads="1"/>
          </p:cNvSpPr>
          <p:nvPr/>
        </p:nvSpPr>
        <p:spPr bwMode="auto">
          <a:xfrm>
            <a:off x="4741298" y="1930441"/>
            <a:ext cx="1404227" cy="406878"/>
          </a:xfrm>
          <a:prstGeom prst="rect">
            <a:avLst/>
          </a:prstGeom>
          <a:ln>
            <a:headEnd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3600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key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12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,value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12</a:t>
            </a:r>
            <a:endParaRPr kumimoji="0" lang="en-US" altLang="zh-CN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37" name="AutoShape 25"/>
          <p:cNvSpPr>
            <a:spLocks noChangeShapeType="1"/>
          </p:cNvSpPr>
          <p:nvPr/>
        </p:nvSpPr>
        <p:spPr bwMode="auto">
          <a:xfrm flipV="1">
            <a:off x="2596134" y="2127816"/>
            <a:ext cx="372443" cy="110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36" name="AutoShape 24"/>
          <p:cNvSpPr>
            <a:spLocks noChangeShapeType="1"/>
          </p:cNvSpPr>
          <p:nvPr/>
        </p:nvSpPr>
        <p:spPr bwMode="auto">
          <a:xfrm flipV="1">
            <a:off x="4384648" y="2131124"/>
            <a:ext cx="372443" cy="110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35" name="Rectangle 23"/>
          <p:cNvSpPr>
            <a:spLocks noChangeArrowheads="1"/>
          </p:cNvSpPr>
          <p:nvPr/>
        </p:nvSpPr>
        <p:spPr bwMode="auto">
          <a:xfrm>
            <a:off x="2976473" y="3399173"/>
            <a:ext cx="1404227" cy="406878"/>
          </a:xfrm>
          <a:prstGeom prst="rect">
            <a:avLst/>
          </a:prstGeom>
          <a:ln>
            <a:headEnd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3600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key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61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,value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61</a:t>
            </a:r>
            <a:endParaRPr kumimoji="0" lang="en-US" altLang="zh-CN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34" name="Rectangle 22"/>
          <p:cNvSpPr>
            <a:spLocks noChangeArrowheads="1"/>
          </p:cNvSpPr>
          <p:nvPr/>
        </p:nvSpPr>
        <p:spPr bwMode="auto">
          <a:xfrm>
            <a:off x="4775516" y="3051838"/>
            <a:ext cx="1404227" cy="406878"/>
          </a:xfrm>
          <a:prstGeom prst="rect">
            <a:avLst/>
          </a:prstGeom>
          <a:ln>
            <a:headEnd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3600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key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63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,value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63</a:t>
            </a:r>
            <a:endParaRPr kumimoji="0" lang="en-US" altLang="zh-CN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33" name="Rectangle 21"/>
          <p:cNvSpPr>
            <a:spLocks noChangeArrowheads="1"/>
          </p:cNvSpPr>
          <p:nvPr/>
        </p:nvSpPr>
        <p:spPr bwMode="auto">
          <a:xfrm>
            <a:off x="4795256" y="3663810"/>
            <a:ext cx="1404227" cy="406878"/>
          </a:xfrm>
          <a:prstGeom prst="rect">
            <a:avLst/>
          </a:prstGeom>
          <a:ln>
            <a:headEnd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3600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key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64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,value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64</a:t>
            </a:r>
            <a:endParaRPr kumimoji="0" lang="en-US" altLang="zh-CN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32" name="AutoShape 20"/>
          <p:cNvSpPr>
            <a:spLocks noChangeShapeType="1"/>
          </p:cNvSpPr>
          <p:nvPr/>
        </p:nvSpPr>
        <p:spPr bwMode="auto">
          <a:xfrm flipV="1">
            <a:off x="4380700" y="3255829"/>
            <a:ext cx="394816" cy="34733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31" name="AutoShape 19"/>
          <p:cNvSpPr>
            <a:spLocks noChangeShapeType="1"/>
          </p:cNvSpPr>
          <p:nvPr/>
        </p:nvSpPr>
        <p:spPr bwMode="auto">
          <a:xfrm>
            <a:off x="4380700" y="3603164"/>
            <a:ext cx="414556" cy="26463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30" name="Rectangle 18"/>
          <p:cNvSpPr>
            <a:spLocks noChangeArrowheads="1"/>
          </p:cNvSpPr>
          <p:nvPr/>
        </p:nvSpPr>
        <p:spPr bwMode="auto">
          <a:xfrm>
            <a:off x="6500860" y="3048530"/>
            <a:ext cx="1404227" cy="406878"/>
          </a:xfrm>
          <a:prstGeom prst="rect">
            <a:avLst/>
          </a:prstGeom>
          <a:ln>
            <a:headEnd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3600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key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67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,value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67</a:t>
            </a:r>
            <a:endParaRPr kumimoji="0" lang="en-US" altLang="zh-CN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29" name="AutoShape 17"/>
          <p:cNvSpPr>
            <a:spLocks noChangeShapeType="1"/>
          </p:cNvSpPr>
          <p:nvPr/>
        </p:nvSpPr>
        <p:spPr bwMode="auto">
          <a:xfrm flipV="1">
            <a:off x="6179743" y="3252521"/>
            <a:ext cx="321117" cy="330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28" name="Rectangle 16"/>
          <p:cNvSpPr>
            <a:spLocks noChangeArrowheads="1"/>
          </p:cNvSpPr>
          <p:nvPr/>
        </p:nvSpPr>
        <p:spPr bwMode="auto">
          <a:xfrm>
            <a:off x="2972524" y="4586729"/>
            <a:ext cx="1404227" cy="406878"/>
          </a:xfrm>
          <a:prstGeom prst="rect">
            <a:avLst/>
          </a:prstGeom>
          <a:ln>
            <a:headEnd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3600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key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62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,value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62</a:t>
            </a:r>
            <a:endParaRPr kumimoji="0" lang="en-US" altLang="zh-CN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27" name="Rectangle 15"/>
          <p:cNvSpPr>
            <a:spLocks noChangeArrowheads="1"/>
          </p:cNvSpPr>
          <p:nvPr/>
        </p:nvSpPr>
        <p:spPr bwMode="auto">
          <a:xfrm>
            <a:off x="4771567" y="4239394"/>
            <a:ext cx="1404227" cy="406878"/>
          </a:xfrm>
          <a:prstGeom prst="rect">
            <a:avLst/>
          </a:prstGeom>
          <a:ln>
            <a:headEnd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3600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key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65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,value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65</a:t>
            </a:r>
            <a:endParaRPr kumimoji="0" lang="en-US" altLang="zh-CN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26" name="Rectangle 14"/>
          <p:cNvSpPr>
            <a:spLocks noChangeArrowheads="1"/>
          </p:cNvSpPr>
          <p:nvPr/>
        </p:nvSpPr>
        <p:spPr bwMode="auto">
          <a:xfrm>
            <a:off x="4791308" y="4851365"/>
            <a:ext cx="1404227" cy="406878"/>
          </a:xfrm>
          <a:prstGeom prst="rect">
            <a:avLst/>
          </a:prstGeom>
          <a:ln>
            <a:headEnd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3600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key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66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,value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66</a:t>
            </a:r>
            <a:endParaRPr kumimoji="0" lang="en-US" altLang="zh-CN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25" name="AutoShape 13"/>
          <p:cNvSpPr>
            <a:spLocks noChangeShapeType="1"/>
          </p:cNvSpPr>
          <p:nvPr/>
        </p:nvSpPr>
        <p:spPr bwMode="auto">
          <a:xfrm flipV="1">
            <a:off x="4376752" y="4443384"/>
            <a:ext cx="394816" cy="34733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24" name="AutoShape 12"/>
          <p:cNvSpPr>
            <a:spLocks noChangeShapeType="1"/>
          </p:cNvSpPr>
          <p:nvPr/>
        </p:nvSpPr>
        <p:spPr bwMode="auto">
          <a:xfrm>
            <a:off x="4376752" y="4790719"/>
            <a:ext cx="414556" cy="26463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23" name="AutoShape 11"/>
          <p:cNvSpPr>
            <a:spLocks noChangeShapeType="1"/>
          </p:cNvSpPr>
          <p:nvPr/>
        </p:nvSpPr>
        <p:spPr bwMode="auto">
          <a:xfrm flipV="1">
            <a:off x="2600082" y="3603164"/>
            <a:ext cx="376391" cy="56566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22" name="AutoShape 10"/>
          <p:cNvSpPr>
            <a:spLocks noChangeShapeType="1"/>
          </p:cNvSpPr>
          <p:nvPr/>
        </p:nvSpPr>
        <p:spPr bwMode="auto">
          <a:xfrm>
            <a:off x="2600082" y="4168824"/>
            <a:ext cx="372443" cy="62189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21" name="Rectangle 9"/>
          <p:cNvSpPr>
            <a:spLocks noChangeArrowheads="1"/>
          </p:cNvSpPr>
          <p:nvPr/>
        </p:nvSpPr>
        <p:spPr bwMode="auto">
          <a:xfrm>
            <a:off x="3712146" y="5258244"/>
            <a:ext cx="1083111" cy="40687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00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红黑树</a:t>
            </a:r>
          </a:p>
        </p:txBody>
      </p:sp>
      <p:sp>
        <p:nvSpPr>
          <p:cNvPr id="166920" name="Rectangle 8"/>
          <p:cNvSpPr>
            <a:spLocks noChangeArrowheads="1"/>
          </p:cNvSpPr>
          <p:nvPr/>
        </p:nvSpPr>
        <p:spPr bwMode="auto">
          <a:xfrm>
            <a:off x="3087021" y="1503715"/>
            <a:ext cx="1083111" cy="40687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1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链表</a:t>
            </a:r>
          </a:p>
        </p:txBody>
      </p:sp>
      <p:sp>
        <p:nvSpPr>
          <p:cNvPr id="166919" name="Rectangle 7"/>
          <p:cNvSpPr>
            <a:spLocks noChangeArrowheads="1"/>
          </p:cNvSpPr>
          <p:nvPr/>
        </p:nvSpPr>
        <p:spPr bwMode="auto">
          <a:xfrm>
            <a:off x="6520601" y="3650578"/>
            <a:ext cx="1404227" cy="406878"/>
          </a:xfrm>
          <a:prstGeom prst="rect">
            <a:avLst/>
          </a:prstGeom>
          <a:ln>
            <a:headEnd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3600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key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68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,value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68</a:t>
            </a:r>
            <a:endParaRPr kumimoji="0" lang="en-US" altLang="zh-CN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18" name="AutoShape 6"/>
          <p:cNvSpPr>
            <a:spLocks noChangeShapeType="1"/>
          </p:cNvSpPr>
          <p:nvPr/>
        </p:nvSpPr>
        <p:spPr bwMode="auto">
          <a:xfrm flipV="1">
            <a:off x="6199484" y="3854568"/>
            <a:ext cx="321117" cy="330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17" name="Rectangle 5"/>
          <p:cNvSpPr>
            <a:spLocks noChangeArrowheads="1"/>
          </p:cNvSpPr>
          <p:nvPr/>
        </p:nvSpPr>
        <p:spPr bwMode="auto">
          <a:xfrm>
            <a:off x="6504808" y="4242702"/>
            <a:ext cx="1404227" cy="406878"/>
          </a:xfrm>
          <a:prstGeom prst="rect">
            <a:avLst/>
          </a:prstGeom>
          <a:ln>
            <a:headEnd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3600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key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69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,value</a:t>
            </a:r>
            <a:r>
              <a:rPr kumimoji="0" lang="en-US" altLang="zh-CN" sz="1600" b="0" i="0" u="none" strike="noStrike" cap="none" normalizeH="0" baseline="-3000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69</a:t>
            </a:r>
            <a:endParaRPr kumimoji="0" lang="en-US" altLang="zh-CN" sz="16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16" name="AutoShape 4"/>
          <p:cNvSpPr>
            <a:spLocks noChangeShapeType="1"/>
          </p:cNvSpPr>
          <p:nvPr/>
        </p:nvSpPr>
        <p:spPr bwMode="auto">
          <a:xfrm flipV="1">
            <a:off x="6183691" y="4446692"/>
            <a:ext cx="321117" cy="330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166915" name="Rectangle 3"/>
          <p:cNvSpPr>
            <a:spLocks noChangeArrowheads="1"/>
          </p:cNvSpPr>
          <p:nvPr/>
        </p:nvSpPr>
        <p:spPr bwMode="auto">
          <a:xfrm>
            <a:off x="2801438" y="2532489"/>
            <a:ext cx="1726660" cy="33410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一个</a:t>
            </a: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仿宋" pitchFamily="49" charset="-122"/>
                <a:cs typeface="Consolas" pitchFamily="49" charset="0"/>
              </a:rPr>
              <a:t>Map.Entry</a:t>
            </a:r>
          </a:p>
        </p:txBody>
      </p:sp>
      <p:sp>
        <p:nvSpPr>
          <p:cNvPr id="166914" name="AutoShape 2"/>
          <p:cNvSpPr>
            <a:spLocks noChangeShapeType="1"/>
          </p:cNvSpPr>
          <p:nvPr/>
        </p:nvSpPr>
        <p:spPr bwMode="auto">
          <a:xfrm flipV="1">
            <a:off x="3664768" y="2330704"/>
            <a:ext cx="6580" cy="20178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47" name="灯片编号占位符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49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5720" y="428604"/>
            <a:ext cx="1928826" cy="43088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altLang="zh-CN" sz="2200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zh-CN" sz="2200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）</a:t>
            </a:r>
            <a:r>
              <a:rPr lang="zh-CN" altLang="en-US" sz="2200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邻接表</a:t>
            </a:r>
            <a:endParaRPr lang="zh-CN" altLang="zh-CN" sz="2200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1214422"/>
            <a:ext cx="8215370" cy="769441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l">
              <a:lnSpc>
                <a:spcPct val="100000"/>
              </a:lnSpc>
              <a:spcBef>
                <a:spcPts val="0"/>
              </a:spcBef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用二维数组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adj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作为图的邻接表，对于不带权图，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adj[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i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]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表示顶点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i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的所有出边。</a:t>
            </a:r>
            <a:endParaRPr lang="zh-CN" altLang="en-US" sz="2200">
              <a:solidFill>
                <a:srgbClr val="0000FF"/>
              </a:solidFill>
              <a:latin typeface="Consolas" pitchFamily="49" charset="0"/>
              <a:ea typeface="楷体" pitchFamily="49" charset="-122"/>
              <a:cs typeface="Consolas" pitchFamily="49" charset="0"/>
            </a:endParaRPr>
          </a:p>
        </p:txBody>
      </p:sp>
      <p:grpSp>
        <p:nvGrpSpPr>
          <p:cNvPr id="64" name="组合 63"/>
          <p:cNvGrpSpPr/>
          <p:nvPr/>
        </p:nvGrpSpPr>
        <p:grpSpPr>
          <a:xfrm>
            <a:off x="2357422" y="2143116"/>
            <a:ext cx="2786082" cy="1636670"/>
            <a:chOff x="5765194" y="4070834"/>
            <a:chExt cx="2786082" cy="1636670"/>
          </a:xfrm>
        </p:grpSpPr>
        <p:sp>
          <p:nvSpPr>
            <p:cNvPr id="51" name="Oval 14"/>
            <p:cNvSpPr>
              <a:spLocks noChangeArrowheads="1"/>
            </p:cNvSpPr>
            <p:nvPr/>
          </p:nvSpPr>
          <p:spPr bwMode="auto">
            <a:xfrm>
              <a:off x="6456615" y="4070834"/>
              <a:ext cx="265695" cy="319259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0</a:t>
              </a:r>
            </a:p>
          </p:txBody>
        </p:sp>
        <p:sp>
          <p:nvSpPr>
            <p:cNvPr id="52" name="Oval 13"/>
            <p:cNvSpPr>
              <a:spLocks noChangeArrowheads="1"/>
            </p:cNvSpPr>
            <p:nvPr/>
          </p:nvSpPr>
          <p:spPr bwMode="auto">
            <a:xfrm>
              <a:off x="7476206" y="4070834"/>
              <a:ext cx="265695" cy="319259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1</a:t>
              </a:r>
            </a:p>
          </p:txBody>
        </p:sp>
        <p:sp>
          <p:nvSpPr>
            <p:cNvPr id="53" name="Oval 12"/>
            <p:cNvSpPr>
              <a:spLocks noChangeArrowheads="1"/>
            </p:cNvSpPr>
            <p:nvPr/>
          </p:nvSpPr>
          <p:spPr bwMode="auto">
            <a:xfrm>
              <a:off x="6944817" y="4502772"/>
              <a:ext cx="265695" cy="319259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2</a:t>
              </a:r>
            </a:p>
          </p:txBody>
        </p:sp>
        <p:sp>
          <p:nvSpPr>
            <p:cNvPr id="54" name="Oval 11"/>
            <p:cNvSpPr>
              <a:spLocks noChangeArrowheads="1"/>
            </p:cNvSpPr>
            <p:nvPr/>
          </p:nvSpPr>
          <p:spPr bwMode="auto">
            <a:xfrm>
              <a:off x="6456615" y="4976026"/>
              <a:ext cx="265695" cy="319259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3</a:t>
              </a:r>
            </a:p>
          </p:txBody>
        </p:sp>
        <p:sp>
          <p:nvSpPr>
            <p:cNvPr id="55" name="Rectangle 10"/>
            <p:cNvSpPr>
              <a:spLocks noChangeArrowheads="1"/>
            </p:cNvSpPr>
            <p:nvPr/>
          </p:nvSpPr>
          <p:spPr bwMode="auto">
            <a:xfrm>
              <a:off x="5765194" y="5441768"/>
              <a:ext cx="2786082" cy="26573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 type="none" w="sm" len="sm"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0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(c)</a:t>
              </a:r>
              <a:r>
                <a:rPr kumimoji="0" lang="zh-CN" altLang="en-US" sz="20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一个不带权无向图</a:t>
              </a:r>
              <a:r>
                <a:rPr kumimoji="0" lang="en-US" altLang="zh-CN" sz="20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G3</a:t>
              </a:r>
            </a:p>
          </p:txBody>
        </p:sp>
        <p:sp>
          <p:nvSpPr>
            <p:cNvPr id="56" name="Oval 9"/>
            <p:cNvSpPr>
              <a:spLocks noChangeArrowheads="1"/>
            </p:cNvSpPr>
            <p:nvPr/>
          </p:nvSpPr>
          <p:spPr bwMode="auto">
            <a:xfrm>
              <a:off x="7476206" y="4976026"/>
              <a:ext cx="265695" cy="319259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4</a:t>
              </a:r>
            </a:p>
          </p:txBody>
        </p:sp>
        <p:sp>
          <p:nvSpPr>
            <p:cNvPr id="57" name="AutoShape 8"/>
            <p:cNvSpPr>
              <a:spLocks noChangeShapeType="1"/>
            </p:cNvSpPr>
            <p:nvPr/>
          </p:nvSpPr>
          <p:spPr bwMode="auto">
            <a:xfrm>
              <a:off x="6722309" y="4230463"/>
              <a:ext cx="753897" cy="93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58" name="AutoShape 7"/>
            <p:cNvSpPr>
              <a:spLocks noChangeShapeType="1"/>
            </p:cNvSpPr>
            <p:nvPr/>
          </p:nvSpPr>
          <p:spPr bwMode="auto">
            <a:xfrm>
              <a:off x="6589931" y="4390093"/>
              <a:ext cx="939" cy="58593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59" name="AutoShape 6"/>
            <p:cNvSpPr>
              <a:spLocks noChangeShapeType="1"/>
            </p:cNvSpPr>
            <p:nvPr/>
          </p:nvSpPr>
          <p:spPr bwMode="auto">
            <a:xfrm>
              <a:off x="6722309" y="5135655"/>
              <a:ext cx="753897" cy="93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60" name="AutoShape 5"/>
            <p:cNvSpPr>
              <a:spLocks noChangeShapeType="1"/>
            </p:cNvSpPr>
            <p:nvPr/>
          </p:nvSpPr>
          <p:spPr bwMode="auto">
            <a:xfrm>
              <a:off x="6683817" y="4343143"/>
              <a:ext cx="299493" cy="20657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61" name="AutoShape 4"/>
            <p:cNvSpPr>
              <a:spLocks noChangeShapeType="1"/>
            </p:cNvSpPr>
            <p:nvPr/>
          </p:nvSpPr>
          <p:spPr bwMode="auto">
            <a:xfrm>
              <a:off x="7609523" y="4390093"/>
              <a:ext cx="939" cy="58593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62" name="AutoShape 3"/>
            <p:cNvSpPr>
              <a:spLocks noChangeShapeType="1"/>
            </p:cNvSpPr>
            <p:nvPr/>
          </p:nvSpPr>
          <p:spPr bwMode="auto">
            <a:xfrm flipV="1">
              <a:off x="6683817" y="4775081"/>
              <a:ext cx="299493" cy="24789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63" name="AutoShape 2"/>
            <p:cNvSpPr>
              <a:spLocks noChangeShapeType="1"/>
            </p:cNvSpPr>
            <p:nvPr/>
          </p:nvSpPr>
          <p:spPr bwMode="auto">
            <a:xfrm flipV="1">
              <a:off x="7172019" y="4343143"/>
              <a:ext cx="342680" cy="20657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571472" y="4572008"/>
            <a:ext cx="8286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int adj[][]={{1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2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3}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{0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2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4}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{0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1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3}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{0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2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4}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{1</a:t>
            </a:r>
            <a:r>
              <a:rPr lang="zh-CN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，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cs typeface="Consolas" pitchFamily="49" charset="0"/>
              </a:rPr>
              <a:t>3}};</a:t>
            </a:r>
            <a:endParaRPr lang="zh-CN" altLang="zh-CN" sz="1800">
              <a:solidFill>
                <a:srgbClr val="006600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57158" y="5214950"/>
            <a:ext cx="835824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为了方便动态建立不带权图的邻接表，通常定义对应的邻接表如下：</a:t>
            </a:r>
          </a:p>
          <a:p>
            <a:pPr algn="l">
              <a:lnSpc>
                <a:spcPct val="100000"/>
              </a:lnSpc>
            </a:pPr>
            <a:r>
              <a:rPr lang="en-US" altLang="zh-CN" sz="18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  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ArrayList&lt;ArrayList&lt;Integer&gt;&gt; adj=new ArrayList&lt;&gt;(); </a:t>
            </a:r>
          </a:p>
          <a:p>
            <a:pPr algn="l">
              <a:lnSpc>
                <a:spcPct val="100000"/>
              </a:lnSpc>
            </a:pPr>
            <a:r>
              <a:rPr lang="en-US" altLang="zh-CN" sz="18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		</a:t>
            </a:r>
            <a:r>
              <a:rPr lang="en-US" altLang="zh-CN" sz="180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不带权图的邻接表</a:t>
            </a:r>
            <a:endParaRPr lang="zh-CN" altLang="en-US" sz="1800">
              <a:solidFill>
                <a:srgbClr val="00B0F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67" name="下箭头 66"/>
          <p:cNvSpPr/>
          <p:nvPr/>
        </p:nvSpPr>
        <p:spPr>
          <a:xfrm>
            <a:off x="3571868" y="3929066"/>
            <a:ext cx="214314" cy="428628"/>
          </a:xfrm>
          <a:prstGeom prst="downArrow">
            <a:avLst/>
          </a:prstGeom>
          <a:ln>
            <a:tailEnd type="none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灯片编号占位符 6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5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500166" y="357166"/>
            <a:ext cx="50720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HashMap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类的主要方法及其功能说明</a:t>
            </a:r>
            <a:endParaRPr lang="zh-CN" altLang="en-US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571472" y="928670"/>
          <a:ext cx="8143931" cy="579120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3213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0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1899">
                <a:tc>
                  <a:txBody>
                    <a:bodyPr/>
                    <a:lstStyle/>
                    <a:p>
                      <a:pPr indent="0"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CN" sz="1800" b="1" kern="100">
                          <a:solidFill>
                            <a:srgbClr val="FF0000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方法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CN" sz="1800" b="1" kern="100">
                          <a:solidFill>
                            <a:srgbClr val="FF0000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说明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isEmpty()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判断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HashMap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是否为空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int size()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HashMap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的长度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V get(Object key)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HashMap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中指定键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key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对应的值，不存在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key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的键值映射时返回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null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boolean containsKey(Object key)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若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HashMap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中包含指定键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key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的键值映射时返回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true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V put(K key,V value)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将键值映射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&lt;key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，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value&gt;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插入到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HashMap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中，如果之前存在该键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key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，用新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value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替换原来的值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V remove(Object key)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在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HashMap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中删除指定键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key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的键值映射（若存在）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void clear()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删除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HashMap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中的所有键值映射，变为空集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boolean containsValue(Object value)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若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HashMap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中存在指定值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value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的一个或者多个键，返回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true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Set&lt;K&gt; keySet()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HashMap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中所有键的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Set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视图。该视图由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HashMap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支持，因此对视图的更改会反映到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HashMap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中，反之亦然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Collection&lt;V&gt; values()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HashMap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中所有值的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Collection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视图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50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428596" y="358772"/>
          <a:ext cx="8286807" cy="571500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3429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77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Set&lt;Map.Entry&lt;K,V&gt;&gt; entrySet()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HashMap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中包含的映射关系的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Set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视图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V getOrDefault(Object key, V defaultValue)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HashMap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中指定键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key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关联的值，如果不存在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key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的映射，则返回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defaultValue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boolean remove(Object key, Object value)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仅当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HashMap 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中存在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&lt;key,value&gt;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键值映射时才删除它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boolean replace(K key,V oldValue,V newValue)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若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HashMap 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中存在键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key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的关联值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oldValue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，用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newValue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替代它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V replace(K key,V value)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若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HashMap 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中存在键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key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的关联某个值，用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value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替代它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V compute(K key,BiFunction&lt;? super K,  ? super V,?extends&gt; remappingFunction)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返回更新后的该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key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映射的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value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值，若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key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没有映射的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value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值，则返回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null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V computeIfAbsent(K key,Function&lt;?super K,?extends V&gt; mappingFunction)</a:t>
                      </a:r>
                      <a:endParaRPr lang="zh-CN" sz="1800">
                        <a:solidFill>
                          <a:srgbClr val="0000FF"/>
                        </a:solidFill>
                        <a:latin typeface="Consolas" pitchFamily="49" charset="0"/>
                        <a:ea typeface="仿宋" pitchFamily="49" charset="-122"/>
                        <a:cs typeface="Consolas" pitchFamily="49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266700" algn="just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如果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HashMap 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中指定键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key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尚未与值关联（或映射为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null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），则尝试使用给定的映射函数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mappingFunction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计算其值，并插入此映射（除非为</a:t>
                      </a:r>
                      <a:r>
                        <a:rPr lang="en-US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null</a:t>
                      </a:r>
                      <a:r>
                        <a:rPr lang="zh-CN" sz="1800">
                          <a:solidFill>
                            <a:srgbClr val="0000FF"/>
                          </a:solidFill>
                          <a:latin typeface="Consolas" pitchFamily="49" charset="0"/>
                          <a:ea typeface="仿宋" pitchFamily="49" charset="-122"/>
                          <a:cs typeface="Consolas" pitchFamily="49" charset="0"/>
                        </a:rPr>
                        <a:t>）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51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42844" y="285728"/>
            <a:ext cx="79296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可以采用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for-each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和迭代器遍历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HashMap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中的键值对，例如：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2844" y="838739"/>
            <a:ext cx="8858312" cy="5304905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tIns="36000" bIns="36000" rtlCol="0">
            <a:spAutoFit/>
          </a:bodyPr>
          <a:lstStyle/>
          <a:p>
            <a:pPr algn="l">
              <a:lnSpc>
                <a:spcPts val="24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HashMap&lt;Integer,String&gt; map=new HashMap&lt;&gt;();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>
              <a:lnSpc>
                <a:spcPts val="24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map.put(1001,"Li");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>
              <a:lnSpc>
                <a:spcPts val="24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map.put(3,"Wan");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>
              <a:lnSpc>
                <a:spcPts val="24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map.put(2,"Zhan");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>
              <a:lnSpc>
                <a:spcPts val="24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System.out.println("</a:t>
            </a:r>
            <a:r>
              <a:rPr lang="en-US" altLang="zh-CN" sz="1800" b="0">
                <a:solidFill>
                  <a:srgbClr val="FF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for-each</a:t>
            </a:r>
            <a:r>
              <a:rPr lang="zh-CN" altLang="zh-CN" sz="1800" b="0">
                <a:solidFill>
                  <a:srgbClr val="FF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遍历</a:t>
            </a:r>
            <a:r>
              <a:rPr lang="en-US" altLang="zh-CN" sz="1800" b="0">
                <a:solidFill>
                  <a:srgbClr val="FF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:</a:t>
            </a: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");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>
              <a:lnSpc>
                <a:spcPts val="24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for (</a:t>
            </a:r>
            <a:r>
              <a:rPr lang="en-US" altLang="zh-CN" sz="1800" b="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Map.Entry&lt;Integer,String&gt; entry1 : map.entrySet()</a:t>
            </a: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)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>
              <a:lnSpc>
                <a:spcPts val="24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  System.out.println(“&lt;"+entry1.getKey()+","+entry1.getValue()+"&gt;");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>
              <a:lnSpc>
                <a:spcPts val="24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System.out.println();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>
              <a:lnSpc>
                <a:spcPts val="24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>
              <a:lnSpc>
                <a:spcPts val="24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System.out.println("</a:t>
            </a:r>
            <a:r>
              <a:rPr lang="zh-CN" altLang="zh-CN" sz="1800" b="0">
                <a:solidFill>
                  <a:srgbClr val="FF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迭代器遍历</a:t>
            </a:r>
            <a:r>
              <a:rPr lang="en-US" altLang="zh-CN" sz="1800" b="0">
                <a:solidFill>
                  <a:srgbClr val="FF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:</a:t>
            </a: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");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>
              <a:lnSpc>
                <a:spcPts val="24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Iterator it=map.keySet().iterator();  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>
              <a:lnSpc>
                <a:spcPts val="24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while (</a:t>
            </a:r>
            <a:r>
              <a:rPr lang="en-US" altLang="zh-CN" sz="1800" b="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it.hasNext()</a:t>
            </a: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) {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>
              <a:lnSpc>
                <a:spcPts val="24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  int key=(int)it.next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获取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key</a:t>
            </a:r>
            <a:endParaRPr lang="zh-CN" altLang="zh-CN" sz="1800" b="0">
              <a:solidFill>
                <a:srgbClr val="00B0F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>
              <a:lnSpc>
                <a:spcPts val="24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  String value=(String)map.get(key);  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根据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key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获取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value</a:t>
            </a:r>
            <a:endParaRPr lang="zh-CN" altLang="zh-CN" sz="1800" b="0">
              <a:solidFill>
                <a:srgbClr val="00B0F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>
              <a:lnSpc>
                <a:spcPts val="24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  System.out.println("  &lt;"+key+","+value+"&gt;");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>
              <a:lnSpc>
                <a:spcPts val="24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>
              <a:lnSpc>
                <a:spcPts val="24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System.out.println();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52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57158" y="500042"/>
            <a:ext cx="6429420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en-US" altLang="zh-CN">
                <a:latin typeface="Consolas" pitchFamily="49" charset="0"/>
                <a:ea typeface="微软雅黑" pitchFamily="34" charset="-122"/>
                <a:cs typeface="Consolas" pitchFamily="49" charset="0"/>
              </a:rPr>
              <a:t>2.12.3 </a:t>
            </a:r>
            <a:r>
              <a:rPr lang="zh-CN" altLang="zh-CN">
                <a:latin typeface="Consolas" pitchFamily="49" charset="0"/>
                <a:ea typeface="微软雅黑" pitchFamily="34" charset="-122"/>
                <a:cs typeface="Consolas" pitchFamily="49" charset="0"/>
              </a:rPr>
              <a:t>实战—多数元素（</a:t>
            </a:r>
            <a:r>
              <a:rPr lang="en-US" altLang="zh-CN">
                <a:latin typeface="Consolas" pitchFamily="49" charset="0"/>
                <a:ea typeface="微软雅黑" pitchFamily="34" charset="-122"/>
                <a:cs typeface="Consolas" pitchFamily="49" charset="0"/>
              </a:rPr>
              <a:t>LeetCode169★</a:t>
            </a:r>
            <a:r>
              <a:rPr lang="zh-CN" altLang="zh-CN">
                <a:latin typeface="Consolas" pitchFamily="49" charset="0"/>
                <a:ea typeface="微软雅黑" pitchFamily="34" charset="-122"/>
                <a:cs typeface="Consolas" pitchFamily="49" charset="0"/>
              </a:rPr>
              <a:t>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5720" y="1571612"/>
            <a:ext cx="8572560" cy="2554545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ts val="3000"/>
              </a:lnSpc>
              <a:spcBef>
                <a:spcPts val="600"/>
              </a:spcBef>
            </a:pPr>
            <a:r>
              <a:rPr lang="zh-CN" altLang="zh-CN" sz="22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Consolas" pitchFamily="49" charset="0"/>
              </a:rPr>
              <a:t>问题描述：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给定一个大小为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n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的数组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nums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，设计一个算法求其中的多数元素。多数元素是指在数组中出现次数大于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  <a:sym typeface="Symbol"/>
              </a:rPr>
              <a:t>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n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/2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  <a:sym typeface="Symbol"/>
              </a:rPr>
              <a:t>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的元素。可以假设中给定的非空数组中总是存在多数元素。例如数组为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{3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2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3}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，结果为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3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。</a:t>
            </a:r>
            <a:endParaRPr lang="en-US" altLang="zh-CN" sz="2200">
              <a:solidFill>
                <a:srgbClr val="0000FF"/>
              </a:solidFill>
              <a:latin typeface="Consolas" pitchFamily="49" charset="0"/>
              <a:ea typeface="楷体" pitchFamily="49" charset="-122"/>
              <a:cs typeface="Consolas" pitchFamily="49" charset="0"/>
            </a:endParaRPr>
          </a:p>
          <a:p>
            <a:pPr algn="l">
              <a:lnSpc>
                <a:spcPts val="3000"/>
              </a:lnSpc>
              <a:spcBef>
                <a:spcPts val="600"/>
              </a:spcBef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   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要求设计如下方法：</a:t>
            </a:r>
          </a:p>
          <a:p>
            <a:pPr lvl="1" algn="l">
              <a:lnSpc>
                <a:spcPts val="3000"/>
              </a:lnSpc>
              <a:spcBef>
                <a:spcPts val="600"/>
              </a:spcBef>
            </a:pP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public int majorityElement(int[] nums) { }</a:t>
            </a:r>
            <a:endParaRPr lang="zh-CN" altLang="zh-CN" sz="1800">
              <a:solidFill>
                <a:srgbClr val="006600"/>
              </a:solidFill>
              <a:latin typeface="Consolas" pitchFamily="49" charset="0"/>
              <a:ea typeface="楷体" pitchFamily="49" charset="-122"/>
              <a:cs typeface="Consolas" pitchFamily="49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53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28596" y="1357298"/>
            <a:ext cx="8358246" cy="2323713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l">
              <a:lnSpc>
                <a:spcPts val="3000"/>
              </a:lnSpc>
              <a:spcBef>
                <a:spcPts val="1200"/>
              </a:spcBef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设计一个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HashMap&lt;Integer,Integer&gt;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类型的哈希映射</a:t>
            </a:r>
            <a:r>
              <a:rPr lang="en-US" altLang="zh-CN" sz="2200">
                <a:solidFill>
                  <a:srgbClr val="FF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cntmap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作为计数器，遍历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nums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累计每个整数出现的次数</a:t>
            </a:r>
            <a:r>
              <a:rPr lang="zh-CN" altLang="en-US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。</a:t>
            </a:r>
            <a:endParaRPr lang="en-US" altLang="zh-CN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marL="457200" indent="-457200" algn="l">
              <a:lnSpc>
                <a:spcPts val="3000"/>
              </a:lnSpc>
              <a:spcBef>
                <a:spcPts val="1200"/>
              </a:spcBef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再遍历</a:t>
            </a:r>
            <a:r>
              <a:rPr lang="en-US" altLang="zh-CN" sz="2200">
                <a:solidFill>
                  <a:srgbClr val="FF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cntmap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求出次数大于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n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/2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的整数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ans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，最后返回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ans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即可。</a:t>
            </a:r>
            <a:endParaRPr lang="en-US" altLang="zh-CN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marL="457200" indent="-457200" algn="l">
              <a:lnSpc>
                <a:spcPts val="3000"/>
              </a:lnSpc>
              <a:spcBef>
                <a:spcPts val="1200"/>
              </a:spcBef>
              <a:buBlip>
                <a:blip r:embed="rId3"/>
              </a:buBlip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由于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HashMap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中查找和插入的时间接近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O(1)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，所以该算法的时间复杂度为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O(</a:t>
            </a:r>
            <a:r>
              <a:rPr lang="en-US" altLang="zh-CN" sz="2200" i="1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n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)</a:t>
            </a:r>
            <a:endParaRPr lang="zh-CN" altLang="en-US" sz="220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348" y="642918"/>
            <a:ext cx="500066" cy="4308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algn="ctr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1pPr>
            <a:lvl2pPr marL="457200" algn="ctr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2pPr>
            <a:lvl3pPr marL="914400" algn="ctr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3pPr>
            <a:lvl4pPr marL="1371600" algn="ctr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4pPr>
            <a:lvl5pPr marL="1828800" algn="ctr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5pPr>
            <a:lvl6pPr marL="2286000" algn="l" defTabSz="914400" rtl="0" eaLnBrk="1" latinLnBrk="0" hangingPunct="1"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6pPr>
            <a:lvl7pPr marL="2743200" algn="l" defTabSz="914400" rtl="0" eaLnBrk="1" latinLnBrk="0" hangingPunct="1"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7pPr>
            <a:lvl8pPr marL="3200400" algn="l" defTabSz="914400" rtl="0" eaLnBrk="1" latinLnBrk="0" hangingPunct="1"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8pPr>
            <a:lvl9pPr marL="3657600" algn="l" defTabSz="914400" rtl="0" eaLnBrk="1" latinLnBrk="0" hangingPunct="1">
              <a:defRPr kumimoji="1" sz="2400" b="1" kern="1200">
                <a:solidFill>
                  <a:srgbClr val="0033CC"/>
                </a:solidFill>
                <a:latin typeface="Times New Roman" pitchFamily="18" charset="0"/>
                <a:ea typeface="楷体_GB2312" pitchFamily="49" charset="-122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CN" altLang="en-US" sz="2200" b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Consolas" pitchFamily="49" charset="0"/>
              </a:rPr>
              <a:t>解</a:t>
            </a:r>
            <a:endParaRPr lang="zh-CN" altLang="en-US" sz="2200" b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Consolas" pitchFamily="49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54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42844" y="860633"/>
            <a:ext cx="8786874" cy="3854251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tIns="36000" bIns="36000" rtlCol="0">
            <a:spAutoFit/>
          </a:bodyPr>
          <a:lstStyle/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class Solution {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  public int </a:t>
            </a:r>
            <a:r>
              <a:rPr lang="en-US" altLang="zh-CN" sz="1800">
                <a:solidFill>
                  <a:srgbClr val="FF00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majorityElemen</a:t>
            </a: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t(int[] nums) {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  int n=nums.length;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if(n==1) return nums[0];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</a:t>
            </a: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HashMap&lt;Integer,Integer&gt; cntmap=new HashMap&lt;&gt;();</a:t>
            </a: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定义计数器</a:t>
            </a: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for(int x:nums) {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	if(cntmap.containsKey(x))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 	cntmap.put(x,cntmap.get(x)+1);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	else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 	cntmap.put(x,1);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55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57158" y="394060"/>
            <a:ext cx="8429684" cy="4573935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tIns="36000" bIns="36000" rtlCol="0">
            <a:spAutoFit/>
          </a:bodyPr>
          <a:lstStyle/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int ans=0;  							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存放多数元素</a:t>
            </a: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Iterator it=cntmap.keySet().iterator(); 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while(it.hasNext()) {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   int key=(int)it.next();   	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获取整数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key</a:t>
            </a:r>
            <a:endParaRPr lang="zh-CN" altLang="zh-CN" sz="1800" b="0">
              <a:solidFill>
                <a:srgbClr val="00B0F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 int value=(int)cntmap.get(key); 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获取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key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对应的计数</a:t>
            </a: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 if(</a:t>
            </a:r>
            <a:r>
              <a:rPr lang="en-US" altLang="zh-CN" sz="1800" b="0">
                <a:solidFill>
                  <a:srgbClr val="FF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value&gt;n/2</a:t>
            </a: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) {    			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找到多数元素</a:t>
            </a: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    ans=key;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    break;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   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  return ans;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7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56</a:t>
            </a:fld>
            <a:r>
              <a:rPr lang="en-US" altLang="zh-CN"/>
              <a:t>/56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7158" y="5429264"/>
            <a:ext cx="8001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zh-CN" altLang="zh-CN" sz="2000">
                <a:solidFill>
                  <a:srgbClr val="0000FF"/>
                </a:solidFill>
                <a:latin typeface="Consolas" pitchFamily="49" charset="0"/>
                <a:ea typeface="仿宋" pitchFamily="49" charset="-122"/>
              </a:rPr>
              <a:t>上述程序提交结果为通过，运行时间为</a:t>
            </a:r>
            <a:r>
              <a:rPr lang="en-US" altLang="zh-CN" sz="2000">
                <a:solidFill>
                  <a:srgbClr val="0000FF"/>
                </a:solidFill>
                <a:latin typeface="Consolas" pitchFamily="49" charset="0"/>
                <a:ea typeface="仿宋" pitchFamily="49" charset="-122"/>
              </a:rPr>
              <a:t>13ms</a:t>
            </a:r>
            <a:r>
              <a:rPr lang="zh-CN" altLang="zh-CN" sz="2000">
                <a:solidFill>
                  <a:srgbClr val="0000FF"/>
                </a:solidFill>
                <a:latin typeface="Consolas" pitchFamily="49" charset="0"/>
                <a:ea typeface="仿宋" pitchFamily="49" charset="-122"/>
              </a:rPr>
              <a:t>，消耗空间为</a:t>
            </a:r>
            <a:r>
              <a:rPr lang="en-US" altLang="zh-CN" sz="2000">
                <a:solidFill>
                  <a:srgbClr val="0000FF"/>
                </a:solidFill>
                <a:latin typeface="Consolas" pitchFamily="49" charset="0"/>
                <a:ea typeface="仿宋" pitchFamily="49" charset="-122"/>
              </a:rPr>
              <a:t>43.5MB</a:t>
            </a:r>
            <a:r>
              <a:rPr lang="zh-CN" altLang="zh-CN" sz="2000">
                <a:solidFill>
                  <a:srgbClr val="0000FF"/>
                </a:solidFill>
                <a:latin typeface="Consolas" pitchFamily="49" charset="0"/>
                <a:ea typeface="仿宋" pitchFamily="49" charset="-122"/>
              </a:rPr>
              <a:t>。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67CFB1B-2B35-43EE-87E0-034015C85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57</a:t>
            </a:fld>
            <a:r>
              <a:rPr lang="en-US" altLang="zh-CN"/>
              <a:t>/56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A0CC064-12BD-0CDC-D40C-42C81B463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28600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F08BABC6-349B-EBD9-A0B5-17F67172AA18}"/>
              </a:ext>
            </a:extLst>
          </p:cNvPr>
          <p:cNvSpPr txBox="1"/>
          <p:nvPr/>
        </p:nvSpPr>
        <p:spPr>
          <a:xfrm>
            <a:off x="4139952" y="4725144"/>
            <a:ext cx="11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zh-CN" altLang="en-US" sz="18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思政案例</a:t>
            </a:r>
          </a:p>
        </p:txBody>
      </p:sp>
    </p:spTree>
    <p:extLst>
      <p:ext uri="{BB962C8B-B14F-4D97-AF65-F5344CB8AC3E}">
        <p14:creationId xmlns:p14="http://schemas.microsoft.com/office/powerpoint/2010/main" val="3973665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00034" y="1357298"/>
            <a:ext cx="8001056" cy="275973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class </a:t>
            </a:r>
            <a:r>
              <a:rPr lang="en-US" altLang="zh-CN" sz="1800">
                <a:solidFill>
                  <a:srgbClr val="FF00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Edge </a:t>
            </a: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{								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出边类</a:t>
            </a: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public int vno;                  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邻接点</a:t>
            </a: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 	public int wt;                  	</a:t>
            </a:r>
            <a:r>
              <a:rPr lang="en-US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 b="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边的权</a:t>
            </a: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  	public Edge(int vno,int wt) {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  		this.vno=vno;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    	this.wt=wt;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  	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 defTabSz="360000">
              <a:lnSpc>
                <a:spcPts val="2600"/>
              </a:lnSpc>
              <a:spcBef>
                <a:spcPts val="0"/>
              </a:spcBef>
            </a:pPr>
            <a:r>
              <a:rPr lang="en-US" altLang="zh-CN" sz="1800" b="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}</a:t>
            </a:r>
            <a:endParaRPr lang="zh-CN" altLang="zh-CN" sz="1800" b="0">
              <a:solidFill>
                <a:srgbClr val="0000FF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571480"/>
            <a:ext cx="54292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对于带权图，可以定义出边类如下：</a:t>
            </a: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6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5816" name="Rectangle 4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pSp>
        <p:nvGrpSpPr>
          <p:cNvPr id="45" name="组合 44"/>
          <p:cNvGrpSpPr/>
          <p:nvPr/>
        </p:nvGrpSpPr>
        <p:grpSpPr>
          <a:xfrm>
            <a:off x="2357422" y="428604"/>
            <a:ext cx="2786082" cy="1857388"/>
            <a:chOff x="214282" y="1145578"/>
            <a:chExt cx="2786082" cy="1857388"/>
          </a:xfrm>
        </p:grpSpPr>
        <p:sp>
          <p:nvSpPr>
            <p:cNvPr id="46" name="Rectangle 47"/>
            <p:cNvSpPr>
              <a:spLocks noChangeArrowheads="1"/>
            </p:cNvSpPr>
            <p:nvPr/>
          </p:nvSpPr>
          <p:spPr bwMode="auto">
            <a:xfrm>
              <a:off x="916201" y="1798180"/>
              <a:ext cx="189648" cy="24883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 type="none" w="sm" len="sm"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1</a:t>
              </a:r>
            </a:p>
          </p:txBody>
        </p:sp>
        <p:sp>
          <p:nvSpPr>
            <p:cNvPr id="47" name="Rectangle 46"/>
            <p:cNvSpPr>
              <a:spLocks noChangeArrowheads="1"/>
            </p:cNvSpPr>
            <p:nvPr/>
          </p:nvSpPr>
          <p:spPr bwMode="auto">
            <a:xfrm>
              <a:off x="1389382" y="1798180"/>
              <a:ext cx="189648" cy="24883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 type="none" w="sm" len="sm"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4</a:t>
              </a:r>
            </a:p>
          </p:txBody>
        </p:sp>
        <p:sp>
          <p:nvSpPr>
            <p:cNvPr id="48" name="Rectangle 45"/>
            <p:cNvSpPr>
              <a:spLocks noChangeArrowheads="1"/>
            </p:cNvSpPr>
            <p:nvPr/>
          </p:nvSpPr>
          <p:spPr bwMode="auto">
            <a:xfrm>
              <a:off x="1516126" y="2300543"/>
              <a:ext cx="189648" cy="24883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 type="none" w="sm" len="sm"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3</a:t>
              </a:r>
            </a:p>
          </p:txBody>
        </p:sp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72532" y="1234783"/>
              <a:ext cx="265695" cy="319259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0</a:t>
              </a:r>
            </a:p>
          </p:txBody>
        </p:sp>
        <p:sp>
          <p:nvSpPr>
            <p:cNvPr id="50" name="Oval 43"/>
            <p:cNvSpPr>
              <a:spLocks noChangeArrowheads="1"/>
            </p:cNvSpPr>
            <p:nvPr/>
          </p:nvSpPr>
          <p:spPr bwMode="auto">
            <a:xfrm>
              <a:off x="1958325" y="1234783"/>
              <a:ext cx="265695" cy="319259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1</a:t>
              </a:r>
            </a:p>
          </p:txBody>
        </p:sp>
        <p:sp>
          <p:nvSpPr>
            <p:cNvPr id="51" name="Oval 42"/>
            <p:cNvSpPr>
              <a:spLocks noChangeArrowheads="1"/>
            </p:cNvSpPr>
            <p:nvPr/>
          </p:nvSpPr>
          <p:spPr bwMode="auto">
            <a:xfrm>
              <a:off x="1958325" y="2139975"/>
              <a:ext cx="265695" cy="319259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2</a:t>
              </a:r>
            </a:p>
          </p:txBody>
        </p:sp>
        <p:sp>
          <p:nvSpPr>
            <p:cNvPr id="52" name="Rectangle 41"/>
            <p:cNvSpPr>
              <a:spLocks noChangeArrowheads="1"/>
            </p:cNvSpPr>
            <p:nvPr/>
          </p:nvSpPr>
          <p:spPr bwMode="auto">
            <a:xfrm>
              <a:off x="1516126" y="1145578"/>
              <a:ext cx="189648" cy="24883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 type="none" w="sm" len="sm"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2</a:t>
              </a:r>
            </a:p>
          </p:txBody>
        </p:sp>
        <p:sp>
          <p:nvSpPr>
            <p:cNvPr id="53" name="Oval 40"/>
            <p:cNvSpPr>
              <a:spLocks noChangeArrowheads="1"/>
            </p:cNvSpPr>
            <p:nvPr/>
          </p:nvSpPr>
          <p:spPr bwMode="auto">
            <a:xfrm>
              <a:off x="972532" y="2139975"/>
              <a:ext cx="265695" cy="319259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3</a:t>
              </a:r>
            </a:p>
          </p:txBody>
        </p:sp>
        <p:sp>
          <p:nvSpPr>
            <p:cNvPr id="54" name="AutoShape 39"/>
            <p:cNvSpPr>
              <a:spLocks noChangeShapeType="1"/>
            </p:cNvSpPr>
            <p:nvPr/>
          </p:nvSpPr>
          <p:spPr bwMode="auto">
            <a:xfrm>
              <a:off x="1238227" y="1394412"/>
              <a:ext cx="720098" cy="939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55" name="AutoShape 38"/>
            <p:cNvSpPr>
              <a:spLocks noChangeShapeType="1"/>
            </p:cNvSpPr>
            <p:nvPr/>
          </p:nvSpPr>
          <p:spPr bwMode="auto">
            <a:xfrm>
              <a:off x="1199734" y="1507091"/>
              <a:ext cx="797084" cy="679833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56" name="AutoShape 37"/>
            <p:cNvSpPr>
              <a:spLocks noChangeShapeType="1"/>
            </p:cNvSpPr>
            <p:nvPr/>
          </p:nvSpPr>
          <p:spPr bwMode="auto">
            <a:xfrm flipH="1">
              <a:off x="1238227" y="2299604"/>
              <a:ext cx="720098" cy="939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57" name="AutoShape 36"/>
            <p:cNvSpPr>
              <a:spLocks noChangeShapeType="1"/>
            </p:cNvSpPr>
            <p:nvPr/>
          </p:nvSpPr>
          <p:spPr bwMode="auto">
            <a:xfrm>
              <a:off x="2091642" y="1554041"/>
              <a:ext cx="939" cy="585933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58" name="AutoShape 35"/>
            <p:cNvSpPr>
              <a:spLocks noChangeShapeType="1"/>
            </p:cNvSpPr>
            <p:nvPr/>
          </p:nvSpPr>
          <p:spPr bwMode="auto">
            <a:xfrm flipV="1">
              <a:off x="1105849" y="1554041"/>
              <a:ext cx="939" cy="585933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arrow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600">
                <a:solidFill>
                  <a:srgbClr val="0000FF"/>
                </a:solidFill>
                <a:ea typeface="仿宋" pitchFamily="49" charset="-122"/>
                <a:cs typeface="Times New Roman" pitchFamily="18" charset="0"/>
              </a:endParaRPr>
            </a:p>
          </p:txBody>
        </p:sp>
        <p:sp>
          <p:nvSpPr>
            <p:cNvPr id="59" name="Rectangle 34"/>
            <p:cNvSpPr>
              <a:spLocks noChangeArrowheads="1"/>
            </p:cNvSpPr>
            <p:nvPr/>
          </p:nvSpPr>
          <p:spPr bwMode="auto">
            <a:xfrm>
              <a:off x="2116052" y="1677989"/>
              <a:ext cx="189648" cy="24883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 type="none" w="sm" len="sm"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2</a:t>
              </a:r>
            </a:p>
          </p:txBody>
        </p:sp>
        <p:sp>
          <p:nvSpPr>
            <p:cNvPr id="60" name="Rectangle 33"/>
            <p:cNvSpPr>
              <a:spLocks noChangeArrowheads="1"/>
            </p:cNvSpPr>
            <p:nvPr/>
          </p:nvSpPr>
          <p:spPr bwMode="auto">
            <a:xfrm>
              <a:off x="214282" y="2737230"/>
              <a:ext cx="2786082" cy="26573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 type="none" w="sm" len="sm"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0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(a)</a:t>
              </a:r>
              <a:r>
                <a:rPr kumimoji="0" lang="zh-CN" altLang="en-US" sz="20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一个带权有向图</a:t>
              </a:r>
              <a:r>
                <a:rPr kumimoji="0" lang="en-US" altLang="zh-CN" sz="2000" b="0" i="0" u="none" strike="noStrike" cap="none" normalizeH="0" baseline="0">
                  <a:ln>
                    <a:noFill/>
                  </a:ln>
                  <a:solidFill>
                    <a:srgbClr val="0000FF"/>
                  </a:solidFill>
                  <a:effectLst/>
                  <a:ea typeface="仿宋" pitchFamily="49" charset="-122"/>
                  <a:cs typeface="Times New Roman" pitchFamily="18" charset="0"/>
                </a:rPr>
                <a:t>G1</a:t>
              </a: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500034" y="3286124"/>
            <a:ext cx="8215370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3000"/>
              </a:lnSpc>
              <a:spcBef>
                <a:spcPts val="600"/>
              </a:spcBef>
            </a:pP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Edge adj[][]={{new Edge(1,2),new Edge(2,4)},{new Edge(2,2)},</a:t>
            </a:r>
          </a:p>
          <a:p>
            <a:pPr algn="l">
              <a:lnSpc>
                <a:spcPts val="3000"/>
              </a:lnSpc>
              <a:spcBef>
                <a:spcPts val="600"/>
              </a:spcBef>
            </a:pP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	{new Edge(3,3)},{new Edge(0,1)}};</a:t>
            </a:r>
            <a:endParaRPr lang="zh-CN" altLang="zh-CN" sz="1800">
              <a:solidFill>
                <a:srgbClr val="006600"/>
              </a:solidFill>
              <a:latin typeface="Consolas" pitchFamily="49" charset="0"/>
              <a:ea typeface="仿宋" pitchFamily="49" charset="-122"/>
              <a:cs typeface="Consolas" pitchFamily="49" charset="0"/>
            </a:endParaRPr>
          </a:p>
          <a:p>
            <a:pPr algn="l">
              <a:lnSpc>
                <a:spcPts val="3000"/>
              </a:lnSpc>
              <a:spcBef>
                <a:spcPts val="600"/>
              </a:spcBef>
            </a:pP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为了方便动态建立带权图的邻接表，通常定义对应的邻接表如下：</a:t>
            </a:r>
          </a:p>
          <a:p>
            <a:pPr algn="l">
              <a:lnSpc>
                <a:spcPts val="3000"/>
              </a:lnSpc>
              <a:spcBef>
                <a:spcPts val="600"/>
              </a:spcBef>
            </a:pPr>
            <a:r>
              <a:rPr lang="en-US" altLang="zh-CN" sz="1800">
                <a:solidFill>
                  <a:srgbClr val="00660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ArrayList&lt;ArrayList&lt;Edge&gt;&gt; adj=new ArrayList&lt;&gt;(); </a:t>
            </a:r>
            <a:r>
              <a:rPr lang="en-US" altLang="zh-CN" sz="18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   </a:t>
            </a:r>
          </a:p>
          <a:p>
            <a:pPr algn="l">
              <a:lnSpc>
                <a:spcPts val="3000"/>
              </a:lnSpc>
              <a:spcBef>
                <a:spcPts val="600"/>
              </a:spcBef>
            </a:pPr>
            <a:r>
              <a:rPr lang="en-US" altLang="zh-CN" sz="1800">
                <a:solidFill>
                  <a:srgbClr val="0000FF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						</a:t>
            </a:r>
            <a:r>
              <a:rPr lang="en-US" altLang="zh-CN" sz="180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//</a:t>
            </a:r>
            <a:r>
              <a:rPr lang="zh-CN" altLang="zh-CN" sz="1800">
                <a:solidFill>
                  <a:srgbClr val="00B0F0"/>
                </a:solidFill>
                <a:latin typeface="Consolas" pitchFamily="49" charset="0"/>
                <a:ea typeface="仿宋" pitchFamily="49" charset="-122"/>
                <a:cs typeface="Consolas" pitchFamily="49" charset="0"/>
              </a:rPr>
              <a:t>带权图的邻接表</a:t>
            </a:r>
          </a:p>
        </p:txBody>
      </p:sp>
      <p:sp>
        <p:nvSpPr>
          <p:cNvPr id="65" name="下箭头 64"/>
          <p:cNvSpPr/>
          <p:nvPr/>
        </p:nvSpPr>
        <p:spPr>
          <a:xfrm>
            <a:off x="3714744" y="2500306"/>
            <a:ext cx="285752" cy="500066"/>
          </a:xfrm>
          <a:prstGeom prst="downArrow">
            <a:avLst/>
          </a:prstGeom>
          <a:ln>
            <a:tailEnd type="none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灯片编号占位符 6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7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28596" y="357166"/>
            <a:ext cx="2143140" cy="4839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tIns="72000" bIns="72000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3.  </a:t>
            </a:r>
            <a:r>
              <a:rPr lang="zh-CN" altLang="en-US"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图的遍历</a:t>
            </a:r>
            <a:endParaRPr lang="zh-CN" altLang="zh-CN" sz="22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1428736"/>
            <a:ext cx="2571768" cy="43088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altLang="zh-CN" sz="2200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zh-CN" sz="2200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）深度优先遍历</a:t>
            </a:r>
          </a:p>
        </p:txBody>
      </p:sp>
      <p:sp>
        <p:nvSpPr>
          <p:cNvPr id="6" name="Rectangle 56"/>
          <p:cNvSpPr>
            <a:spLocks noChangeArrowheads="1"/>
          </p:cNvSpPr>
          <p:nvPr/>
        </p:nvSpPr>
        <p:spPr bwMode="auto">
          <a:xfrm>
            <a:off x="2477595" y="2846776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3</a:t>
            </a:r>
          </a:p>
        </p:txBody>
      </p:sp>
      <p:sp>
        <p:nvSpPr>
          <p:cNvPr id="7" name="Rectangle 55"/>
          <p:cNvSpPr>
            <a:spLocks noChangeArrowheads="1"/>
          </p:cNvSpPr>
          <p:nvPr/>
        </p:nvSpPr>
        <p:spPr bwMode="auto">
          <a:xfrm>
            <a:off x="1948083" y="3424258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3</a:t>
            </a:r>
          </a:p>
        </p:txBody>
      </p:sp>
      <p:sp>
        <p:nvSpPr>
          <p:cNvPr id="8" name="Rectangle 54"/>
          <p:cNvSpPr>
            <a:spLocks noChangeArrowheads="1"/>
          </p:cNvSpPr>
          <p:nvPr/>
        </p:nvSpPr>
        <p:spPr bwMode="auto">
          <a:xfrm>
            <a:off x="2243821" y="3998924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8</a:t>
            </a:r>
          </a:p>
        </p:txBody>
      </p:sp>
      <p:sp>
        <p:nvSpPr>
          <p:cNvPr id="9" name="Rectangle 53"/>
          <p:cNvSpPr>
            <a:spLocks noChangeArrowheads="1"/>
          </p:cNvSpPr>
          <p:nvPr/>
        </p:nvSpPr>
        <p:spPr bwMode="auto">
          <a:xfrm>
            <a:off x="1998781" y="3043965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5</a:t>
            </a:r>
          </a:p>
        </p:txBody>
      </p:sp>
      <p:sp>
        <p:nvSpPr>
          <p:cNvPr id="10" name="Rectangle 52"/>
          <p:cNvSpPr>
            <a:spLocks noChangeArrowheads="1"/>
          </p:cNvSpPr>
          <p:nvPr/>
        </p:nvSpPr>
        <p:spPr bwMode="auto">
          <a:xfrm>
            <a:off x="2446613" y="3593277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4</a:t>
            </a:r>
          </a:p>
        </p:txBody>
      </p:sp>
      <p:sp>
        <p:nvSpPr>
          <p:cNvPr id="11" name="Rectangle 51"/>
          <p:cNvSpPr>
            <a:spLocks noChangeArrowheads="1"/>
          </p:cNvSpPr>
          <p:nvPr/>
        </p:nvSpPr>
        <p:spPr bwMode="auto">
          <a:xfrm>
            <a:off x="2801498" y="3103122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3</a:t>
            </a:r>
          </a:p>
        </p:txBody>
      </p:sp>
      <p:sp>
        <p:nvSpPr>
          <p:cNvPr id="12" name="Rectangle 50"/>
          <p:cNvSpPr>
            <a:spLocks noChangeArrowheads="1"/>
          </p:cNvSpPr>
          <p:nvPr/>
        </p:nvSpPr>
        <p:spPr bwMode="auto">
          <a:xfrm>
            <a:off x="3105686" y="3720042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1</a:t>
            </a:r>
          </a:p>
        </p:txBody>
      </p:sp>
      <p:sp>
        <p:nvSpPr>
          <p:cNvPr id="13" name="Rectangle 49"/>
          <p:cNvSpPr>
            <a:spLocks noChangeArrowheads="1"/>
          </p:cNvSpPr>
          <p:nvPr/>
        </p:nvSpPr>
        <p:spPr bwMode="auto">
          <a:xfrm>
            <a:off x="3203326" y="2851471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2</a:t>
            </a:r>
          </a:p>
        </p:txBody>
      </p:sp>
      <p:sp>
        <p:nvSpPr>
          <p:cNvPr id="14" name="Rectangle 48"/>
          <p:cNvSpPr>
            <a:spLocks noChangeArrowheads="1"/>
          </p:cNvSpPr>
          <p:nvPr/>
        </p:nvSpPr>
        <p:spPr bwMode="auto">
          <a:xfrm>
            <a:off x="2249454" y="2683390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1</a:t>
            </a:r>
          </a:p>
        </p:txBody>
      </p:sp>
      <p:sp>
        <p:nvSpPr>
          <p:cNvPr id="15" name="Oval 32"/>
          <p:cNvSpPr>
            <a:spLocks noChangeArrowheads="1"/>
          </p:cNvSpPr>
          <p:nvPr/>
        </p:nvSpPr>
        <p:spPr bwMode="auto">
          <a:xfrm>
            <a:off x="1635446" y="2552870"/>
            <a:ext cx="265695" cy="31925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0</a:t>
            </a:r>
          </a:p>
        </p:txBody>
      </p:sp>
      <p:sp>
        <p:nvSpPr>
          <p:cNvPr id="17" name="Oval 31"/>
          <p:cNvSpPr>
            <a:spLocks noChangeArrowheads="1"/>
          </p:cNvSpPr>
          <p:nvPr/>
        </p:nvSpPr>
        <p:spPr bwMode="auto">
          <a:xfrm>
            <a:off x="2747984" y="2552870"/>
            <a:ext cx="265695" cy="31925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1</a:t>
            </a:r>
          </a:p>
        </p:txBody>
      </p:sp>
      <p:sp>
        <p:nvSpPr>
          <p:cNvPr id="18" name="Oval 30"/>
          <p:cNvSpPr>
            <a:spLocks noChangeArrowheads="1"/>
          </p:cNvSpPr>
          <p:nvPr/>
        </p:nvSpPr>
        <p:spPr bwMode="auto">
          <a:xfrm>
            <a:off x="2747984" y="3829904"/>
            <a:ext cx="265695" cy="31925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4</a:t>
            </a:r>
          </a:p>
        </p:txBody>
      </p:sp>
      <p:sp>
        <p:nvSpPr>
          <p:cNvPr id="19" name="Oval 29"/>
          <p:cNvSpPr>
            <a:spLocks noChangeArrowheads="1"/>
          </p:cNvSpPr>
          <p:nvPr/>
        </p:nvSpPr>
        <p:spPr bwMode="auto">
          <a:xfrm>
            <a:off x="1635446" y="3829904"/>
            <a:ext cx="265695" cy="31925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3</a:t>
            </a:r>
          </a:p>
        </p:txBody>
      </p:sp>
      <p:sp>
        <p:nvSpPr>
          <p:cNvPr id="20" name="Rectangle 28"/>
          <p:cNvSpPr>
            <a:spLocks noChangeArrowheads="1"/>
          </p:cNvSpPr>
          <p:nvPr/>
        </p:nvSpPr>
        <p:spPr bwMode="auto">
          <a:xfrm>
            <a:off x="1214414" y="4377710"/>
            <a:ext cx="2643206" cy="26573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(b)</a:t>
            </a:r>
            <a:r>
              <a:rPr kumimoji="0" lang="zh-CN" altLang="en-US" sz="20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一个带权无向图</a:t>
            </a:r>
            <a:r>
              <a:rPr kumimoji="0" lang="en-US" altLang="zh-CN" sz="20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G2</a:t>
            </a:r>
          </a:p>
        </p:txBody>
      </p:sp>
      <p:sp>
        <p:nvSpPr>
          <p:cNvPr id="21" name="Oval 27"/>
          <p:cNvSpPr>
            <a:spLocks noChangeArrowheads="1"/>
          </p:cNvSpPr>
          <p:nvPr/>
        </p:nvSpPr>
        <p:spPr bwMode="auto">
          <a:xfrm>
            <a:off x="3278434" y="3209228"/>
            <a:ext cx="265695" cy="31925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5</a:t>
            </a:r>
          </a:p>
        </p:txBody>
      </p:sp>
      <p:sp>
        <p:nvSpPr>
          <p:cNvPr id="22" name="Oval 26"/>
          <p:cNvSpPr>
            <a:spLocks noChangeArrowheads="1"/>
          </p:cNvSpPr>
          <p:nvPr/>
        </p:nvSpPr>
        <p:spPr bwMode="auto">
          <a:xfrm>
            <a:off x="2274803" y="3217679"/>
            <a:ext cx="265695" cy="31925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2</a:t>
            </a:r>
          </a:p>
        </p:txBody>
      </p:sp>
      <p:sp>
        <p:nvSpPr>
          <p:cNvPr id="23" name="AutoShape 25"/>
          <p:cNvSpPr>
            <a:spLocks noChangeShapeType="1"/>
          </p:cNvSpPr>
          <p:nvPr/>
        </p:nvSpPr>
        <p:spPr bwMode="auto">
          <a:xfrm>
            <a:off x="1768763" y="2872129"/>
            <a:ext cx="939" cy="957776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24" name="AutoShape 24"/>
          <p:cNvSpPr>
            <a:spLocks noChangeShapeType="1"/>
          </p:cNvSpPr>
          <p:nvPr/>
        </p:nvSpPr>
        <p:spPr bwMode="auto">
          <a:xfrm>
            <a:off x="1862648" y="2825179"/>
            <a:ext cx="450648" cy="43945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25" name="AutoShape 23"/>
          <p:cNvSpPr>
            <a:spLocks noChangeShapeType="1"/>
          </p:cNvSpPr>
          <p:nvPr/>
        </p:nvSpPr>
        <p:spPr bwMode="auto">
          <a:xfrm>
            <a:off x="1901141" y="2712499"/>
            <a:ext cx="846843" cy="939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26" name="AutoShape 22"/>
          <p:cNvSpPr>
            <a:spLocks noChangeShapeType="1"/>
          </p:cNvSpPr>
          <p:nvPr/>
        </p:nvSpPr>
        <p:spPr bwMode="auto">
          <a:xfrm>
            <a:off x="1901141" y="3989534"/>
            <a:ext cx="846843" cy="939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27" name="AutoShape 21"/>
          <p:cNvSpPr>
            <a:spLocks noChangeShapeType="1"/>
          </p:cNvSpPr>
          <p:nvPr/>
        </p:nvSpPr>
        <p:spPr bwMode="auto">
          <a:xfrm flipH="1">
            <a:off x="1862648" y="3489988"/>
            <a:ext cx="450648" cy="386866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28" name="AutoShape 20"/>
          <p:cNvSpPr>
            <a:spLocks noChangeShapeType="1"/>
          </p:cNvSpPr>
          <p:nvPr/>
        </p:nvSpPr>
        <p:spPr bwMode="auto">
          <a:xfrm flipV="1">
            <a:off x="2540498" y="3368857"/>
            <a:ext cx="737937" cy="8451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29" name="AutoShape 19"/>
          <p:cNvSpPr>
            <a:spLocks noChangeShapeType="1"/>
          </p:cNvSpPr>
          <p:nvPr/>
        </p:nvSpPr>
        <p:spPr bwMode="auto">
          <a:xfrm>
            <a:off x="2975186" y="2825179"/>
            <a:ext cx="341742" cy="430999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30" name="AutoShape 18"/>
          <p:cNvSpPr>
            <a:spLocks noChangeShapeType="1"/>
          </p:cNvSpPr>
          <p:nvPr/>
        </p:nvSpPr>
        <p:spPr bwMode="auto">
          <a:xfrm flipV="1">
            <a:off x="2975186" y="3481537"/>
            <a:ext cx="341742" cy="395317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31" name="AutoShape 17"/>
          <p:cNvSpPr>
            <a:spLocks noChangeShapeType="1"/>
          </p:cNvSpPr>
          <p:nvPr/>
        </p:nvSpPr>
        <p:spPr bwMode="auto">
          <a:xfrm flipH="1">
            <a:off x="2502005" y="2825179"/>
            <a:ext cx="284472" cy="43945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32" name="AutoShape 16"/>
          <p:cNvSpPr>
            <a:spLocks noChangeShapeType="1"/>
          </p:cNvSpPr>
          <p:nvPr/>
        </p:nvSpPr>
        <p:spPr bwMode="auto">
          <a:xfrm>
            <a:off x="2502005" y="3489988"/>
            <a:ext cx="284472" cy="386866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33" name="Rectangle 15"/>
          <p:cNvSpPr>
            <a:spLocks noChangeArrowheads="1"/>
          </p:cNvSpPr>
          <p:nvPr/>
        </p:nvSpPr>
        <p:spPr bwMode="auto">
          <a:xfrm>
            <a:off x="1562215" y="3198899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1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857752" y="3214686"/>
            <a:ext cx="40005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DFS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序列</a:t>
            </a:r>
            <a:r>
              <a:rPr lang="zh-CN" altLang="en-US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：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0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1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2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3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4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5</a:t>
            </a:r>
            <a:endParaRPr lang="zh-CN" altLang="en-US" sz="2200">
              <a:solidFill>
                <a:srgbClr val="0000FF"/>
              </a:solidFill>
              <a:latin typeface="Consolas" pitchFamily="49" charset="0"/>
              <a:ea typeface="楷体" pitchFamily="49" charset="-122"/>
              <a:cs typeface="Consolas" pitchFamily="49" charset="0"/>
            </a:endParaRPr>
          </a:p>
        </p:txBody>
      </p:sp>
      <p:sp>
        <p:nvSpPr>
          <p:cNvPr id="35" name="右箭头 34"/>
          <p:cNvSpPr/>
          <p:nvPr/>
        </p:nvSpPr>
        <p:spPr>
          <a:xfrm>
            <a:off x="4143372" y="3286124"/>
            <a:ext cx="357190" cy="285752"/>
          </a:xfrm>
          <a:prstGeom prst="rightArrow">
            <a:avLst/>
          </a:prstGeom>
          <a:ln>
            <a:tailEnd type="none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灯片编号占位符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8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42910" y="1428736"/>
            <a:ext cx="2571768" cy="43088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altLang="zh-CN" sz="2200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zh-CN" sz="2200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）</a:t>
            </a:r>
            <a:r>
              <a:rPr lang="zh-CN" altLang="en-US" sz="2200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广</a:t>
            </a:r>
            <a:r>
              <a:rPr lang="zh-CN" altLang="zh-CN" sz="2200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度优先遍历</a:t>
            </a:r>
          </a:p>
        </p:txBody>
      </p:sp>
      <p:sp>
        <p:nvSpPr>
          <p:cNvPr id="6" name="Rectangle 56"/>
          <p:cNvSpPr>
            <a:spLocks noChangeArrowheads="1"/>
          </p:cNvSpPr>
          <p:nvPr/>
        </p:nvSpPr>
        <p:spPr bwMode="auto">
          <a:xfrm>
            <a:off x="2477595" y="2846776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3</a:t>
            </a:r>
          </a:p>
        </p:txBody>
      </p:sp>
      <p:sp>
        <p:nvSpPr>
          <p:cNvPr id="7" name="Rectangle 55"/>
          <p:cNvSpPr>
            <a:spLocks noChangeArrowheads="1"/>
          </p:cNvSpPr>
          <p:nvPr/>
        </p:nvSpPr>
        <p:spPr bwMode="auto">
          <a:xfrm>
            <a:off x="1948083" y="3424258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3</a:t>
            </a:r>
          </a:p>
        </p:txBody>
      </p:sp>
      <p:sp>
        <p:nvSpPr>
          <p:cNvPr id="8" name="Rectangle 54"/>
          <p:cNvSpPr>
            <a:spLocks noChangeArrowheads="1"/>
          </p:cNvSpPr>
          <p:nvPr/>
        </p:nvSpPr>
        <p:spPr bwMode="auto">
          <a:xfrm>
            <a:off x="2243821" y="3998924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8</a:t>
            </a:r>
          </a:p>
        </p:txBody>
      </p:sp>
      <p:sp>
        <p:nvSpPr>
          <p:cNvPr id="9" name="Rectangle 53"/>
          <p:cNvSpPr>
            <a:spLocks noChangeArrowheads="1"/>
          </p:cNvSpPr>
          <p:nvPr/>
        </p:nvSpPr>
        <p:spPr bwMode="auto">
          <a:xfrm>
            <a:off x="1998781" y="3043965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5</a:t>
            </a:r>
          </a:p>
        </p:txBody>
      </p:sp>
      <p:sp>
        <p:nvSpPr>
          <p:cNvPr id="10" name="Rectangle 52"/>
          <p:cNvSpPr>
            <a:spLocks noChangeArrowheads="1"/>
          </p:cNvSpPr>
          <p:nvPr/>
        </p:nvSpPr>
        <p:spPr bwMode="auto">
          <a:xfrm>
            <a:off x="2446613" y="3593277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4</a:t>
            </a:r>
          </a:p>
        </p:txBody>
      </p:sp>
      <p:sp>
        <p:nvSpPr>
          <p:cNvPr id="11" name="Rectangle 51"/>
          <p:cNvSpPr>
            <a:spLocks noChangeArrowheads="1"/>
          </p:cNvSpPr>
          <p:nvPr/>
        </p:nvSpPr>
        <p:spPr bwMode="auto">
          <a:xfrm>
            <a:off x="2801498" y="3103122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3</a:t>
            </a:r>
          </a:p>
        </p:txBody>
      </p:sp>
      <p:sp>
        <p:nvSpPr>
          <p:cNvPr id="12" name="Rectangle 50"/>
          <p:cNvSpPr>
            <a:spLocks noChangeArrowheads="1"/>
          </p:cNvSpPr>
          <p:nvPr/>
        </p:nvSpPr>
        <p:spPr bwMode="auto">
          <a:xfrm>
            <a:off x="3105686" y="3720042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1</a:t>
            </a:r>
          </a:p>
        </p:txBody>
      </p:sp>
      <p:sp>
        <p:nvSpPr>
          <p:cNvPr id="13" name="Rectangle 49"/>
          <p:cNvSpPr>
            <a:spLocks noChangeArrowheads="1"/>
          </p:cNvSpPr>
          <p:nvPr/>
        </p:nvSpPr>
        <p:spPr bwMode="auto">
          <a:xfrm>
            <a:off x="3203326" y="2851471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2</a:t>
            </a:r>
          </a:p>
        </p:txBody>
      </p:sp>
      <p:sp>
        <p:nvSpPr>
          <p:cNvPr id="14" name="Rectangle 48"/>
          <p:cNvSpPr>
            <a:spLocks noChangeArrowheads="1"/>
          </p:cNvSpPr>
          <p:nvPr/>
        </p:nvSpPr>
        <p:spPr bwMode="auto">
          <a:xfrm>
            <a:off x="2249454" y="2683390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1</a:t>
            </a:r>
          </a:p>
        </p:txBody>
      </p:sp>
      <p:sp>
        <p:nvSpPr>
          <p:cNvPr id="15" name="Oval 32"/>
          <p:cNvSpPr>
            <a:spLocks noChangeArrowheads="1"/>
          </p:cNvSpPr>
          <p:nvPr/>
        </p:nvSpPr>
        <p:spPr bwMode="auto">
          <a:xfrm>
            <a:off x="1635446" y="2552870"/>
            <a:ext cx="265695" cy="31925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0</a:t>
            </a:r>
          </a:p>
        </p:txBody>
      </p:sp>
      <p:sp>
        <p:nvSpPr>
          <p:cNvPr id="17" name="Oval 31"/>
          <p:cNvSpPr>
            <a:spLocks noChangeArrowheads="1"/>
          </p:cNvSpPr>
          <p:nvPr/>
        </p:nvSpPr>
        <p:spPr bwMode="auto">
          <a:xfrm>
            <a:off x="2747984" y="2552870"/>
            <a:ext cx="265695" cy="31925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1</a:t>
            </a:r>
          </a:p>
        </p:txBody>
      </p:sp>
      <p:sp>
        <p:nvSpPr>
          <p:cNvPr id="18" name="Oval 30"/>
          <p:cNvSpPr>
            <a:spLocks noChangeArrowheads="1"/>
          </p:cNvSpPr>
          <p:nvPr/>
        </p:nvSpPr>
        <p:spPr bwMode="auto">
          <a:xfrm>
            <a:off x="2747984" y="3829904"/>
            <a:ext cx="265695" cy="31925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4</a:t>
            </a:r>
          </a:p>
        </p:txBody>
      </p:sp>
      <p:sp>
        <p:nvSpPr>
          <p:cNvPr id="19" name="Oval 29"/>
          <p:cNvSpPr>
            <a:spLocks noChangeArrowheads="1"/>
          </p:cNvSpPr>
          <p:nvPr/>
        </p:nvSpPr>
        <p:spPr bwMode="auto">
          <a:xfrm>
            <a:off x="1635446" y="3829904"/>
            <a:ext cx="265695" cy="31925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3</a:t>
            </a:r>
          </a:p>
        </p:txBody>
      </p:sp>
      <p:sp>
        <p:nvSpPr>
          <p:cNvPr id="20" name="Rectangle 28"/>
          <p:cNvSpPr>
            <a:spLocks noChangeArrowheads="1"/>
          </p:cNvSpPr>
          <p:nvPr/>
        </p:nvSpPr>
        <p:spPr bwMode="auto">
          <a:xfrm>
            <a:off x="1357290" y="4377710"/>
            <a:ext cx="2500330" cy="33717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(b)</a:t>
            </a:r>
            <a:r>
              <a:rPr kumimoji="0" lang="zh-CN" altLang="en-US" sz="20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一个带权无向图</a:t>
            </a:r>
            <a:r>
              <a:rPr kumimoji="0" lang="en-US" altLang="zh-CN" sz="20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G2</a:t>
            </a:r>
          </a:p>
        </p:txBody>
      </p:sp>
      <p:sp>
        <p:nvSpPr>
          <p:cNvPr id="21" name="Oval 27"/>
          <p:cNvSpPr>
            <a:spLocks noChangeArrowheads="1"/>
          </p:cNvSpPr>
          <p:nvPr/>
        </p:nvSpPr>
        <p:spPr bwMode="auto">
          <a:xfrm>
            <a:off x="3278434" y="3209228"/>
            <a:ext cx="265695" cy="31925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5</a:t>
            </a:r>
          </a:p>
        </p:txBody>
      </p:sp>
      <p:sp>
        <p:nvSpPr>
          <p:cNvPr id="22" name="Oval 26"/>
          <p:cNvSpPr>
            <a:spLocks noChangeArrowheads="1"/>
          </p:cNvSpPr>
          <p:nvPr/>
        </p:nvSpPr>
        <p:spPr bwMode="auto">
          <a:xfrm>
            <a:off x="2274803" y="3217679"/>
            <a:ext cx="265695" cy="319259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2</a:t>
            </a:r>
          </a:p>
        </p:txBody>
      </p:sp>
      <p:sp>
        <p:nvSpPr>
          <p:cNvPr id="23" name="AutoShape 25"/>
          <p:cNvSpPr>
            <a:spLocks noChangeShapeType="1"/>
          </p:cNvSpPr>
          <p:nvPr/>
        </p:nvSpPr>
        <p:spPr bwMode="auto">
          <a:xfrm>
            <a:off x="1768763" y="2872129"/>
            <a:ext cx="939" cy="957776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24" name="AutoShape 24"/>
          <p:cNvSpPr>
            <a:spLocks noChangeShapeType="1"/>
          </p:cNvSpPr>
          <p:nvPr/>
        </p:nvSpPr>
        <p:spPr bwMode="auto">
          <a:xfrm>
            <a:off x="1862648" y="2825179"/>
            <a:ext cx="450648" cy="43945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25" name="AutoShape 23"/>
          <p:cNvSpPr>
            <a:spLocks noChangeShapeType="1"/>
          </p:cNvSpPr>
          <p:nvPr/>
        </p:nvSpPr>
        <p:spPr bwMode="auto">
          <a:xfrm>
            <a:off x="1901141" y="2712499"/>
            <a:ext cx="846843" cy="939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26" name="AutoShape 22"/>
          <p:cNvSpPr>
            <a:spLocks noChangeShapeType="1"/>
          </p:cNvSpPr>
          <p:nvPr/>
        </p:nvSpPr>
        <p:spPr bwMode="auto">
          <a:xfrm>
            <a:off x="1901141" y="3989534"/>
            <a:ext cx="846843" cy="939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27" name="AutoShape 21"/>
          <p:cNvSpPr>
            <a:spLocks noChangeShapeType="1"/>
          </p:cNvSpPr>
          <p:nvPr/>
        </p:nvSpPr>
        <p:spPr bwMode="auto">
          <a:xfrm flipH="1">
            <a:off x="1862648" y="3489988"/>
            <a:ext cx="450648" cy="386866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28" name="AutoShape 20"/>
          <p:cNvSpPr>
            <a:spLocks noChangeShapeType="1"/>
          </p:cNvSpPr>
          <p:nvPr/>
        </p:nvSpPr>
        <p:spPr bwMode="auto">
          <a:xfrm flipV="1">
            <a:off x="2540498" y="3368857"/>
            <a:ext cx="737937" cy="8451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29" name="AutoShape 19"/>
          <p:cNvSpPr>
            <a:spLocks noChangeShapeType="1"/>
          </p:cNvSpPr>
          <p:nvPr/>
        </p:nvSpPr>
        <p:spPr bwMode="auto">
          <a:xfrm>
            <a:off x="2975186" y="2825179"/>
            <a:ext cx="341742" cy="430999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30" name="AutoShape 18"/>
          <p:cNvSpPr>
            <a:spLocks noChangeShapeType="1"/>
          </p:cNvSpPr>
          <p:nvPr/>
        </p:nvSpPr>
        <p:spPr bwMode="auto">
          <a:xfrm flipV="1">
            <a:off x="2975186" y="3481537"/>
            <a:ext cx="341742" cy="395317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31" name="AutoShape 17"/>
          <p:cNvSpPr>
            <a:spLocks noChangeShapeType="1"/>
          </p:cNvSpPr>
          <p:nvPr/>
        </p:nvSpPr>
        <p:spPr bwMode="auto">
          <a:xfrm flipH="1">
            <a:off x="2502005" y="2825179"/>
            <a:ext cx="284472" cy="43945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32" name="AutoShape 16"/>
          <p:cNvSpPr>
            <a:spLocks noChangeShapeType="1"/>
          </p:cNvSpPr>
          <p:nvPr/>
        </p:nvSpPr>
        <p:spPr bwMode="auto">
          <a:xfrm>
            <a:off x="2502005" y="3489988"/>
            <a:ext cx="284472" cy="386866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>
              <a:solidFill>
                <a:srgbClr val="0000FF"/>
              </a:solidFill>
              <a:ea typeface="仿宋" pitchFamily="49" charset="-122"/>
              <a:cs typeface="Times New Roman" pitchFamily="18" charset="0"/>
            </a:endParaRPr>
          </a:p>
        </p:txBody>
      </p:sp>
      <p:sp>
        <p:nvSpPr>
          <p:cNvPr id="33" name="Rectangle 15"/>
          <p:cNvSpPr>
            <a:spLocks noChangeArrowheads="1"/>
          </p:cNvSpPr>
          <p:nvPr/>
        </p:nvSpPr>
        <p:spPr bwMode="auto">
          <a:xfrm>
            <a:off x="1562215" y="3198899"/>
            <a:ext cx="189648" cy="248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ea typeface="仿宋" pitchFamily="49" charset="-122"/>
                <a:cs typeface="Times New Roman" pitchFamily="18" charset="0"/>
              </a:rPr>
              <a:t>1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857752" y="3214686"/>
            <a:ext cx="39290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BFS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序列</a:t>
            </a:r>
            <a:r>
              <a:rPr lang="zh-CN" altLang="en-US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：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0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1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2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3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5</a:t>
            </a:r>
            <a:r>
              <a:rPr lang="zh-CN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，</a:t>
            </a:r>
            <a:r>
              <a:rPr lang="en-US" altLang="zh-CN" sz="2200">
                <a:solidFill>
                  <a:srgbClr val="0000FF"/>
                </a:solidFill>
                <a:latin typeface="Consolas" pitchFamily="49" charset="0"/>
                <a:ea typeface="楷体" pitchFamily="49" charset="-122"/>
                <a:cs typeface="Consolas" pitchFamily="49" charset="0"/>
              </a:rPr>
              <a:t>4</a:t>
            </a:r>
            <a:endParaRPr lang="zh-CN" altLang="en-US" sz="2200">
              <a:solidFill>
                <a:srgbClr val="0000FF"/>
              </a:solidFill>
              <a:latin typeface="Consolas" pitchFamily="49" charset="0"/>
              <a:ea typeface="楷体" pitchFamily="49" charset="-122"/>
              <a:cs typeface="Consolas" pitchFamily="49" charset="0"/>
            </a:endParaRPr>
          </a:p>
        </p:txBody>
      </p:sp>
      <p:sp>
        <p:nvSpPr>
          <p:cNvPr id="35" name="右箭头 34"/>
          <p:cNvSpPr/>
          <p:nvPr/>
        </p:nvSpPr>
        <p:spPr>
          <a:xfrm>
            <a:off x="4143372" y="3286124"/>
            <a:ext cx="357190" cy="285752"/>
          </a:xfrm>
          <a:prstGeom prst="rightArrow">
            <a:avLst/>
          </a:prstGeom>
          <a:ln>
            <a:tailEnd type="none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灯片编号占位符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16A1-9F15-429F-9EFD-84004B73C732}" type="slidenum">
              <a:rPr lang="en-US" altLang="zh-CN" smtClean="0"/>
              <a:pPr/>
              <a:t>9</a:t>
            </a:fld>
            <a:r>
              <a:rPr lang="en-US" altLang="zh-CN"/>
              <a:t>/56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9050">
          <a:tailEnd type="none"/>
        </a:ln>
      </a:spPr>
      <a:bodyPr rtlCol="0" anchor="ctr"/>
      <a:lstStyle>
        <a:defPPr algn="ctr">
          <a:defRPr/>
        </a:defPPr>
      </a:lstStyle>
      <a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a:style>
    </a:spDef>
    <a:lnDef>
      <a:spPr>
        <a:ln w="19050">
          <a:tailEnd type="none"/>
        </a:ln>
      </a:spPr>
      <a:bodyPr/>
      <a:lstStyle/>
      <a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100000"/>
          </a:lnSpc>
          <a:spcBef>
            <a:spcPts val="0"/>
          </a:spcBef>
          <a:defRPr sz="1800" smtClean="0">
            <a:solidFill>
              <a:srgbClr val="0000FF"/>
            </a:solidFill>
            <a:latin typeface="Consolas" pitchFamily="49" charset="0"/>
            <a:ea typeface="楷体" pitchFamily="49" charset="-122"/>
            <a:cs typeface="Consolas" pitchFamily="49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4374</TotalTime>
  <Words>6057</Words>
  <Application>Microsoft Office PowerPoint</Application>
  <PresentationFormat>全屏显示(4:3)</PresentationFormat>
  <Paragraphs>717</Paragraphs>
  <Slides>57</Slides>
  <Notes>56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57</vt:i4>
      </vt:variant>
    </vt:vector>
  </HeadingPairs>
  <TitlesOfParts>
    <vt:vector size="66" baseType="lpstr">
      <vt:lpstr>仿宋</vt:lpstr>
      <vt:lpstr>楷体</vt:lpstr>
      <vt:lpstr>宋体</vt:lpstr>
      <vt:lpstr>微软雅黑</vt:lpstr>
      <vt:lpstr>Arial</vt:lpstr>
      <vt:lpstr>Calibri</vt:lpstr>
      <vt:lpstr>Consolas</vt:lpstr>
      <vt:lpstr>Times New Roman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lcb; wbh</dc:creator>
  <cp:lastModifiedBy>jj wei</cp:lastModifiedBy>
  <cp:revision>1822</cp:revision>
  <dcterms:created xsi:type="dcterms:W3CDTF">2004-03-31T23:50:14Z</dcterms:created>
  <dcterms:modified xsi:type="dcterms:W3CDTF">2023-09-19T12:26:58Z</dcterms:modified>
</cp:coreProperties>
</file>