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22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6" Type="http://schemas.openxmlformats.org/officeDocument/2006/relationships/slide" Target="slides/slide16.xml" /><Relationship Id="rId13" Type="http://schemas.openxmlformats.org/officeDocument/2006/relationships/slide" Target="slides/slide13.xml" /><Relationship Id="rId11" Type="http://schemas.openxmlformats.org/officeDocument/2006/relationships/slide" Target="slides/slide11.xml" /><Relationship Id="rId14" Type="http://schemas.openxmlformats.org/officeDocument/2006/relationships/slide" Target="slides/slide14.xml" /><Relationship Id="rId12" Type="http://schemas.openxmlformats.org/officeDocument/2006/relationships/slide" Target="slides/slide12.xml" /><Relationship Id="rId15" Type="http://schemas.openxmlformats.org/officeDocument/2006/relationships/slide" Target="slides/slide15.xml" /><Relationship Id="rId17" Type="http://schemas.openxmlformats.org/officeDocument/2006/relationships/slide" Target="slides/slide17.xml" /><Relationship Id="rId18" Type="http://schemas.openxmlformats.org/officeDocument/2006/relationships/slide" Target="slides/slide18.xml" /><Relationship Id="rId4" Type="http://schemas.openxmlformats.org/officeDocument/2006/relationships/slide" Target="slides/slide4.xml" /><Relationship Id="rId19" Type="http://schemas.openxmlformats.org/officeDocument/2006/relationships/slide" Target="slides/slide19.xml" /><Relationship Id="rId2" Type="http://schemas.openxmlformats.org/officeDocument/2006/relationships/slide" Target="slides/slide2.xml" /><Relationship Id="rId22" Type="http://schemas.openxmlformats.org/officeDocument/2006/relationships/notesMaster" Target="notesMasters/notesMaster1.xml" /><Relationship Id="rId20" Type="http://schemas.openxmlformats.org/officeDocument/2006/relationships/slide" Target="slides/slide20.xml" /><Relationship Id="rId21" Type="http://schemas.openxmlformats.org/officeDocument/2006/relationships/slide" Target="slides/slide21.xml" 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Relationship Id="rId3" Type="http://schemas.openxmlformats.org/officeDocument/2006/relationships/slide" Target="slides/slide3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: '#0E3F8C', position: 'relative', overflow: 'hidden' }}&gt;&#10;  &lt;Box style={{ position: 'absolute', top: 40, right: 60, width: 380, height: 380, borderRadius: 190, border: '2px solid #3D7BD9', opacity: 0.25 }} /&gt;&#10;  &lt;Box style={{ position: 'absolute', top: 100, right: 120, width: 260, height: 260, borderRadius: 130, border: '2px solid #3D7BD9', opacity: 0.18 }} /&gt;&#10;  &lt;Box style={{ position: 'absolute', bottom: 40, left: 60, width: 300, height: 300, borderRadius: 150, background: '#1E4FA8', opacity: 0.35 }} /&gt;&#10;  &lt;Box style={{ position: 'absolute', left: 0, top: 0, width: 1280, height: 10, background: '#1E4FA8' }} /&gt;&#10;  &lt;Box style={{ position: 'relative', zIndex: 1, width: '100%', height: '100%', flexDirection: 'column', alignItems: 'center', justifyContent: 'center', padding: '0 100px' }}&gt;&#10;    &lt;Text style={{ fontSize: 20, color: '#B9CBE8', letterSpacing: 4, marginBottom: 28 }}&gt;广西城市职业大学 · 信息安全与管理职业本科专业&lt;/Text&gt;&#10;    &lt;Text style={{ fontSize: 84, fontWeight: 'bold', color: '#FFFFFF', letterSpacing: 6, marginBottom: 20 }}&gt;当 AI 学会黑客&lt;/Text&gt;&#10;    &lt;Text style={{ fontSize: 26, color: '#8FB3E8', fontFamily: 'Georgia, Times New Roman, serif', fontStyle: 'italic', marginBottom: 36 }}&gt;When AI Learns to Hack: The Evolution of Web Vulnerability Scanning&lt;/Text&gt;&#10;    &lt;Box style={{ width: 760, height: 3, background: '#3D7BD9', opacity: 0.6, marginBottom: 32 }} /&gt;&#10;    &lt;Text style={{ fontSize: 26, color: '#DCE7F7', lineHeight: 1.6, textAlign: 'center', marginBottom: 52 }}&gt;《Web漏洞检测与扫描实训》AI 前瞻扩充专题&lt;br /&gt;从规则扫描器到攻击智能体：演进、边界与人机协同&lt;/Text&gt;&#10;    &lt;Box style={{ flexDirection: 'row', gap: 36, alignItems: 'center' }}&gt;&#10;      &lt;Text style={{ fontSize: 20, color: '#B9CBE8' }}&gt;授课教师：肖泽亮&lt;/Text&gt;&#10;      &lt;Text style={{ fontSize: 20, color: '#6E93CC' }}&gt;|&lt;/Text&gt;&#10;      &lt;Text style={{ fontSize: 20, color: '#B9CBE8' }}&gt;讲授 45 min + 实训 45 min&lt;/Text&gt;&#10;      &lt;Text style={{ fontSize: 20, color: '#6E93CC' }}&gt;|&lt;/Text&gt;&#10;      &lt;Text style={{ fontSize: 20, color: '#B9CBE8' }}&gt;2026 年 10 月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3" name=""/>
          <p:cNvSpPr/>
          <p:nvPr/>
        </p:nvSpPr>
        <p:spPr>
          <a:xfrm rot="0" flipH="0" flipV="0">
            <a:off x="8001000" y="381000"/>
            <a:ext cx="3619500" cy="3619500"/>
          </a:xfrm>
          <a:prstGeom prst="roundRect">
            <a:avLst>
              <a:gd name="adj" fmla="val 50000"/>
            </a:avLst>
          </a:prstGeom>
          <a:ln w="25400">
            <a:solidFill>
              <a:srgbClr val="3D7BD9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"/>
          <p:cNvSpPr/>
          <p:nvPr/>
        </p:nvSpPr>
        <p:spPr>
          <a:xfrm rot="0" flipH="0" flipV="0">
            <a:off x="8572500" y="952500"/>
            <a:ext cx="2476500" cy="2476500"/>
          </a:xfrm>
          <a:prstGeom prst="roundRect">
            <a:avLst>
              <a:gd name="adj" fmla="val 50000"/>
            </a:avLst>
          </a:prstGeom>
          <a:ln w="25400">
            <a:solidFill>
              <a:srgbClr val="3D7BD9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"/>
          <p:cNvSpPr/>
          <p:nvPr/>
        </p:nvSpPr>
        <p:spPr>
          <a:xfrm rot="0" flipH="0" flipV="0">
            <a:off x="571500" y="3619500"/>
            <a:ext cx="2857500" cy="2857500"/>
          </a:xfrm>
          <a:prstGeom prst="roundRect">
            <a:avLst>
              <a:gd name="adj" fmla="val 50000"/>
            </a:avLst>
          </a:prstGeom>
          <a:solidFill>
            <a:srgbClr val="1E4FA8">
              <a:alpha val="35000"/>
            </a:srgbClr>
          </a:solidFill>
          <a:ln/>
        </p:spPr>
        <p:txBody>
          <a:bodyPr/>
          <a:p/>
        </p:txBody>
      </p:sp>
      <p:sp>
        <p:nvSpPr>
          <p:cNvPr id="6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3562350" y="1276350"/>
            <a:ext cx="5076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300">
                <a:solidFill>
                  <a:srgbClr val="B9CBE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500" spc="300">
                <a:solidFill>
                  <a:srgbClr val="B9CBE8"/>
                </a:solidFill>
                <a:latin typeface="Microsoft YaHei"/>
                <a:ea typeface="Microsoft YaHei"/>
              </a:rPr>
              <a:t> · </a:t>
            </a:r>
            <a:r>
              <a:rPr lang="zh-CN" sz="1500" spc="300">
                <a:solidFill>
                  <a:srgbClr val="B9CBE8"/>
                </a:solidFill>
                <a:latin typeface="Microsoft YaHei"/>
                <a:ea typeface="Microsoft YaHei"/>
              </a:rPr>
              <a:t>信息安全与管理职业本科专业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3162300" y="1771650"/>
            <a:ext cx="5867400" cy="962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6300" b="1" spc="450">
                <a:solidFill>
                  <a:srgbClr val="FFFFFF"/>
                </a:solidFill>
                <a:latin typeface="Microsoft YaHei"/>
                <a:ea typeface="Microsoft YaHei"/>
              </a:rPr>
              <a:t>当</a:t>
            </a:r>
            <a:r>
              <a:rPr lang="en-US" sz="6300" b="1" spc="450">
                <a:solidFill>
                  <a:srgbClr val="FFFFFF"/>
                </a:solidFill>
                <a:latin typeface="Microsoft YaHei"/>
                <a:ea typeface="Microsoft YaHei"/>
              </a:rPr>
              <a:t> AI </a:t>
            </a:r>
            <a:r>
              <a:rPr lang="zh-CN" sz="6300" b="1" spc="450">
                <a:solidFill>
                  <a:srgbClr val="FFFFFF"/>
                </a:solidFill>
                <a:latin typeface="Microsoft YaHei"/>
                <a:ea typeface="Microsoft YaHei"/>
              </a:rPr>
              <a:t>学会黑客</a:t>
            </a:r>
            <a:endParaRPr/>
          </a:p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2143125" y="2924175"/>
            <a:ext cx="79057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i="1">
                <a:solidFill>
                  <a:srgbClr val="8FB3E8"/>
                </a:solidFill>
                <a:latin typeface="Georgia"/>
                <a:ea typeface="Georgia"/>
              </a:rPr>
              <a:t>When AI Learns to Hack: The Evolution of Web Vulnerability Scanning</a:t>
            </a:r>
            <a:endParaRPr/>
          </a:p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3248025" y="3905250"/>
            <a:ext cx="5695950" cy="952500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950">
                <a:solidFill>
                  <a:srgbClr val="DCE7F7"/>
                </a:solidFill>
                <a:latin typeface="Microsoft YaHei"/>
                <a:ea typeface="Microsoft YaHei"/>
              </a:rPr>
              <a:t>《</a:t>
            </a:r>
            <a:r>
              <a:rPr lang="en-US" sz="1950">
                <a:solidFill>
                  <a:srgbClr val="DCE7F7"/>
                </a:solidFill>
                <a:latin typeface="Microsoft YaHei"/>
                <a:ea typeface="Microsoft YaHei"/>
              </a:rPr>
              <a:t>Web</a:t>
            </a:r>
            <a:r>
              <a:rPr lang="zh-CN" sz="1950">
                <a:solidFill>
                  <a:srgbClr val="DCE7F7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950">
                <a:solidFill>
                  <a:srgbClr val="DCE7F7"/>
                </a:solidFill>
                <a:latin typeface="Microsoft YaHei"/>
                <a:ea typeface="Microsoft YaHei"/>
              </a:rPr>
              <a:t>AI </a:t>
            </a:r>
            <a:r>
              <a:rPr lang="zh-CN" sz="1950">
                <a:solidFill>
                  <a:srgbClr val="DCE7F7"/>
                </a:solidFill>
                <a:latin typeface="Microsoft YaHei"/>
                <a:ea typeface="Microsoft YaHei"/>
              </a:rPr>
              <a:t>前瞻扩充专题</a:t>
            </a:r>
            <a:endParaRPr/>
          </a:p>
          <a:p>
            <a:pPr algn="ctr">
              <a:lnSpc>
                <a:spcPct val="160000"/>
              </a:lnSpc>
            </a:pPr>
            <a:r>
              <a:rPr lang="zh-CN" sz="1950">
                <a:solidFill>
                  <a:srgbClr val="DCE7F7"/>
                </a:solidFill>
                <a:latin typeface="Microsoft YaHei"/>
                <a:ea typeface="Microsoft YaHei"/>
              </a:rPr>
              <a:t>从规则扫描器到攻击智能体：演进、边界与人机协同</a:t>
            </a:r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2781300" y="5353050"/>
            <a:ext cx="1524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B9CBE8"/>
                </a:solidFill>
                <a:latin typeface="Microsoft YaHei"/>
                <a:ea typeface="Microsoft YaHei"/>
              </a:rPr>
              <a:t>授课教师：肖泽亮</a:t>
            </a:r>
            <a:endParaRPr/>
          </a:p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4648200" y="5353050"/>
            <a:ext cx="571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>
                <a:solidFill>
                  <a:srgbClr val="6E93CC"/>
                </a:solidFill>
                <a:latin typeface="Microsoft YaHei"/>
                <a:ea typeface="Microsoft YaHei"/>
              </a:rPr>
              <a:t>|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5048250" y="5353050"/>
            <a:ext cx="23907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B9CBE8"/>
                </a:solidFill>
                <a:latin typeface="Microsoft YaHei"/>
                <a:ea typeface="Microsoft YaHei"/>
              </a:rPr>
              <a:t>讲授</a:t>
            </a:r>
            <a:r>
              <a:rPr lang="en-US" sz="1500">
                <a:solidFill>
                  <a:srgbClr val="B9CBE8"/>
                </a:solidFill>
                <a:latin typeface="Microsoft YaHei"/>
                <a:ea typeface="Microsoft YaHei"/>
              </a:rPr>
              <a:t> 45 min + </a:t>
            </a:r>
            <a:r>
              <a:rPr lang="zh-CN" sz="1500">
                <a:solidFill>
                  <a:srgbClr val="B9CBE8"/>
                </a:solidFill>
                <a:latin typeface="Microsoft YaHei"/>
                <a:ea typeface="Microsoft YaHei"/>
              </a:rPr>
              <a:t>实训</a:t>
            </a:r>
            <a:r>
              <a:rPr lang="en-US" sz="1500">
                <a:solidFill>
                  <a:srgbClr val="B9CBE8"/>
                </a:solidFill>
                <a:latin typeface="Microsoft YaHei"/>
                <a:ea typeface="Microsoft YaHei"/>
              </a:rPr>
              <a:t> 45 min</a:t>
            </a:r>
            <a:endParaRPr/>
          </a:p>
        </p:txBody>
      </p:sp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7781925" y="5353050"/>
            <a:ext cx="571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>
                <a:solidFill>
                  <a:srgbClr val="6E93CC"/>
                </a:solidFill>
                <a:latin typeface="Microsoft YaHei"/>
                <a:ea typeface="Microsoft YaHei"/>
              </a:rPr>
              <a:t>|</a:t>
            </a:r>
            <a:endParaRPr/>
          </a:p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8181975" y="5353050"/>
            <a:ext cx="12287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>
                <a:solidFill>
                  <a:srgbClr val="B9CBE8"/>
                </a:solidFill>
                <a:latin typeface="Microsoft YaHei"/>
                <a:ea typeface="Microsoft YaHei"/>
              </a:rPr>
              <a:t>2026 </a:t>
            </a:r>
            <a:r>
              <a:rPr lang="zh-CN" sz="1500">
                <a:solidFill>
                  <a:srgbClr val="B9CBE8"/>
                </a:solidFill>
                <a:latin typeface="Microsoft YaHei"/>
                <a:ea typeface="Microsoft YaHei"/>
              </a:rPr>
              <a:t>年</a:t>
            </a:r>
            <a:r>
              <a:rPr lang="en-US" sz="1500">
                <a:solidFill>
                  <a:srgbClr val="B9CBE8"/>
                </a:solidFill>
                <a:latin typeface="Microsoft YaHei"/>
                <a:ea typeface="Microsoft YaHei"/>
              </a:rPr>
              <a:t> 10 </a:t>
            </a:r>
            <a:r>
              <a:rPr lang="zh-CN" sz="1500">
                <a:solidFill>
                  <a:srgbClr val="B9CBE8"/>
                </a:solidFill>
                <a:latin typeface="Microsoft YaHei"/>
                <a:ea typeface="Microsoft YaHei"/>
              </a:rPr>
              <a:t>月</a:t>
            </a:r>
            <a:endParaRPr/>
          </a:p>
        </p:txBody>
      </p:sp>
      <p:sp>
        <p:nvSpPr>
          <p:cNvPr id="16" name=""/>
          <p:cNvSpPr/>
          <p:nvPr/>
        </p:nvSpPr>
        <p:spPr>
          <a:xfrm rot="0" flipH="0" flipV="0">
            <a:off x="2476500" y="3571875"/>
            <a:ext cx="7239000" cy="28575"/>
          </a:xfrm>
          <a:prstGeom prst="rect">
            <a:avLst/>
          </a:prstGeom>
          <a:solidFill>
            <a:srgbClr val="3D7BD9">
              <a:alpha val="60000"/>
            </a:srgbClr>
          </a:soli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282" name="" descr="&lt;Slide style={{ width: 1280, height: 720, background: '#FFFFFF', flexDirection: 'row' }}&gt;&#10;  &lt;Box style={{ width: 360, height: 720, background: '#0E3F8C', padding: '80px 48px', justifyContent: 'space-between' }}&gt;&#10;    &lt;Box style={{ flexDirection: 'column' }}&gt;&#10;      &lt;Text style={{ fontSize: 52, fontWeight: 'bold', color: '#FFFFFF', letterSpacing: 8, marginBottom: 16 }}&gt;目录&lt;/Text&gt;&#10;      &lt;Text style={{ fontSize: 22, color: '#8FB3E8', fontFamily: 'Georgia, Times New Roman, serif', letterSpacing: 3 }}&gt;CONTENTS&lt;/Text&gt;&#10;    &lt;/Box&gt;&#10;    &lt;Box style={{ flexDirection: 'column', gap: 10 }}&gt;&#10;      &lt;Box style={{ width: 64, height: 4, background: '#3D7BD9' }} /&gt;&#10;      &lt;Text style={{ fontSize: 16, color: '#B9CBE8', lineHeight: 1.6 }}&gt;《Web漏洞检测与扫描实训&lt;/Text&gt;&#10;      &lt;Text style={{ fontSize: 16, color: '#B9CBE8', lineHeight: 1.6 }}&gt;AI 前瞻扩充专题&lt;/Text&gt;&#10;      &lt;Text style={{ fontSize: 16, color: '#6E93CC' }}&gt;肖泽亮 · 2026.10&lt;/Text&gt;&#10;    &lt;/Box&gt;&#10;  &lt;/Box&gt;&#10;  &lt;Box style={{ flex: 1, height: 720, background: '#F7F9FC', padding: '64px 56px', flexDirection: 'column', justifyContent: 'space-between' }}&gt;&#10;    &lt;Box style={{ flexDirection: 'row', alignItems: 'center', gap: 24, background: '#FFFFFF', border: '1px solid #D6DCE5', borderRadius: 10, padding: '24px 28px', flex: 1 }}&gt;&#10;      &lt;Box style={{ width: 64, height: 64, background: '#1E4FA8', borderRadius: 8, alignItems: 'center', justifyContent: 'center' }}&gt;&lt;Text style={{ fontSize: 28, fontWeight: 'bold', color: '#FFFFFF' }}&gt;01&lt;/Text&gt;&lt;/Box&gt;&#10;      &lt;Box style={{ flexDirection: 'column', flex: 1 }}&gt;&#10;        &lt;Text style={{ fontSize: 28, fontWeight: 'bold', color: '#0E3F8C', marginBottom: 6 }}&gt;开场：一件震动白帽圈的事&lt;/Text&gt;&#10;        &lt;Text style={{ fontSize: 18, color: '#4A5568', lineHeight: 1.5 }}&gt;2025 年 7 月，AI 渗透测试系统 XBOW 登顶 HackerOne 美国区榜首——&quot;找漏洞&quot;这件事，AI 做到了人类顶尖水平&lt;/Text&gt;&#10;      &lt;/Box&gt;&#10;    &lt;/Box&gt;&#10;    &lt;Box style={{ flexDirection: 'row', alignItems: 'center', gap: 24, background: '#FFFFFF', border: '1px solid #D6DCE5', borderRadius: 10, padding: '24px 28px', flex: 1 }}&gt;&#10;      &lt;Box style={{ width: 64, height: 64, background: '#1E4FA8', borderRadius: 8, alignItems: 'center', justifyContent: 'center' }}&gt;&lt;Text style={{ fontSize: 28, fontWeight: 'bold', color: '#FFFFFF' }}&gt;02&lt;/Text&gt;&lt;/Box&gt;&#10;      &lt;Box style={{ flexDirection: 'column', flex: 1 }}&gt;&#10;        &lt;Text style={{ fontSize: 28, fontWeight: 'bold', color: '#0E3F8C', marginBottom: 6 }}&gt;扫描工具的四级演进与新攻击面&lt;/Text&gt;&#10;        &lt;Text style={{ fontSize: 18, color: '#4A5568', lineHeight: 1.5 }}&gt;规则扫描器 → DAST → Burp AI → 攻击智能体；AI 应用自身成为 Web 漏洞检测的新对象&lt;/Text&gt;&#10;      &lt;/Box&gt;&#10;    &lt;/Box&gt;&#10;    &lt;Box style={{ flexDirection: 'row', alignItems: 'center', gap: 24, background: '#FFFFFF', border: '1px solid #D6DCE5', borderRadius: 10, padding: '24px 28px', flex: 1 }}&gt;&#10;      &lt;Box style={{ width: 64, height: 64, background: '#1E4FA8', borderRadius: 8, alignItems: 'center', justifyContent: 'center' }}&gt;&lt;Text style={{ fontSize: 28, fontWeight: 'bold', color: '#FFFFFF' }}&gt;03&lt;/Text&gt;&lt;/Box&gt;&#10;      &lt;Box style={{ flexDirection: 'column', flex: 1 }}&gt;&#10;        &lt;Text style={{ fontSize: 28, fontWeight: 'bold', color: '#0E3F8C', marginBottom: 6 }}&gt;工程思维与 AI 的能力边界&lt;/Text&gt;&#10;        &lt;Text style={{ fontSize: 18, color: '#4A5568', lineHeight: 1.5 }}&gt;DARPA AIxCC 数据启示：发现≠可利用、验证闭环、误报治理；业务逻辑漏洞仍是人的主场&lt;/Text&gt;&#10;      &lt;/Box&gt;&#10;    &lt;/Box&gt;&#10;    &lt;Box style={{ flexDirection: 'row', alignItems: 'center', gap: 24, background: '#FFFFFF', border: '1px solid #D6DCE5', borderRadius: 10, padding: '24px 28px', flex: 1 }}&gt;&#10;      &lt;Box style={{ width: 64, height: 64, background: '#1E4FA8', borderRadius: 8, alignItems: 'center', justifyContent: 'center' }}&gt;&lt;Text style={{ fontSize: 28, fontWeight: 'bold', color: '#FFFFFF' }}&gt;04&lt;/Text&gt;&lt;/Box&gt;&#10;      &lt;Box style={{ flexDirection: 'column', flex: 1 }}&gt;&#10;        &lt;Text style={{ fontSize: 28, fontWeight: 'bold', color: '#0E3F8C', marginBottom: 6 }}&gt;实训：AI 协同逻辑漏洞检测&lt;/Text&gt;&#10;        &lt;Text style={{ fontSize: 18, color: '#4A5568', lineHeight: 1.5 }}&gt;三阶段任务书：人工基线 → AI 协同 → 对照复盘；评分 100 分，伦理红线一票否决&lt;/Text&gt;&#10;      &lt;/Box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4" name=""/>
          <p:cNvSpPr/>
          <p:nvPr/>
        </p:nvSpPr>
        <p:spPr>
          <a:xfrm rot="0" flipH="0" flipV="0">
            <a:off x="0" y="0"/>
            <a:ext cx="3429000" cy="68580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457200" y="762000"/>
            <a:ext cx="251460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 spc="600">
                <a:solidFill>
                  <a:srgbClr val="FFFFFF"/>
                </a:solidFill>
                <a:latin typeface="Microsoft YaHei"/>
                <a:ea typeface="Microsoft YaHei"/>
              </a:rPr>
              <a:t>目录</a:t>
            </a:r>
            <a:endParaRPr/>
          </a:p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457200" y="1514475"/>
            <a:ext cx="25146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225">
                <a:solidFill>
                  <a:srgbClr val="8FB3E8"/>
                </a:solidFill>
                <a:latin typeface="Georgia"/>
                <a:ea typeface="Georgia"/>
              </a:rPr>
              <a:t>CONTENTS</a:t>
            </a:r>
            <a:endParaRPr/>
          </a:p>
        </p:txBody>
      </p:sp>
      <p:sp>
        <p:nvSpPr>
          <p:cNvPr id="287" name=""/>
          <p:cNvSpPr/>
          <p:nvPr/>
        </p:nvSpPr>
        <p:spPr>
          <a:xfrm rot="0" flipH="0" flipV="0">
            <a:off x="457200" y="4991100"/>
            <a:ext cx="609600" cy="38100"/>
          </a:xfrm>
          <a:prstGeom prst="rect">
            <a:avLst/>
          </a:prstGeom>
          <a:solidFill>
            <a:srgbClr val="3D7BD9"/>
          </a:solidFill>
          <a:ln/>
        </p:spPr>
        <p:txBody>
          <a:bodyPr/>
          <a:p/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457200" y="5124450"/>
            <a:ext cx="2514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B9CBE8"/>
                </a:solidFill>
                <a:latin typeface="Microsoft YaHei"/>
                <a:ea typeface="Microsoft YaHei"/>
              </a:rPr>
              <a:t>《</a:t>
            </a:r>
            <a:r>
              <a:rPr lang="en-US" sz="1200">
                <a:solidFill>
                  <a:srgbClr val="B9CBE8"/>
                </a:solidFill>
                <a:latin typeface="Microsoft YaHei"/>
                <a:ea typeface="Microsoft YaHei"/>
              </a:rPr>
              <a:t>Web</a:t>
            </a:r>
            <a:r>
              <a:rPr lang="zh-CN" sz="1200">
                <a:solidFill>
                  <a:srgbClr val="B9CBE8"/>
                </a:solidFill>
                <a:latin typeface="Microsoft YaHei"/>
                <a:ea typeface="Microsoft YaHei"/>
              </a:rPr>
              <a:t>漏洞检测与扫描实训</a:t>
            </a:r>
            <a:endParaRPr/>
          </a:p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457200" y="5514975"/>
            <a:ext cx="2514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B9CBE8"/>
                </a:solidFill>
                <a:latin typeface="Microsoft YaHei"/>
                <a:ea typeface="Microsoft YaHei"/>
              </a:rPr>
              <a:t>AI </a:t>
            </a:r>
            <a:r>
              <a:rPr lang="zh-CN" sz="1200">
                <a:solidFill>
                  <a:srgbClr val="B9CBE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290" name="" descr="{&quot;isTemplate&quot;:true,&quot;type&quot;:&quot;text&quot;}"/>
          <p:cNvSpPr txBox="1"/>
          <p:nvPr/>
        </p:nvSpPr>
        <p:spPr>
          <a:xfrm rot="0" flipH="0" flipV="0">
            <a:off x="457200" y="5905500"/>
            <a:ext cx="2514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E93CC"/>
                </a:solidFill>
                <a:latin typeface="Microsoft YaHei"/>
                <a:ea typeface="Microsoft YaHei"/>
              </a:rPr>
              <a:t>肖泽亮</a:t>
            </a:r>
            <a:r>
              <a:rPr lang="en-US" sz="1200">
                <a:solidFill>
                  <a:srgbClr val="6E93CC"/>
                </a:solidFill>
                <a:latin typeface="Microsoft YaHei"/>
                <a:ea typeface="Microsoft YaHei"/>
              </a:rPr>
              <a:t> · 2026.10</a:t>
            </a:r>
            <a:endParaRPr/>
          </a:p>
        </p:txBody>
      </p:sp>
      <p:sp>
        <p:nvSpPr>
          <p:cNvPr id="291" name=""/>
          <p:cNvSpPr/>
          <p:nvPr/>
        </p:nvSpPr>
        <p:spPr>
          <a:xfrm rot="0" flipH="0" flipV="0">
            <a:off x="3429000" y="0"/>
            <a:ext cx="8763000" cy="6858000"/>
          </a:xfrm>
          <a:prstGeom prst="rect">
            <a:avLst/>
          </a:prstGeom>
          <a:solidFill>
            <a:srgbClr val="F7F9FC"/>
          </a:solidFill>
          <a:ln/>
        </p:spPr>
        <p:txBody>
          <a:bodyPr/>
          <a:p/>
        </p:txBody>
      </p:sp>
      <p:sp>
        <p:nvSpPr>
          <p:cNvPr id="292" name=""/>
          <p:cNvSpPr/>
          <p:nvPr/>
        </p:nvSpPr>
        <p:spPr>
          <a:xfrm rot="0" flipH="0" flipV="0">
            <a:off x="3962400" y="609600"/>
            <a:ext cx="7696200" cy="1485900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93" name=""/>
          <p:cNvSpPr/>
          <p:nvPr/>
        </p:nvSpPr>
        <p:spPr>
          <a:xfrm rot="0" flipH="0" flipV="0">
            <a:off x="4229100" y="1047750"/>
            <a:ext cx="609600" cy="609600"/>
          </a:xfrm>
          <a:prstGeom prst="roundRect">
            <a:avLst>
              <a:gd name="adj" fmla="val 125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94" name="" descr="{&quot;isTemplate&quot;:true,&quot;type&quot;:&quot;text&quot;}"/>
          <p:cNvSpPr txBox="1"/>
          <p:nvPr/>
        </p:nvSpPr>
        <p:spPr>
          <a:xfrm rot="0" flipH="0" flipV="0">
            <a:off x="4371975" y="1190625"/>
            <a:ext cx="3333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5067300" y="857250"/>
            <a:ext cx="63246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0E3F8C"/>
                </a:solidFill>
                <a:latin typeface="Microsoft YaHei"/>
                <a:ea typeface="Microsoft YaHei"/>
              </a:rPr>
              <a:t>开场：一件震动白帽圈的事</a:t>
            </a:r>
            <a:endParaRPr/>
          </a:p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5067300" y="1238250"/>
            <a:ext cx="63246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2025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年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7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月，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渗透测试系统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XBOW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登顶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HackerOne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美国区榜首——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找漏洞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这件事，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做到了人类顶尖水平</a:t>
            </a:r>
            <a:endParaRPr/>
          </a:p>
        </p:txBody>
      </p:sp>
      <p:sp>
        <p:nvSpPr>
          <p:cNvPr id="297" name=""/>
          <p:cNvSpPr/>
          <p:nvPr/>
        </p:nvSpPr>
        <p:spPr>
          <a:xfrm rot="0" flipH="0" flipV="0">
            <a:off x="3962400" y="2095500"/>
            <a:ext cx="7696200" cy="1485900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98" name=""/>
          <p:cNvSpPr/>
          <p:nvPr/>
        </p:nvSpPr>
        <p:spPr>
          <a:xfrm rot="0" flipH="0" flipV="0">
            <a:off x="4229100" y="2533650"/>
            <a:ext cx="609600" cy="609600"/>
          </a:xfrm>
          <a:prstGeom prst="roundRect">
            <a:avLst>
              <a:gd name="adj" fmla="val 125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4371975" y="2676525"/>
            <a:ext cx="3333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5067300" y="2343150"/>
            <a:ext cx="63246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0E3F8C"/>
                </a:solidFill>
                <a:latin typeface="Microsoft YaHei"/>
                <a:ea typeface="Microsoft YaHei"/>
              </a:rPr>
              <a:t>扫描工具的四级演进与新攻击面</a:t>
            </a:r>
            <a:endParaRPr/>
          </a:p>
        </p:txBody>
      </p:sp>
      <p:sp>
        <p:nvSpPr>
          <p:cNvPr id="301" name="" descr="{&quot;isTemplate&quot;:true,&quot;type&quot;:&quot;text&quot;}"/>
          <p:cNvSpPr txBox="1"/>
          <p:nvPr/>
        </p:nvSpPr>
        <p:spPr>
          <a:xfrm rot="0" flipH="0" flipV="0">
            <a:off x="5067300" y="2724150"/>
            <a:ext cx="63246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规则扫描器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DAST → Burp AI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攻击智能体；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应用自身成为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Web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漏洞检测的新对象</a:t>
            </a:r>
            <a:endParaRPr/>
          </a:p>
        </p:txBody>
      </p:sp>
      <p:sp>
        <p:nvSpPr>
          <p:cNvPr id="302" name=""/>
          <p:cNvSpPr/>
          <p:nvPr/>
        </p:nvSpPr>
        <p:spPr>
          <a:xfrm rot="0" flipH="0" flipV="0">
            <a:off x="3962400" y="3581400"/>
            <a:ext cx="7696200" cy="1485900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03" name=""/>
          <p:cNvSpPr/>
          <p:nvPr/>
        </p:nvSpPr>
        <p:spPr>
          <a:xfrm rot="0" flipH="0" flipV="0">
            <a:off x="4229100" y="4019550"/>
            <a:ext cx="609600" cy="609600"/>
          </a:xfrm>
          <a:prstGeom prst="roundRect">
            <a:avLst>
              <a:gd name="adj" fmla="val 125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4371975" y="4162425"/>
            <a:ext cx="3333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5067300" y="3829050"/>
            <a:ext cx="63246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0E3F8C"/>
                </a:solidFill>
                <a:latin typeface="Microsoft YaHei"/>
                <a:ea typeface="Microsoft YaHei"/>
              </a:rPr>
              <a:t>工程思维与</a:t>
            </a:r>
            <a:r>
              <a:rPr lang="en-US" sz="2100" b="1">
                <a:solidFill>
                  <a:srgbClr val="0E3F8C"/>
                </a:solidFill>
                <a:latin typeface="Microsoft YaHei"/>
                <a:ea typeface="Microsoft YaHei"/>
              </a:rPr>
              <a:t> AI </a:t>
            </a:r>
            <a:r>
              <a:rPr lang="zh-CN" sz="2100" b="1">
                <a:solidFill>
                  <a:srgbClr val="0E3F8C"/>
                </a:solidFill>
                <a:latin typeface="Microsoft YaHei"/>
                <a:ea typeface="Microsoft YaHei"/>
              </a:rPr>
              <a:t>的能力边界</a:t>
            </a:r>
            <a:endParaRPr/>
          </a:p>
        </p:txBody>
      </p:sp>
      <p:sp>
        <p:nvSpPr>
          <p:cNvPr id="306" name="" descr="{&quot;isTemplate&quot;:true,&quot;type&quot;:&quot;text&quot;}"/>
          <p:cNvSpPr txBox="1"/>
          <p:nvPr/>
        </p:nvSpPr>
        <p:spPr>
          <a:xfrm rot="0" flipH="0" flipV="0">
            <a:off x="5067300" y="4210050"/>
            <a:ext cx="63246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DARPA AIxCC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数据启示：发现≠可利用、验证闭环、误报治理；业务逻辑漏洞仍是人的主场</a:t>
            </a:r>
            <a:endParaRPr/>
          </a:p>
        </p:txBody>
      </p:sp>
      <p:sp>
        <p:nvSpPr>
          <p:cNvPr id="307" name=""/>
          <p:cNvSpPr/>
          <p:nvPr/>
        </p:nvSpPr>
        <p:spPr>
          <a:xfrm rot="0" flipH="0" flipV="0">
            <a:off x="3962400" y="5067300"/>
            <a:ext cx="7696200" cy="1181100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08" name=""/>
          <p:cNvSpPr/>
          <p:nvPr/>
        </p:nvSpPr>
        <p:spPr>
          <a:xfrm rot="0" flipH="0" flipV="0">
            <a:off x="4229100" y="5353050"/>
            <a:ext cx="609600" cy="609600"/>
          </a:xfrm>
          <a:prstGeom prst="roundRect">
            <a:avLst>
              <a:gd name="adj" fmla="val 125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09" name="" descr="{&quot;isTemplate&quot;:true,&quot;type&quot;:&quot;text&quot;}"/>
          <p:cNvSpPr txBox="1"/>
          <p:nvPr/>
        </p:nvSpPr>
        <p:spPr>
          <a:xfrm rot="0" flipH="0" flipV="0">
            <a:off x="4371975" y="5495925"/>
            <a:ext cx="3333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5067300" y="5314950"/>
            <a:ext cx="63246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0E3F8C"/>
                </a:solidFill>
                <a:latin typeface="Microsoft YaHei"/>
                <a:ea typeface="Microsoft YaHei"/>
              </a:rPr>
              <a:t>实训：</a:t>
            </a:r>
            <a:r>
              <a:rPr lang="en-US" sz="210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2100" b="1">
                <a:solidFill>
                  <a:srgbClr val="0E3F8C"/>
                </a:solidFill>
                <a:latin typeface="Microsoft YaHei"/>
                <a:ea typeface="Microsoft YaHei"/>
              </a:rPr>
              <a:t>协同逻辑漏洞检测</a:t>
            </a:r>
            <a:endParaRPr/>
          </a:p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5067300" y="5695950"/>
            <a:ext cx="6324600" cy="3143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三阶段任务书：人工基线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协同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对照复盘；评分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100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分，伦理红线一票否决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353" name="" descr="&lt;Slide style={{ width: 1280, height: 720, background: '#FFFFFF', position: 'relative' }}&gt;&#10;  &lt;Box style={{ position: 'absolute', left: 0, top: 0, width: 1280, height: 10, background: '#1E4FA8' }} /&gt;&#10;  &lt;Box style={{ position: 'absolute', right: 60, top: 60, width: 200, height: 200, borderRadius: 100, border: '2px solid #E8EFF8' }} /&gt;&#10;  &lt;Box style={{ width: '100%', height: '100%', flexDirection: 'row', alignItems: 'center', padding: '0 90px', gap: 60 }}&gt;&#10;    &lt;Box style={{ flexDirection: 'column', alignItems: 'center' }}&gt;&#10;      &lt;Text style={{ fontSize: 220, fontWeight: 'bold', color: '#E8EFF8', lineHeight: 1 }}&gt;01&lt;/Text&gt;&#10;      &lt;Text style={{ fontSize: 20, color: '#3D7BD9', letterSpacing: 6, fontFamily: 'Georgia, Times New Roman, serif' }}&gt;PART ONE&lt;/Text&gt;&#10;    &lt;/Box&gt;&#10;    &lt;Box style={{ width: 3, height: 400, background: '#D6DCE5' }} /&gt;&#10;    &lt;Box style={{ flexDirection: 'column', flex: 1, gap: 30 }}&gt;&#10;      &lt;Box style={{ flexDirection: 'column', gap: 12 }}&gt;&#10;        &lt;Text style={{ fontSize: 22, color: '#3D7BD9', letterSpacing: 4 }}&gt;开场 · 环节一（5 分钟）&lt;/Text&gt;&#10;        &lt;Text style={{ fontSize: 44, fontWeight: 'bold', color: '#0E3F8C' }}&gt;一件震动白帽圈的事&lt;/Text&gt;&#10;      &lt;/Box&gt;&#10;      &lt;Box style={{ flexDirection: 'column', gap: 18 }}&gt;&#10;        &lt;Box style={{ flexDirection: 'row', alignItems: 'center', gap: 14 }}&gt;&lt;Box style={{ width: 10, height: 10, borderRadius: 5, background: '#1E4FA8' }} /&gt;&lt;Text style={{ fontSize: 24, color: '#1A2230' }}&gt;2025 年 7 月，AI 渗透测试系统 XBOW 登顶全球最大漏洞赏金平台 HackerOne 美国区榜首&lt;/Text&gt;&lt;/Box&gt;&#10;        &lt;Box style={{ flexDirection: 'row', alignItems: 'center', gap: 14 }}&gt;&lt;Box style={{ width: 10, height: 10, borderRadius: 5, background: '#1E4FA8' }} /&gt;&lt;Text style={{ fontSize: 24, color: '#1A2230' }}&gt;历史上第一次，AI 系统在真实漏洞赏金竞技中压过人类顶尖白帽&lt;/Text&gt;&lt;/Box&gt;&#10;        &lt;Box style={{ flexDirection: 'row', alignItems: 'center', gap: 14 }}&gt;&lt;Box style={{ width: 10, height: 10, borderRadius: 5, background: '#D9534F' }} /&gt;&lt;Text style={{ fontSize: 24, color: '#0E3F8C', fontWeight: 'bold' }}&gt;抛出问题：还要不要学手工渗透？——答案本节课给出&lt;/Text&gt;&lt;/Box&gt;&#10;      &lt;/Box&gt;&#10;      &lt;Box style={{ background: '#F0F5FC', borderRadius: 8, padding: '14px 20px' }}&gt;&#10;        &lt;Text style={{ fontSize: 18, color: '#4A5568' }}&gt;本章两页：事件数据全景 → 一个留给全场 45 分钟的悬念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广西城市职业大学 · 信息安全与管理专业 ·《Web漏洞检测与扫描实训》AI 前瞻扩充专题&lt;/Text&gt;&#10;    &lt;Text style={{ fontSize: 15, color: '#1E4FA8', fontWeight: 'bold' }}&gt;03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857250" y="2057400"/>
            <a:ext cx="2590800" cy="2514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0" b="1">
                <a:solidFill>
                  <a:srgbClr val="E8EFF8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356" name="" descr="{&quot;isTemplate&quot;:true,&quot;type&quot;:&quot;text&quot;}"/>
          <p:cNvSpPr txBox="1"/>
          <p:nvPr/>
        </p:nvSpPr>
        <p:spPr>
          <a:xfrm rot="0" flipH="0" flipV="0">
            <a:off x="1447800" y="4572000"/>
            <a:ext cx="1419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spc="450">
                <a:solidFill>
                  <a:srgbClr val="3D7BD9"/>
                </a:solidFill>
                <a:latin typeface="Georgia"/>
                <a:ea typeface="Georgia"/>
              </a:rPr>
              <a:t>PART ONE</a:t>
            </a:r>
            <a:endParaRPr/>
          </a:p>
        </p:txBody>
      </p:sp>
      <p:sp>
        <p:nvSpPr>
          <p:cNvPr id="357" name=""/>
          <p:cNvSpPr/>
          <p:nvPr/>
        </p:nvSpPr>
        <p:spPr>
          <a:xfrm rot="0" flipH="0" flipV="0">
            <a:off x="4019550" y="1524000"/>
            <a:ext cx="28575" cy="38100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358" name="" descr="{&quot;isTemplate&quot;:true,&quot;type&quot;:&quot;text&quot;}"/>
          <p:cNvSpPr txBox="1"/>
          <p:nvPr/>
        </p:nvSpPr>
        <p:spPr>
          <a:xfrm rot="0" flipH="0" flipV="0">
            <a:off x="4619625" y="1885950"/>
            <a:ext cx="6715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开场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 ·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环节一（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5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分钟）</a:t>
            </a:r>
            <a:endParaRPr/>
          </a:p>
        </p:txBody>
      </p:sp>
      <p:sp>
        <p:nvSpPr>
          <p:cNvPr id="359" name="" descr="{&quot;isTemplate&quot;:true,&quot;type&quot;:&quot;text&quot;}"/>
          <p:cNvSpPr txBox="1"/>
          <p:nvPr/>
        </p:nvSpPr>
        <p:spPr>
          <a:xfrm rot="0" flipH="0" flipV="0">
            <a:off x="4619625" y="2257425"/>
            <a:ext cx="6715125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E3F8C"/>
                </a:solidFill>
                <a:latin typeface="Microsoft YaHei"/>
                <a:ea typeface="Microsoft YaHei"/>
              </a:rPr>
              <a:t>一件震动白帽圈的事</a:t>
            </a:r>
            <a:endParaRPr/>
          </a:p>
        </p:txBody>
      </p:sp>
      <p:sp>
        <p:nvSpPr>
          <p:cNvPr id="360" name=""/>
          <p:cNvSpPr/>
          <p:nvPr/>
        </p:nvSpPr>
        <p:spPr>
          <a:xfrm rot="0" flipH="0" flipV="0">
            <a:off x="4619625" y="32766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61" name="" descr="{&quot;isTemplate&quot;:true,&quot;type&quot;:&quot;text&quot;}"/>
          <p:cNvSpPr txBox="1"/>
          <p:nvPr/>
        </p:nvSpPr>
        <p:spPr>
          <a:xfrm rot="0" flipH="0" flipV="0">
            <a:off x="4848225" y="3048000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2025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年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7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月，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渗透测试系统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XBOW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登顶全球最大漏洞赏金平台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HackerOne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美国区榜首</a:t>
            </a:r>
            <a:endParaRPr/>
          </a:p>
        </p:txBody>
      </p:sp>
      <p:sp>
        <p:nvSpPr>
          <p:cNvPr id="362" name=""/>
          <p:cNvSpPr/>
          <p:nvPr/>
        </p:nvSpPr>
        <p:spPr>
          <a:xfrm rot="0" flipH="0" flipV="0">
            <a:off x="4619625" y="38671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4848225" y="3771900"/>
            <a:ext cx="6477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历史上第一次，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系统在真实漏洞赏金竞技中压过人类顶尖白帽</a:t>
            </a:r>
            <a:endParaRPr/>
          </a:p>
        </p:txBody>
      </p:sp>
      <p:sp>
        <p:nvSpPr>
          <p:cNvPr id="364" name=""/>
          <p:cNvSpPr/>
          <p:nvPr/>
        </p:nvSpPr>
        <p:spPr>
          <a:xfrm rot="0" flipH="0" flipV="0">
            <a:off x="4619625" y="43148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D9534F"/>
          </a:solidFill>
          <a:ln/>
        </p:spPr>
        <p:txBody>
          <a:bodyPr/>
          <a:p/>
        </p:txBody>
      </p:sp>
      <p:sp>
        <p:nvSpPr>
          <p:cNvPr id="365" name="" descr="{&quot;isTemplate&quot;:true,&quot;type&quot;:&quot;text&quot;}"/>
          <p:cNvSpPr txBox="1"/>
          <p:nvPr/>
        </p:nvSpPr>
        <p:spPr>
          <a:xfrm rot="0" flipH="0" flipV="0">
            <a:off x="4848225" y="4219575"/>
            <a:ext cx="55245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抛出问题：还要不要学手工渗透？——答案本节课给出</a:t>
            </a:r>
            <a:endParaRPr/>
          </a:p>
        </p:txBody>
      </p:sp>
      <p:sp>
        <p:nvSpPr>
          <p:cNvPr id="366" name=""/>
          <p:cNvSpPr/>
          <p:nvPr/>
        </p:nvSpPr>
        <p:spPr>
          <a:xfrm rot="0" flipH="0" flipV="0">
            <a:off x="4619625" y="4781550"/>
            <a:ext cx="6715125" cy="476250"/>
          </a:xfrm>
          <a:prstGeom prst="roundRect">
            <a:avLst>
              <a:gd name="adj" fmla="val 16000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67" name="" descr="{&quot;isTemplate&quot;:true,&quot;type&quot;:&quot;text&quot;}"/>
          <p:cNvSpPr txBox="1"/>
          <p:nvPr/>
        </p:nvSpPr>
        <p:spPr>
          <a:xfrm rot="0" flipH="0" flipV="0">
            <a:off x="4810125" y="4914900"/>
            <a:ext cx="63341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本章两页：事件数据全景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一个留给全场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45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分钟的悬念</a:t>
            </a:r>
            <a:endParaRPr/>
          </a:p>
        </p:txBody>
      </p:sp>
      <p:sp>
        <p:nvSpPr>
          <p:cNvPr id="368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69" name=""/>
          <p:cNvSpPr/>
          <p:nvPr/>
        </p:nvSpPr>
        <p:spPr>
          <a:xfrm rot="0" flipH="0" flipV="0">
            <a:off x="9715500" y="571500"/>
            <a:ext cx="1905000" cy="1905000"/>
          </a:xfrm>
          <a:prstGeom prst="roundRect">
            <a:avLst>
              <a:gd name="adj" fmla="val 50000"/>
            </a:avLst>
          </a:prstGeom>
          <a:ln w="25400">
            <a:solidFill>
              <a:srgbClr val="E8EFF8"/>
            </a:solidFill>
            <a:prstDash val="solid"/>
          </a:ln>
        </p:spPr>
        <p:txBody>
          <a:bodyPr/>
          <a:p/>
        </p:txBody>
      </p:sp>
      <p:sp>
        <p:nvSpPr>
          <p:cNvPr id="370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19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信息安全与管理专业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Web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371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03 / 21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372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XBOW：AI 首次登顶漏洞赏金榜首&lt;/Text&gt;&#10;      &lt;Text style={{ fontSize: 18, color: '#8B97A8', marginTop: 6 }}&gt;2025 年 7 月 · 全球最大漏洞众测平台 HackerOne 美国区第一&lt;/Text&gt;&#10;    &lt;/Box&gt;&#10;    &lt;Box style={{ background: '#E8EFF8', borderRadius: 20, padding: '8px 20px' }}&gt;&lt;Text style={{ fontSize: 16, color: '#1E4FA8', fontWeight: 'bold' }}&gt;环节一 · 开场事件&lt;/Text&gt;&lt;/Box&gt;&#10;  &lt;/Box&gt;&#10;  &lt;Box style={{ width: 1280, height: 1, background: '#D6DCE5' }} /&gt;&#10;  &lt;Box style={{ width: 1280, height: 460, flexDirection: 'row', padding: '30px 90px 0', gap: 40 }}&gt;&#10;    &lt;Box style={{ width: 620, flexDirection: 'column', justifyContent: 'center' }}&gt;&#10;      &lt;Text style={{ fontSize: 150, fontWeight: 'bold', color: '#1E4FA8', lineHeight: 1 }}&gt;1060&lt;/Text&gt;&#10;      &lt;Text style={{ fontSize: 26, color: '#1A2230', fontWeight: 'bold', marginTop: 14 }}&gt;90 天内提交的有效漏洞数&lt;/Text&gt;&#10;      &lt;Text style={{ fontSize: 20, color: '#4A5568', lineHeight: 1.6, marginTop: 12 }}&gt;平均不到 1 小时产出 1 个有效漏洞——这个节奏，人类顶尖白帽也做不到。AI 已从&quot;辅助工具&quot;变成&quot;独立生产力&quot;。&lt;/Text&gt;&#10;    &lt;/Box&gt;&#10;    &lt;Box style={{ flex: 1, flexDirection: 'column', gap: 16, justifyContent: 'center' }}&gt;&#10;      &lt;Box style={{ flexDirection: 'row', gap: 16 }}&gt;&#10;        &lt;Box style={{ flex: 1, background: '#F0F5FC', borderRadius: 10, padding: '20px 22px' }}&gt;&lt;Text style={{ fontSize: 54, fontWeight: 'bold', color: '#0E3F8C' }}&gt;54&lt;/Text&gt;&lt;Text style={{ fontSize: 18, color: '#4A5568', marginTop: 4 }}&gt;严重漏洞&lt;/Text&gt;&lt;/Box&gt;&#10;        &lt;Box style={{ flex: 1, background: '#F0F5FC', borderRadius: 10, padding: '20px 22px' }}&gt;&lt;Text style={{ fontSize: 54, fontWeight: 'bold', color: '#0E3F8C' }}&gt;242&lt;/Text&gt;&lt;Text style={{ fontSize: 18, color: '#4A5568', marginTop: 4 }}&gt;高危漏洞&lt;/Text&gt;&lt;/Box&gt;&#10;      &lt;/Box&gt;&#10;      &lt;Box style={{ flexDirection: 'row', gap: 16 }}&gt;&#10;        &lt;Box style={{ flex: 1, background: '#F0F5FC', borderRadius: 10, padding: '20px 22px' }}&gt;&lt;Text style={{ fontSize: 54, fontWeight: 'bold', color: '#0E3F8C' }}&gt;22&lt;/Text&gt;&lt;Text style={{ fontSize: 18, color: '#4A5568', marginTop: 4 }}&gt;累计发现 CVE&lt;/Text&gt;&lt;/Box&gt;&#10;        &lt;Box style={{ flex: 1, background: '#F0F5FC', borderRadius: 10, padding: '20px 22px' }}&gt;&lt;Text style={{ fontSize: 54, fontWeight: 'bold', color: '#0E3F8C' }}&gt;48&lt;span style={{ fontSize: 26 }}&gt; 步&lt;/span&gt;&lt;/Text&gt;&lt;Text style={{ fontSize: 18, color: '#4A5568', marginTop: 4 }}&gt;最长自主攻击链&lt;/Text&gt;&lt;/Box&gt;&#10;      &lt;/Box&gt;&#10;      &lt;Box style={{ background: '#FFFFFF', border: '1px solid #D6DCE5', borderRadius: 10, padding: '16px 22px', flexDirection: 'row', alignItems: 'center', gap: 16 }}&gt;&#10;        &lt;Text style={{ fontSize: 30, fontWeight: 'bold', color: '#0E3F8C' }}&gt;≈ $18/小时&lt;/Text&gt;&#10;        &lt;Text style={{ fontSize: 20, color: '#8B97A8' }}&gt;vs 人类专家通常 $60+&lt;/Text&gt;&#10;        &lt;Box style={{ marginLeft: 'auto', background: '#FFF6DF', borderRadius: 14, padding: '4px 14px' }}&gt;&lt;Text style={{ fontSize: 16, color: '#B07A00', fontWeight: 'bold' }}&gt;成本不到人类 1/3&lt;/Text&gt;&lt;/Box&gt;&#10;      &lt;/Box&gt;&#10;    &lt;/Box&gt;&#10;  &lt;/Box&gt;&#10;  &lt;Box style={{ position: 'absolute', left: 90, right: 90, bottom: 52, background: '#0E3F8C', borderRadius: 10, padding: '18px 26px' }}&gt;&#10;    &lt;Text style={{ fontSize: 21, color: '#FFFFFF', lineHeight: 1.5 }}&gt;这是历史上第一次，AI 系统在真实漏洞赏金竞技中压过人类顶尖白帽——&lt;span style={{ fontWeight: 'bold' }}&gt;便宜、不知疲倦、7×24 小时自主挖洞&lt;/span&gt;，商业逻辑已经成立。&lt;/Text&gt;&#10;  &lt;/Box&gt;&#10;  &lt;Box style={{ position: 'absolute', left: 90, bottom: 24, right: 90, flexDirection: 'row', justifyContent: 'space-between', alignItems: 'center' }}&gt;&#10;    &lt;Text style={{ fontSize: 14, color: '#8B97A8' }}&gt;数据来源：XBOW 官网及 HackerOne 榜单报道（2025.07）&lt;/Text&gt;&#10;    &lt;Text style={{ fontSize: 15, color: '#1E4FA8', fontWeight: 'bold' }}&gt;04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4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75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50768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XBOW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：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首次登顶漏洞赏金榜首</a:t>
            </a:r>
            <a:endParaRPr/>
          </a:p>
        </p:txBody>
      </p:sp>
      <p:sp>
        <p:nvSpPr>
          <p:cNvPr id="376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50768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2025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年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7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月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全球最大漏洞众测平台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HackerOne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美国区第一</a:t>
            </a:r>
            <a:endParaRPr/>
          </a:p>
        </p:txBody>
      </p:sp>
      <p:sp>
        <p:nvSpPr>
          <p:cNvPr id="377" name=""/>
          <p:cNvSpPr/>
          <p:nvPr/>
        </p:nvSpPr>
        <p:spPr>
          <a:xfrm rot="0" flipH="0" flipV="0">
            <a:off x="9725025" y="428625"/>
            <a:ext cx="16097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378" name="" descr="{&quot;isTemplate&quot;:true,&quot;type&quot;:&quot;text&quot;}"/>
          <p:cNvSpPr txBox="1"/>
          <p:nvPr/>
        </p:nvSpPr>
        <p:spPr>
          <a:xfrm rot="0" flipH="0" flipV="0">
            <a:off x="9915525" y="504825"/>
            <a:ext cx="1228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环节一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开场事件</a:t>
            </a:r>
            <a:endParaRPr/>
          </a:p>
        </p:txBody>
      </p:sp>
      <p:sp>
        <p:nvSpPr>
          <p:cNvPr id="379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380" name="" descr="{&quot;isTemplate&quot;:true,&quot;type&quot;:&quot;text&quot;}"/>
          <p:cNvSpPr txBox="1"/>
          <p:nvPr/>
        </p:nvSpPr>
        <p:spPr>
          <a:xfrm rot="0" flipH="0" flipV="0">
            <a:off x="857250" y="1885950"/>
            <a:ext cx="590550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>
                <a:solidFill>
                  <a:srgbClr val="1E4FA8"/>
                </a:solidFill>
                <a:latin typeface="Microsoft YaHei"/>
                <a:ea typeface="Microsoft YaHei"/>
              </a:rPr>
              <a:t>1060</a:t>
            </a:r>
            <a:endParaRPr/>
          </a:p>
        </p:txBody>
      </p:sp>
      <p:sp>
        <p:nvSpPr>
          <p:cNvPr id="381" name="" descr="{&quot;isTemplate&quot;:true,&quot;type&quot;:&quot;text&quot;}"/>
          <p:cNvSpPr txBox="1"/>
          <p:nvPr/>
        </p:nvSpPr>
        <p:spPr>
          <a:xfrm rot="0" flipH="0" flipV="0">
            <a:off x="857250" y="3733800"/>
            <a:ext cx="59055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A2230"/>
                </a:solidFill>
                <a:latin typeface="Microsoft YaHei"/>
                <a:ea typeface="Microsoft YaHei"/>
              </a:rPr>
              <a:t>90 </a:t>
            </a:r>
            <a:r>
              <a:rPr lang="zh-CN" sz="1950" b="1">
                <a:solidFill>
                  <a:srgbClr val="1A2230"/>
                </a:solidFill>
                <a:latin typeface="Microsoft YaHei"/>
                <a:ea typeface="Microsoft YaHei"/>
              </a:rPr>
              <a:t>天内提交的有效漏洞数</a:t>
            </a:r>
            <a:endParaRPr/>
          </a:p>
        </p:txBody>
      </p:sp>
      <p:sp>
        <p:nvSpPr>
          <p:cNvPr id="382" name="" descr="{&quot;isTemplate&quot;:true,&quot;type&quot;:&quot;text&quot;}"/>
          <p:cNvSpPr txBox="1"/>
          <p:nvPr/>
        </p:nvSpPr>
        <p:spPr>
          <a:xfrm rot="0" flipH="0" flipV="0">
            <a:off x="857250" y="4152900"/>
            <a:ext cx="590550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平均不到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 1 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小时产出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 1 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个有效漏洞——这个节奏，人类顶尖白帽也做不到。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已从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辅助工具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变成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独立生产力</a:t>
            </a: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383" name=""/>
          <p:cNvSpPr/>
          <p:nvPr/>
        </p:nvSpPr>
        <p:spPr>
          <a:xfrm rot="0" flipH="0" flipV="0">
            <a:off x="7143750" y="1657350"/>
            <a:ext cx="2019300" cy="1247775"/>
          </a:xfrm>
          <a:prstGeom prst="roundRect">
            <a:avLst>
              <a:gd name="adj" fmla="val 7634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7353300" y="1847850"/>
            <a:ext cx="1600200" cy="6191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050" b="1">
                <a:solidFill>
                  <a:srgbClr val="0E3F8C"/>
                </a:solidFill>
                <a:latin typeface="Microsoft YaHei"/>
                <a:ea typeface="Microsoft YaHei"/>
              </a:rPr>
              <a:t>54</a:t>
            </a:r>
            <a:endParaRPr/>
          </a:p>
        </p:txBody>
      </p:sp>
      <p:sp>
        <p:nvSpPr>
          <p:cNvPr id="385" name="" descr="{&quot;isTemplate&quot;:true,&quot;type&quot;:&quot;text&quot;}"/>
          <p:cNvSpPr txBox="1"/>
          <p:nvPr/>
        </p:nvSpPr>
        <p:spPr>
          <a:xfrm rot="0" flipH="0" flipV="0">
            <a:off x="7353300" y="2505075"/>
            <a:ext cx="1600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严重漏洞</a:t>
            </a:r>
            <a:endParaRPr/>
          </a:p>
        </p:txBody>
      </p:sp>
      <p:sp>
        <p:nvSpPr>
          <p:cNvPr id="386" name=""/>
          <p:cNvSpPr/>
          <p:nvPr/>
        </p:nvSpPr>
        <p:spPr>
          <a:xfrm rot="0" flipH="0" flipV="0">
            <a:off x="9315450" y="1657350"/>
            <a:ext cx="2019300" cy="1247775"/>
          </a:xfrm>
          <a:prstGeom prst="roundRect">
            <a:avLst>
              <a:gd name="adj" fmla="val 7634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87" name="" descr="{&quot;isTemplate&quot;:true,&quot;type&quot;:&quot;text&quot;}"/>
          <p:cNvSpPr txBox="1"/>
          <p:nvPr/>
        </p:nvSpPr>
        <p:spPr>
          <a:xfrm rot="0" flipH="0" flipV="0">
            <a:off x="9525000" y="1847850"/>
            <a:ext cx="1600200" cy="6191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050" b="1">
                <a:solidFill>
                  <a:srgbClr val="0E3F8C"/>
                </a:solidFill>
                <a:latin typeface="Microsoft YaHei"/>
                <a:ea typeface="Microsoft YaHei"/>
              </a:rPr>
              <a:t>242</a:t>
            </a:r>
            <a:endParaRPr/>
          </a:p>
        </p:txBody>
      </p:sp>
      <p:sp>
        <p:nvSpPr>
          <p:cNvPr id="388" name="" descr="{&quot;isTemplate&quot;:true,&quot;type&quot;:&quot;text&quot;}"/>
          <p:cNvSpPr txBox="1"/>
          <p:nvPr/>
        </p:nvSpPr>
        <p:spPr>
          <a:xfrm rot="0" flipH="0" flipV="0">
            <a:off x="9525000" y="2505075"/>
            <a:ext cx="1600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高危漏洞</a:t>
            </a:r>
            <a:endParaRPr/>
          </a:p>
        </p:txBody>
      </p:sp>
      <p:sp>
        <p:nvSpPr>
          <p:cNvPr id="389" name=""/>
          <p:cNvSpPr/>
          <p:nvPr/>
        </p:nvSpPr>
        <p:spPr>
          <a:xfrm rot="0" flipH="0" flipV="0">
            <a:off x="7143750" y="3057525"/>
            <a:ext cx="2019300" cy="1247775"/>
          </a:xfrm>
          <a:prstGeom prst="roundRect">
            <a:avLst>
              <a:gd name="adj" fmla="val 7634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90" name="" descr="{&quot;isTemplate&quot;:true,&quot;type&quot;:&quot;text&quot;}"/>
          <p:cNvSpPr txBox="1"/>
          <p:nvPr/>
        </p:nvSpPr>
        <p:spPr>
          <a:xfrm rot="0" flipH="0" flipV="0">
            <a:off x="7353300" y="3248025"/>
            <a:ext cx="1600200" cy="6191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050" b="1">
                <a:solidFill>
                  <a:srgbClr val="0E3F8C"/>
                </a:solidFill>
                <a:latin typeface="Microsoft YaHei"/>
                <a:ea typeface="Microsoft YaHei"/>
              </a:rPr>
              <a:t>22</a:t>
            </a:r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7353300" y="3905250"/>
            <a:ext cx="1600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累计发现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CVE</a:t>
            </a:r>
            <a:endParaRPr/>
          </a:p>
        </p:txBody>
      </p:sp>
      <p:sp>
        <p:nvSpPr>
          <p:cNvPr id="392" name=""/>
          <p:cNvSpPr/>
          <p:nvPr/>
        </p:nvSpPr>
        <p:spPr>
          <a:xfrm rot="0" flipH="0" flipV="0">
            <a:off x="9315450" y="3057525"/>
            <a:ext cx="2019300" cy="1247775"/>
          </a:xfrm>
          <a:prstGeom prst="roundRect">
            <a:avLst>
              <a:gd name="adj" fmla="val 7634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93" name="" descr="{&quot;isTemplate&quot;:true,&quot;type&quot;:&quot;text&quot;}"/>
          <p:cNvSpPr txBox="1"/>
          <p:nvPr/>
        </p:nvSpPr>
        <p:spPr>
          <a:xfrm rot="0" flipH="0" flipV="0">
            <a:off x="9525000" y="3248025"/>
            <a:ext cx="1600200" cy="6191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050" b="1">
                <a:solidFill>
                  <a:srgbClr val="0E3F8C"/>
                </a:solidFill>
                <a:latin typeface="Microsoft YaHei"/>
                <a:ea typeface="Microsoft YaHei"/>
              </a:rPr>
              <a:t>48</a:t>
            </a:r>
            <a:r>
              <a:rPr lang="en-US" sz="1950" b="1">
                <a:solidFill>
                  <a:srgbClr val="0E3F8C"/>
                </a:solidFill>
                <a:latin typeface="Microsoft YaHei"/>
                <a:ea typeface="Microsoft YaHei"/>
              </a:rPr>
              <a:t> </a:t>
            </a:r>
            <a:r>
              <a:rPr lang="zh-CN" sz="1950" b="1">
                <a:solidFill>
                  <a:srgbClr val="0E3F8C"/>
                </a:solidFill>
                <a:latin typeface="Microsoft YaHei"/>
                <a:ea typeface="Microsoft YaHei"/>
              </a:rPr>
              <a:t>步</a:t>
            </a:r>
            <a:endParaRPr/>
          </a:p>
        </p:txBody>
      </p:sp>
      <p:sp>
        <p:nvSpPr>
          <p:cNvPr id="394" name="" descr="{&quot;isTemplate&quot;:true,&quot;type&quot;:&quot;text&quot;}"/>
          <p:cNvSpPr txBox="1"/>
          <p:nvPr/>
        </p:nvSpPr>
        <p:spPr>
          <a:xfrm rot="0" flipH="0" flipV="0">
            <a:off x="9525000" y="3905250"/>
            <a:ext cx="1600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最长自主攻击链</a:t>
            </a:r>
            <a:endParaRPr/>
          </a:p>
        </p:txBody>
      </p:sp>
      <p:sp>
        <p:nvSpPr>
          <p:cNvPr id="395" name=""/>
          <p:cNvSpPr/>
          <p:nvPr/>
        </p:nvSpPr>
        <p:spPr>
          <a:xfrm rot="0" flipH="0" flipV="0">
            <a:off x="7143750" y="4457700"/>
            <a:ext cx="4191000" cy="647700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7353300" y="4610100"/>
            <a:ext cx="107632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E3F8C"/>
                </a:solidFill>
                <a:latin typeface="Microsoft YaHei"/>
                <a:ea typeface="Microsoft YaHei"/>
              </a:rPr>
              <a:t>≈ $18/</a:t>
            </a:r>
            <a:r>
              <a:rPr lang="zh-CN" sz="2250" b="1">
                <a:solidFill>
                  <a:srgbClr val="0E3F8C"/>
                </a:solidFill>
                <a:latin typeface="Microsoft YaHei"/>
                <a:ea typeface="Microsoft YaHei"/>
              </a:rPr>
              <a:t>小时</a:t>
            </a:r>
            <a:endParaRPr/>
          </a:p>
        </p:txBody>
      </p:sp>
      <p:sp>
        <p:nvSpPr>
          <p:cNvPr id="397" name="" descr="{&quot;isTemplate&quot;:true,&quot;type&quot;:&quot;text&quot;}"/>
          <p:cNvSpPr txBox="1"/>
          <p:nvPr/>
        </p:nvSpPr>
        <p:spPr>
          <a:xfrm rot="0" flipH="0" flipV="0">
            <a:off x="8582025" y="4667250"/>
            <a:ext cx="13430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>
                <a:solidFill>
                  <a:srgbClr val="8B97A8"/>
                </a:solidFill>
                <a:latin typeface="Microsoft YaHei"/>
                <a:ea typeface="Microsoft YaHei"/>
              </a:rPr>
              <a:t>vs </a:t>
            </a:r>
            <a:r>
              <a:rPr lang="zh-CN" sz="1500">
                <a:solidFill>
                  <a:srgbClr val="8B97A8"/>
                </a:solidFill>
                <a:latin typeface="Microsoft YaHei"/>
                <a:ea typeface="Microsoft YaHei"/>
              </a:rPr>
              <a:t>人类专家通常</a:t>
            </a:r>
            <a:r>
              <a:rPr lang="en-US" sz="1500">
                <a:solidFill>
                  <a:srgbClr val="8B97A8"/>
                </a:solidFill>
                <a:latin typeface="Microsoft YaHei"/>
                <a:ea typeface="Microsoft YaHei"/>
              </a:rPr>
              <a:t> $60+</a:t>
            </a:r>
            <a:endParaRPr/>
          </a:p>
        </p:txBody>
      </p:sp>
      <p:sp>
        <p:nvSpPr>
          <p:cNvPr id="398" name=""/>
          <p:cNvSpPr/>
          <p:nvPr/>
        </p:nvSpPr>
        <p:spPr>
          <a:xfrm rot="0" flipH="0" flipV="0">
            <a:off x="10077450" y="464820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FFF6DF"/>
          </a:solidFill>
          <a:ln/>
        </p:spPr>
        <p:txBody>
          <a:bodyPr/>
          <a:p/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10210800" y="4686300"/>
            <a:ext cx="781050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B07A00"/>
                </a:solidFill>
                <a:latin typeface="Microsoft YaHei"/>
                <a:ea typeface="Microsoft YaHei"/>
              </a:rPr>
              <a:t>成本不到人类</a:t>
            </a:r>
            <a:r>
              <a:rPr lang="en-US" sz="1200" b="1">
                <a:solidFill>
                  <a:srgbClr val="B07A00"/>
                </a:solidFill>
                <a:latin typeface="Microsoft YaHei"/>
                <a:ea typeface="Microsoft YaHei"/>
              </a:rPr>
              <a:t> 1/3</a:t>
            </a:r>
            <a:endParaRPr/>
          </a:p>
        </p:txBody>
      </p:sp>
      <p:sp>
        <p:nvSpPr>
          <p:cNvPr id="400" name=""/>
          <p:cNvSpPr/>
          <p:nvPr/>
        </p:nvSpPr>
        <p:spPr>
          <a:xfrm rot="0" flipH="0" flipV="0">
            <a:off x="857250" y="5295900"/>
            <a:ext cx="10477500" cy="1066800"/>
          </a:xfrm>
          <a:prstGeom prst="roundRect">
            <a:avLst>
              <a:gd name="adj" fmla="val 8929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1104900" y="5467350"/>
            <a:ext cx="99822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FFFFFF"/>
                </a:solidFill>
                <a:latin typeface="Microsoft YaHei"/>
                <a:ea typeface="Microsoft YaHei"/>
              </a:rPr>
              <a:t>这是历史上第一次，</a:t>
            </a:r>
            <a:r>
              <a:rPr lang="en-US" sz="1575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1575">
                <a:solidFill>
                  <a:srgbClr val="FFFFFF"/>
                </a:solidFill>
                <a:latin typeface="Microsoft YaHei"/>
                <a:ea typeface="Microsoft YaHei"/>
              </a:rPr>
              <a:t>系统在真实漏洞赏金竞技中压过人类顶尖白帽——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便宜、不知疲倦、</a:t>
            </a: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7×24 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小时自主挖洞</a:t>
            </a:r>
            <a:r>
              <a:rPr lang="zh-CN" sz="1575">
                <a:solidFill>
                  <a:srgbClr val="FFFFFF"/>
                </a:solidFill>
                <a:latin typeface="Microsoft YaHei"/>
                <a:ea typeface="Microsoft YaHei"/>
              </a:rPr>
              <a:t>，商业逻辑已经成立。</a:t>
            </a:r>
            <a:endParaRPr/>
          </a:p>
        </p:txBody>
      </p:sp>
      <p:sp>
        <p:nvSpPr>
          <p:cNvPr id="402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3609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数据来源：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XBOW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官网及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HackerOne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榜单报道（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2025.07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403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04 / 21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404" name="" descr="&lt;Slide style={{ width: 1280, height: 720, background: '#F7F9FC', position: 'relative' }}&gt;&#10;  &lt;Box style={{ position: 'absolute', left: 0, top: 0, width: 1280, height: 10, background: '#1E4FA8' }} /&gt;&#10;  &lt;Text style={{ position: 'absolute', left: 70, top: 60, fontSize: 300, fontWeight: 'bold', color: '#E8EFF8', lineHeight: 1 }}&gt;？&lt;/Text&gt;&#10;  &lt;Box style={{ width: '100%', height: '100%', flexDirection: 'column', alignItems: 'center', justifyContent: 'center', padding: '0 140px' }}&gt;&#10;    &lt;Box style={{ width: 60, height: 5, background: '#FFC107', marginBottom: 36 }} /&gt;&#10;    &lt;Text style={{ fontSize: 52, fontWeight: 'bold', color: '#0E3F8C', lineHeight: 1.6, textAlign: 'center' }}&gt;当&quot;找漏洞&quot;这件事，AI 已经做到顶尖&lt;br /&gt;我们这门课，还要不要学&lt;span style={{ color: '#D9534F' }}&gt;手工渗透&lt;/span&gt;？&lt;/Text&gt;&#10;    &lt;Box style={{ width: 760, height: 2, background: '#D6DCE5', marginTop: 44, marginBottom: 30 }} /&gt;&#10;    &lt;Text style={{ fontSize: 24, color: '#4A5568', textAlign: 'center', lineHeight: 1.6 }}&gt;带着这个问题进入今天的课——答案，在实训结束前揭晓&lt;/Text&gt;&#10;    &lt;Box style={{ background: '#E8EFF8', borderRadius: 22, padding: '10px 28px', marginTop: 28 }}&gt;&lt;Text style={{ fontSize: 18, color: '#1E4FA8', fontWeight: 'bold' }}&gt;提示：注意 XBOW 最擅长什么、又在哪里&quot;打不准&quot;&lt;/Text&gt;&lt;/Box&gt;&#10;  &lt;/Box&gt;&#10;  &lt;Box style={{ position: 'absolute', left: 90, bottom: 24, right: 90, flexDirection: 'row', justifyContent: 'space-between', alignItems: 'center' }}&gt;&#10;    &lt;Text style={{ fontSize: 14, color: '#8B97A8' }}&gt;广西城市职业大学 · 信息安全与管理专业 ·《Web漏洞检测与扫描实训》AI 前瞻扩充专题&lt;/Text&gt;&#10;    &lt;Text style={{ fontSize: 15, color: '#1E4FA8', fontWeight: 'bold' }}&gt;05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/>
        </p:spPr>
        <p:txBody>
          <a:bodyPr/>
          <a:p/>
        </p:txBody>
      </p:sp>
      <p:sp>
        <p:nvSpPr>
          <p:cNvPr id="406" name=""/>
          <p:cNvSpPr/>
          <p:nvPr/>
        </p:nvSpPr>
        <p:spPr>
          <a:xfrm rot="0" flipH="0" flipV="0">
            <a:off x="5810250" y="1362075"/>
            <a:ext cx="571500" cy="47625"/>
          </a:xfrm>
          <a:prstGeom prst="rect">
            <a:avLst/>
          </a:prstGeom>
          <a:solidFill>
            <a:srgbClr val="FFC107"/>
          </a:solidFill>
          <a:ln/>
        </p:spPr>
        <p:txBody>
          <a:bodyPr/>
          <a:p/>
        </p:txBody>
      </p:sp>
      <p:sp>
        <p:nvSpPr>
          <p:cNvPr id="407" name="" descr="{&quot;isTemplate&quot;:true,&quot;type&quot;:&quot;text&quot;}"/>
          <p:cNvSpPr txBox="1"/>
          <p:nvPr/>
        </p:nvSpPr>
        <p:spPr>
          <a:xfrm rot="0" flipH="0" flipV="0">
            <a:off x="2028825" y="1752600"/>
            <a:ext cx="8143875" cy="1905000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3900" b="1">
                <a:solidFill>
                  <a:srgbClr val="0E3F8C"/>
                </a:solidFill>
                <a:latin typeface="Microsoft YaHei"/>
                <a:ea typeface="Microsoft YaHei"/>
              </a:rPr>
              <a:t>当</a:t>
            </a:r>
            <a:r>
              <a:rPr lang="en-US" sz="3900" b="1">
                <a:solidFill>
                  <a:srgbClr val="0E3F8C"/>
                </a:solidFill>
                <a:latin typeface="Microsoft YaHei"/>
                <a:ea typeface="Microsoft YaHei"/>
              </a:rPr>
              <a:t>"</a:t>
            </a:r>
            <a:r>
              <a:rPr lang="zh-CN" sz="3900" b="1">
                <a:solidFill>
                  <a:srgbClr val="0E3F8C"/>
                </a:solidFill>
                <a:latin typeface="Microsoft YaHei"/>
                <a:ea typeface="Microsoft YaHei"/>
              </a:rPr>
              <a:t>找漏洞</a:t>
            </a:r>
            <a:r>
              <a:rPr lang="en-US" sz="3900" b="1">
                <a:solidFill>
                  <a:srgbClr val="0E3F8C"/>
                </a:solidFill>
                <a:latin typeface="Microsoft YaHei"/>
                <a:ea typeface="Microsoft YaHei"/>
              </a:rPr>
              <a:t>"</a:t>
            </a:r>
            <a:r>
              <a:rPr lang="zh-CN" sz="3900" b="1">
                <a:solidFill>
                  <a:srgbClr val="0E3F8C"/>
                </a:solidFill>
                <a:latin typeface="Microsoft YaHei"/>
                <a:ea typeface="Microsoft YaHei"/>
              </a:rPr>
              <a:t>这件事，</a:t>
            </a:r>
            <a:r>
              <a:rPr lang="en-US" sz="390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3900" b="1">
                <a:solidFill>
                  <a:srgbClr val="0E3F8C"/>
                </a:solidFill>
                <a:latin typeface="Microsoft YaHei"/>
                <a:ea typeface="Microsoft YaHei"/>
              </a:rPr>
              <a:t>已经做到顶尖</a:t>
            </a:r>
            <a:endParaRPr/>
          </a:p>
          <a:p>
            <a:pPr algn="ctr">
              <a:lnSpc>
                <a:spcPct val="160000"/>
              </a:lnSpc>
            </a:pPr>
            <a:r>
              <a:rPr lang="zh-CN" sz="3900" b="1">
                <a:solidFill>
                  <a:srgbClr val="0E3F8C"/>
                </a:solidFill>
                <a:latin typeface="Microsoft YaHei"/>
                <a:ea typeface="Microsoft YaHei"/>
              </a:rPr>
              <a:t>我们这门课，还要不要学</a:t>
            </a:r>
            <a:r>
              <a:rPr lang="zh-CN" sz="3900" b="1">
                <a:solidFill>
                  <a:srgbClr val="D9534F"/>
                </a:solidFill>
                <a:latin typeface="Microsoft YaHei"/>
                <a:ea typeface="Microsoft YaHei"/>
              </a:rPr>
              <a:t>手工渗透</a:t>
            </a:r>
            <a:r>
              <a:rPr lang="zh-CN" sz="3900" b="1">
                <a:solidFill>
                  <a:srgbClr val="0E3F8C"/>
                </a:solidFill>
                <a:latin typeface="Microsoft YaHei"/>
                <a:ea typeface="Microsoft YaHei"/>
              </a:rPr>
              <a:t>？</a:t>
            </a:r>
            <a:endParaRPr/>
          </a:p>
        </p:txBody>
      </p:sp>
      <p:sp>
        <p:nvSpPr>
          <p:cNvPr id="408" name=""/>
          <p:cNvSpPr/>
          <p:nvPr/>
        </p:nvSpPr>
        <p:spPr>
          <a:xfrm rot="0" flipH="0" flipV="0">
            <a:off x="2476500" y="4076700"/>
            <a:ext cx="7239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09" name="" descr="{&quot;isTemplate&quot;:true,&quot;type&quot;:&quot;text&quot;}"/>
          <p:cNvSpPr txBox="1"/>
          <p:nvPr/>
        </p:nvSpPr>
        <p:spPr>
          <a:xfrm rot="0" flipH="0" flipV="0">
            <a:off x="3219450" y="4381500"/>
            <a:ext cx="5753100" cy="447675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800">
                <a:solidFill>
                  <a:srgbClr val="4A5568"/>
                </a:solidFill>
                <a:latin typeface="Microsoft YaHei"/>
                <a:ea typeface="Microsoft YaHei"/>
              </a:rPr>
              <a:t>带着这个问题进入今天的课——答案，在实训结束前揭晓</a:t>
            </a:r>
            <a:endParaRPr/>
          </a:p>
        </p:txBody>
      </p:sp>
      <p:sp>
        <p:nvSpPr>
          <p:cNvPr id="410" name=""/>
          <p:cNvSpPr/>
          <p:nvPr/>
        </p:nvSpPr>
        <p:spPr>
          <a:xfrm rot="0" flipH="0" flipV="0">
            <a:off x="3867150" y="5095875"/>
            <a:ext cx="4467225" cy="400050"/>
          </a:xfrm>
          <a:prstGeom prst="roundRect">
            <a:avLst>
              <a:gd name="adj" fmla="val 52381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411" name="" descr="{&quot;isTemplate&quot;:true,&quot;type&quot;:&quot;text&quot;}"/>
          <p:cNvSpPr txBox="1"/>
          <p:nvPr/>
        </p:nvSpPr>
        <p:spPr>
          <a:xfrm rot="0" flipH="0" flipV="0">
            <a:off x="4133850" y="5191125"/>
            <a:ext cx="39338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4FA8"/>
                </a:solidFill>
                <a:latin typeface="Microsoft YaHei"/>
                <a:ea typeface="Microsoft YaHei"/>
              </a:rPr>
              <a:t>提示：注意</a:t>
            </a:r>
            <a:r>
              <a:rPr lang="en-US" sz="1350" b="1">
                <a:solidFill>
                  <a:srgbClr val="1E4FA8"/>
                </a:solidFill>
                <a:latin typeface="Microsoft YaHei"/>
                <a:ea typeface="Microsoft YaHei"/>
              </a:rPr>
              <a:t> XBOW </a:t>
            </a:r>
            <a:r>
              <a:rPr lang="zh-CN" sz="1350" b="1">
                <a:solidFill>
                  <a:srgbClr val="1E4FA8"/>
                </a:solidFill>
                <a:latin typeface="Microsoft YaHei"/>
                <a:ea typeface="Microsoft YaHei"/>
              </a:rPr>
              <a:t>最擅长什么、又在哪里</a:t>
            </a:r>
            <a:r>
              <a:rPr lang="en-US" sz="1350" b="1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350" b="1">
                <a:solidFill>
                  <a:srgbClr val="1E4FA8"/>
                </a:solidFill>
                <a:latin typeface="Microsoft YaHei"/>
                <a:ea typeface="Microsoft YaHei"/>
              </a:rPr>
              <a:t>打不准</a:t>
            </a:r>
            <a:r>
              <a:rPr lang="en-US" sz="1350" b="1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12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13" name="" descr="{&quot;isTemplate&quot;:true,&quot;type&quot;:&quot;text&quot;}"/>
          <p:cNvSpPr txBox="1"/>
          <p:nvPr/>
        </p:nvSpPr>
        <p:spPr>
          <a:xfrm rot="0" flipH="0" flipV="0">
            <a:off x="666750" y="571500"/>
            <a:ext cx="2857500" cy="34290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0" b="1">
                <a:solidFill>
                  <a:srgbClr val="E8EFF8"/>
                </a:solidFill>
                <a:latin typeface="Microsoft YaHei"/>
                <a:ea typeface="Microsoft YaHei"/>
              </a:rPr>
              <a:t>？</a:t>
            </a:r>
            <a:endParaRPr/>
          </a:p>
        </p:txBody>
      </p:sp>
      <p:sp>
        <p:nvSpPr>
          <p:cNvPr id="414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19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信息安全与管理专业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Web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415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05 / 21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416" name="" descr="&lt;Slide style={{ width: 1280, height: 720, background: '#FFFFFF', position: 'relative' }}&gt;&#10;  &lt;Box style={{ position: 'absolute', left: 0, top: 0, width: 1280, height: 10, background: '#1E4FA8' }} /&gt;&#10;  &lt;Box style={{ position: 'absolute', right: 60, top: 60, width: 200, height: 200, borderRadius: 100, border: '2px solid #E8EFF8' }} /&gt;&#10;  &lt;Box style={{ width: '100%', height: '100%', flexDirection: 'row', alignItems: 'center', padding: '0 90px', gap: 60 }}&gt;&#10;    &lt;Box style={{ flexDirection: 'column', alignItems: 'center' }}&gt;&#10;      &lt;Text style={{ fontSize: 220, fontWeight: 'bold', color: '#E8EFF8', lineHeight: 1 }}&gt;02&lt;/Text&gt;&#10;      &lt;Text style={{ fontSize: 20, color: '#3D7BD9', letterSpacing: 6, fontFamily: 'Georgia, Times New Roman, serif' }}&gt;PART TWO&lt;/Text&gt;&#10;    &lt;/Box&gt;&#10;    &lt;Box style={{ width: 3, height: 400, background: '#D6DCE5' }} /&gt;&#10;    &lt;Box style={{ flexDirection: 'column', flex: 1, gap: 30 }}&gt;&#10;      &lt;Box style={{ flexDirection: 'column', gap: 12 }}&gt;&#10;        &lt;Text style={{ fontSize: 22, color: '#3D7BD9', letterSpacing: 4 }}&gt;环节二 + 环节三（20 分钟）&lt;/Text&gt;&#10;        &lt;Text style={{ fontSize: 44, fontWeight: 'bold', color: '#0E3F8C' }}&gt;扫描工具的四级演进与新攻击面&lt;/Text&gt;&#10;      &lt;/Box&gt;&#10;      &lt;Box style={{ flexDirection: 'column', gap: 18 }}&gt;&#10;        &lt;Box style={{ flexDirection: 'row', alignItems: 'center', gap: 14 }}&gt;&lt;Box style={{ width: 10, height: 10, borderRadius: 5, background: '#1E4FA8' }} /&gt;&lt;Text style={{ fontSize: 24, color: '#1A2230' }}&gt;一条时间轴讲完：规则扫描器 → DAST → AI 辅助（Burp AI）→ 攻击智能体（XBOW / Burp AT）&lt;/Text&gt;&lt;/Box&gt;&#10;        &lt;Box style={{ flexDirection: 'row', alignItems: 'center', gap: 14 }}&gt;&lt;Box style={{ width: 10, height: 10, borderRadius: 5, background: '#1E4FA8' }} /&gt;&lt;Text style={{ fontSize: 24, color: '#1A2230' }}&gt;所有 AI 安全工具都能拆成&quot;大脑 + 手脚 + 边界&quot;三层——判断段位就看这三层&lt;/Text&gt;&lt;/Box&gt;&#10;        &lt;Box style={{ flexDirection: 'row', alignItems: 'center', gap: 14 }}&gt;&lt;Box style={{ width: 10, height: 10, borderRadius: 5, background: '#D9534F' }} /&gt;&lt;Text style={{ fontSize: 24, color: '#1A2230' }}&gt;硬币的另一面：AI 应用本身就是 Web 应用，OWASP 三份榜单划出新攻击面&lt;/Text&gt;&lt;/Box&gt;&#10;      &lt;/Box&gt;&#10;      &lt;Box style={{ background: '#F0F5FC', borderRadius: 8, padding: '14px 20px' }}&gt;&#10;        &lt;Text style={{ fontSize: 18, color: '#4A5568' }}&gt;本章三页：四级演进时间轴 → 工程&quot;大脑·手脚·边界&quot;框架 → OWASP 新攻击面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广西城市职业大学 · 信息安全与管理专业 ·《Web漏洞检测与扫描实训》AI 前瞻扩充专题&lt;/Text&gt;&#10;    &lt;Text style={{ fontSize: 15, color: '#1E4FA8', fontWeight: 'bold' }}&gt;06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18" name="" descr="{&quot;isTemplate&quot;:true,&quot;type&quot;:&quot;text&quot;}"/>
          <p:cNvSpPr txBox="1"/>
          <p:nvPr/>
        </p:nvSpPr>
        <p:spPr>
          <a:xfrm rot="0" flipH="0" flipV="0">
            <a:off x="857250" y="2057400"/>
            <a:ext cx="2590800" cy="2514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0" b="1">
                <a:solidFill>
                  <a:srgbClr val="E8EFF8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419" name="" descr="{&quot;isTemplate&quot;:true,&quot;type&quot;:&quot;text&quot;}"/>
          <p:cNvSpPr txBox="1"/>
          <p:nvPr/>
        </p:nvSpPr>
        <p:spPr>
          <a:xfrm rot="0" flipH="0" flipV="0">
            <a:off x="1428750" y="4572000"/>
            <a:ext cx="1447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spc="450">
                <a:solidFill>
                  <a:srgbClr val="3D7BD9"/>
                </a:solidFill>
                <a:latin typeface="Georgia"/>
                <a:ea typeface="Georgia"/>
              </a:rPr>
              <a:t>PART TWO</a:t>
            </a:r>
            <a:endParaRPr/>
          </a:p>
        </p:txBody>
      </p:sp>
      <p:sp>
        <p:nvSpPr>
          <p:cNvPr id="420" name=""/>
          <p:cNvSpPr/>
          <p:nvPr/>
        </p:nvSpPr>
        <p:spPr>
          <a:xfrm rot="0" flipH="0" flipV="0">
            <a:off x="4019550" y="1524000"/>
            <a:ext cx="28575" cy="38100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21" name="" descr="{&quot;isTemplate&quot;:true,&quot;type&quot;:&quot;text&quot;}"/>
          <p:cNvSpPr txBox="1"/>
          <p:nvPr/>
        </p:nvSpPr>
        <p:spPr>
          <a:xfrm rot="0" flipH="0" flipV="0">
            <a:off x="4619625" y="1743075"/>
            <a:ext cx="6715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环节二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 +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环节三（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20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分钟）</a:t>
            </a:r>
            <a:endParaRPr/>
          </a:p>
        </p:txBody>
      </p:sp>
      <p:sp>
        <p:nvSpPr>
          <p:cNvPr id="422" name="" descr="{&quot;isTemplate&quot;:true,&quot;type&quot;:&quot;text&quot;}"/>
          <p:cNvSpPr txBox="1"/>
          <p:nvPr/>
        </p:nvSpPr>
        <p:spPr>
          <a:xfrm rot="0" flipH="0" flipV="0">
            <a:off x="4619625" y="2114550"/>
            <a:ext cx="6715125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E3F8C"/>
                </a:solidFill>
                <a:latin typeface="Microsoft YaHei"/>
                <a:ea typeface="Microsoft YaHei"/>
              </a:rPr>
              <a:t>扫描工具的四级演进与新攻击面</a:t>
            </a:r>
            <a:endParaRPr/>
          </a:p>
        </p:txBody>
      </p:sp>
      <p:sp>
        <p:nvSpPr>
          <p:cNvPr id="423" name=""/>
          <p:cNvSpPr/>
          <p:nvPr/>
        </p:nvSpPr>
        <p:spPr>
          <a:xfrm rot="0" flipH="0" flipV="0">
            <a:off x="4619625" y="31337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24" name="" descr="{&quot;isTemplate&quot;:true,&quot;type&quot;:&quot;text&quot;}"/>
          <p:cNvSpPr txBox="1"/>
          <p:nvPr/>
        </p:nvSpPr>
        <p:spPr>
          <a:xfrm rot="0" flipH="0" flipV="0">
            <a:off x="4848225" y="2905125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一条时间轴讲完：规则扫描器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→ DAST → 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辅助（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Burp AI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）→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攻击智能体（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XBOW / Burp AT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425" name=""/>
          <p:cNvSpPr/>
          <p:nvPr/>
        </p:nvSpPr>
        <p:spPr>
          <a:xfrm rot="0" flipH="0" flipV="0">
            <a:off x="4619625" y="38576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26" name="" descr="{&quot;isTemplate&quot;:true,&quot;type&quot;:&quot;text&quot;}"/>
          <p:cNvSpPr txBox="1"/>
          <p:nvPr/>
        </p:nvSpPr>
        <p:spPr>
          <a:xfrm rot="0" flipH="0" flipV="0">
            <a:off x="4848225" y="3629025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所有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安全工具都能拆成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大脑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+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手脚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+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边界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三层——判断段位就看这三层</a:t>
            </a:r>
            <a:endParaRPr/>
          </a:p>
        </p:txBody>
      </p:sp>
      <p:sp>
        <p:nvSpPr>
          <p:cNvPr id="427" name=""/>
          <p:cNvSpPr/>
          <p:nvPr/>
        </p:nvSpPr>
        <p:spPr>
          <a:xfrm rot="0" flipH="0" flipV="0">
            <a:off x="4619625" y="45815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D9534F"/>
          </a:solidFill>
          <a:ln/>
        </p:spPr>
        <p:txBody>
          <a:bodyPr/>
          <a:p/>
        </p:txBody>
      </p:sp>
      <p:sp>
        <p:nvSpPr>
          <p:cNvPr id="428" name="" descr="{&quot;isTemplate&quot;:true,&quot;type&quot;:&quot;text&quot;}"/>
          <p:cNvSpPr txBox="1"/>
          <p:nvPr/>
        </p:nvSpPr>
        <p:spPr>
          <a:xfrm rot="0" flipH="0" flipV="0">
            <a:off x="4848225" y="4352925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硬币的另一面：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应用本身就是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Web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应用，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OWASP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三份榜单划出新攻击面</a:t>
            </a:r>
            <a:endParaRPr/>
          </a:p>
        </p:txBody>
      </p:sp>
      <p:sp>
        <p:nvSpPr>
          <p:cNvPr id="429" name=""/>
          <p:cNvSpPr/>
          <p:nvPr/>
        </p:nvSpPr>
        <p:spPr>
          <a:xfrm rot="0" flipH="0" flipV="0">
            <a:off x="4619625" y="5191125"/>
            <a:ext cx="6715125" cy="476250"/>
          </a:xfrm>
          <a:prstGeom prst="roundRect">
            <a:avLst>
              <a:gd name="adj" fmla="val 16000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430" name="" descr="{&quot;isTemplate&quot;:true,&quot;type&quot;:&quot;text&quot;}"/>
          <p:cNvSpPr txBox="1"/>
          <p:nvPr/>
        </p:nvSpPr>
        <p:spPr>
          <a:xfrm rot="0" flipH="0" flipV="0">
            <a:off x="4810125" y="5324475"/>
            <a:ext cx="63341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本章三页：四级演进时间轴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工程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大脑·手脚·边界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框架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OWASP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新攻击面</a:t>
            </a:r>
            <a:endParaRPr/>
          </a:p>
        </p:txBody>
      </p:sp>
      <p:sp>
        <p:nvSpPr>
          <p:cNvPr id="431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32" name=""/>
          <p:cNvSpPr/>
          <p:nvPr/>
        </p:nvSpPr>
        <p:spPr>
          <a:xfrm rot="0" flipH="0" flipV="0">
            <a:off x="9715500" y="571500"/>
            <a:ext cx="1905000" cy="1905000"/>
          </a:xfrm>
          <a:prstGeom prst="roundRect">
            <a:avLst>
              <a:gd name="adj" fmla="val 50000"/>
            </a:avLst>
          </a:prstGeom>
          <a:ln w="25400">
            <a:solidFill>
              <a:srgbClr val="E8EFF8"/>
            </a:solidFill>
            <a:prstDash val="solid"/>
          </a:ln>
        </p:spPr>
        <p:txBody>
          <a:bodyPr/>
          <a:p/>
        </p:txBody>
      </p:sp>
      <p:sp>
        <p:nvSpPr>
          <p:cNvPr id="433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19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信息安全与管理专业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Web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434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06 / 21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435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从规则扫描器到攻击智能体：四级演进&lt;/Text&gt;&#10;      &lt;Text style={{ fontSize: 18, color: '#8B97A8', marginTop: 6 }}&gt;你手里的 Burp 本身，已经走完了前三级、正在进入第四级&lt;/Text&gt;&#10;    &lt;/Box&gt;&#10;    &lt;Box style={{ background: '#E8EFF8', borderRadius: 20, padding: '8px 20px' }}&gt;&lt;Text style={{ fontSize: 16, color: '#1E4FA8', fontWeight: 'bold' }}&gt;环节二 · 演进线&lt;/Text&gt;&lt;/Box&gt;&#10;  &lt;/Box&gt;&#10;  &lt;Box style={{ width: 1280, height: 1, background: '#D6DCE5' }} /&gt;&#10;  &lt;Box style={{ width: 1280, height: 448, padding: '28px 70px 0', flexDirection: 'column' }}&gt;&#10;    &lt;Box style={{ flexDirection: 'row', alignItems: 'center', height: 46 }}&gt;&#10;      &lt;Box style={{ flex: 1, height: 4, background: '#D6DCE5' }} /&gt;&#10;      &lt;Box style={{ width: 20, height: 20, borderRadius: 10, background: '#8B97A8' }} /&gt;&#10;      &lt;Box style={{ flex: 1, height: 4, background: '#D6DCE5' }} /&gt;&#10;      &lt;Box style={{ width: 20, height: 20, borderRadius: 10, background: '#3D7BD9' }} /&gt;&#10;      &lt;Box style={{ flex: 1, height: 4, background: '#D6DCE5' }} /&gt;&#10;      &lt;Box style={{ width: 20, height: 20, borderRadius: 10, background: '#1E4FA8' }} /&gt;&#10;      &lt;Box style={{ flex: 1, height: 4, background: '#D6DCE5' }} /&gt;&#10;      &lt;Box style={{ width: 26, height: 26, borderRadius: 13, background: '#0E3F8C', border: '5px solid #FFC107' }} /&gt;&#10;    &lt;/Box&gt;&#10;    &lt;Box style={{ flexDirection: 'row', marginTop: 18, gap: 20 }}&gt;&#10;      &lt;Box style={{ flex: 1, flexDirection: 'column' }}&gt;&#10;        &lt;Text style={{ fontSize: 16, color: '#8B97A8', marginBottom: 4 }}&gt;1990s–2010s&lt;/Text&gt;&#10;        &lt;Text style={{ fontSize: 26, fontWeight: 'bold', color: '#1A2230', marginBottom: 8 }}&gt;第一代 · 规则扫描器&lt;/Text&gt;&#10;        &lt;Text style={{ fontSize: 18, color: '#4A5568', lineHeight: 1.55 }}&gt;特征库匹配：AWVS、Nessus、早期 Burp Scanner。只认已知模式，误报与漏报两头都是短板。&lt;/Text&gt;&#10;      &lt;/Box&gt;&#10;      &lt;Box style={{ flex: 1, flexDirection: 'column' }}&gt;&#10;        &lt;Text style={{ fontSize: 16, color: '#8B97A8', marginBottom: 4 }}&gt;2010s&lt;/Text&gt;&#10;        &lt;Text style={{ fontSize: 26, fontWeight: 'bold', color: '#1A2230', marginBottom: 8 }}&gt;第二代 · 爬虫驱动 DAST&lt;/Text&gt;&#10;        &lt;Text style={{ fontSize: 18, color: '#4A5568', lineHeight: 1.55 }}&gt;主动爬取 + 模糊测试，覆盖面上了一个台阶，但本质仍是&quot;按规则出牌&quot;。&lt;/Text&gt;&#10;      &lt;/Box&gt;&#10;      &lt;Box style={{ flex: 1, flexDirection: 'column' }}&gt;&#10;        &lt;Text style={{ fontSize: 16, color: '#8B97A8', marginBottom: 4 }}&gt;2025 年 3 月&lt;/Text&gt;&#10;        &lt;Text style={{ fontSize: 26, fontWeight: 'bold', color: '#1E4FA8', marginBottom: 8 }}&gt;第三代 · AI 辅助&lt;/Text&gt;&#10;        &lt;Text style={{ fontSize: 18, color: '#4A5568', lineHeight: 1.55 }}&gt;Burp Suite Pro 内置 Burp AI：自动跟进验证扫描结果、就地解释陌生报文、过滤越权类误报、Repeater 自定义 AI 动作。&lt;/Text&gt;&#10;      &lt;/Box&gt;&#10;      &lt;Box style={{ flex: 1, flexDirection: 'column' }}&gt;&#10;        &lt;Box style={{ background: '#0E3F8C', borderRadius: 8, padding: '10px 14px', marginBottom: 8 }}&gt;&lt;Text style={{ fontSize: 18, color: '#FFFFFF', fontWeight: 'bold' }}&gt;第四代 · 攻击智能体（进行中）&lt;/Text&gt;&lt;/Box&gt;&#10;        &lt;Text style={{ fontSize: 18, color: '#4A5568', lineHeight: 1.55 }}&gt;2025.07 XBOW 全自主挖洞；2026.07 Burp AT 公测——&quot;Agents propose. Burp enforces. You decide.&quot;，自主档位 Manual / Smart / Autonomous。&lt;/Text&gt;&#10;      &lt;/Box&gt;&#10;    &lt;/Box&gt;&#10;  &lt;/Box&gt;&#10;  &lt;Box style={{ position: 'absolute', left: 90, right: 90, bottom: 52, background: '#F0F5FC', border: '1px solid #D6DCE5', borderRadius: 10, padding: '16px 26px' }}&gt;&#10;    &lt;Text style={{ fontSize: 21, color: '#0E3F8C', lineHeight: 1.5 }}&gt;&lt;span style={{ fontWeight: 'bold' }}&gt;工程判断口诀：&lt;/span&gt;看一个 AI 安全工具的段位，就看它的&quot;手脚&quot;能自己动到什么程度、&quot;边界&quot;由谁把守。&lt;/Text&gt;&#10;  &lt;/Box&gt;&#10;  &lt;Box style={{ position: 'absolute', left: 90, bottom: 24, right: 90, flexDirection: 'row', justifyContent: 'space-between', alignItems: 'center' }}&gt;&#10;    &lt;Text style={{ fontSize: 14, color: '#8B97A8' }}&gt;资料来源：PortSwigger Burp AI 发布说明（2025.03）、Burp AT 公测公告（2026.07）&lt;/Text&gt;&#10;    &lt;Text style={{ fontSize: 15, color: '#1E4FA8', fontWeight: 'bold' }}&gt;07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37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38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55054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从规则扫描器到攻击智能体：四级演进</a:t>
            </a:r>
            <a:endParaRPr/>
          </a:p>
        </p:txBody>
      </p:sp>
      <p:sp>
        <p:nvSpPr>
          <p:cNvPr id="439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5505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你手里的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Burp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本身，已经走完了前三级、正在进入第四级</a:t>
            </a:r>
            <a:endParaRPr/>
          </a:p>
        </p:txBody>
      </p:sp>
      <p:sp>
        <p:nvSpPr>
          <p:cNvPr id="440" name=""/>
          <p:cNvSpPr/>
          <p:nvPr/>
        </p:nvSpPr>
        <p:spPr>
          <a:xfrm rot="0" flipH="0" flipV="0">
            <a:off x="9877425" y="428625"/>
            <a:ext cx="14573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441" name="" descr="{&quot;isTemplate&quot;:true,&quot;type&quot;:&quot;text&quot;}"/>
          <p:cNvSpPr txBox="1"/>
          <p:nvPr/>
        </p:nvSpPr>
        <p:spPr>
          <a:xfrm rot="0" flipH="0" flipV="0">
            <a:off x="10067925" y="504825"/>
            <a:ext cx="10763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环节二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演进线</a:t>
            </a:r>
            <a:endParaRPr/>
          </a:p>
        </p:txBody>
      </p:sp>
      <p:sp>
        <p:nvSpPr>
          <p:cNvPr id="442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43" name=""/>
          <p:cNvSpPr/>
          <p:nvPr/>
        </p:nvSpPr>
        <p:spPr>
          <a:xfrm rot="0" flipH="0" flipV="0">
            <a:off x="666750" y="1514475"/>
            <a:ext cx="2514600" cy="381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44" name=""/>
          <p:cNvSpPr/>
          <p:nvPr/>
        </p:nvSpPr>
        <p:spPr>
          <a:xfrm rot="0" flipH="0" flipV="0">
            <a:off x="3181350" y="14382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8B97A8"/>
          </a:solidFill>
          <a:ln/>
        </p:spPr>
        <p:txBody>
          <a:bodyPr/>
          <a:p/>
        </p:txBody>
      </p:sp>
      <p:sp>
        <p:nvSpPr>
          <p:cNvPr id="445" name=""/>
          <p:cNvSpPr/>
          <p:nvPr/>
        </p:nvSpPr>
        <p:spPr>
          <a:xfrm rot="0" flipH="0" flipV="0">
            <a:off x="3371850" y="1514475"/>
            <a:ext cx="2505075" cy="381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46" name=""/>
          <p:cNvSpPr/>
          <p:nvPr/>
        </p:nvSpPr>
        <p:spPr>
          <a:xfrm rot="0" flipH="0" flipV="0">
            <a:off x="5876925" y="14382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7BD9"/>
          </a:solidFill>
          <a:ln/>
        </p:spPr>
        <p:txBody>
          <a:bodyPr/>
          <a:p/>
        </p:txBody>
      </p:sp>
      <p:sp>
        <p:nvSpPr>
          <p:cNvPr id="447" name=""/>
          <p:cNvSpPr/>
          <p:nvPr/>
        </p:nvSpPr>
        <p:spPr>
          <a:xfrm rot="0" flipH="0" flipV="0">
            <a:off x="6067425" y="1514475"/>
            <a:ext cx="2514600" cy="381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48" name=""/>
          <p:cNvSpPr/>
          <p:nvPr/>
        </p:nvSpPr>
        <p:spPr>
          <a:xfrm rot="0" flipH="0" flipV="0">
            <a:off x="8582025" y="14382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49" name=""/>
          <p:cNvSpPr/>
          <p:nvPr/>
        </p:nvSpPr>
        <p:spPr>
          <a:xfrm rot="0" flipH="0" flipV="0">
            <a:off x="8772525" y="1514475"/>
            <a:ext cx="2505075" cy="381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50" name=""/>
          <p:cNvSpPr/>
          <p:nvPr/>
        </p:nvSpPr>
        <p:spPr>
          <a:xfrm rot="0" flipH="0" flipV="0">
            <a:off x="11277600" y="14097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3F8C"/>
          </a:solidFill>
          <a:ln w="63500">
            <a:solidFill>
              <a:srgbClr val="FFC107"/>
            </a:solidFill>
            <a:prstDash val="solid"/>
          </a:ln>
        </p:spPr>
        <p:txBody>
          <a:bodyPr/>
          <a:p/>
        </p:txBody>
      </p:sp>
      <p:sp>
        <p:nvSpPr>
          <p:cNvPr id="451" name="" descr="{&quot;isTemplate&quot;:true,&quot;type&quot;:&quot;text&quot;}"/>
          <p:cNvSpPr txBox="1"/>
          <p:nvPr/>
        </p:nvSpPr>
        <p:spPr>
          <a:xfrm rot="0" flipH="0" flipV="0">
            <a:off x="666750" y="1924050"/>
            <a:ext cx="257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>1990s–2010s</a:t>
            </a:r>
            <a:endParaRPr/>
          </a:p>
        </p:txBody>
      </p:sp>
      <p:sp>
        <p:nvSpPr>
          <p:cNvPr id="452" name="" descr="{&quot;isTemplate&quot;:true,&quot;type&quot;:&quot;text&quot;}"/>
          <p:cNvSpPr txBox="1"/>
          <p:nvPr/>
        </p:nvSpPr>
        <p:spPr>
          <a:xfrm rot="0" flipH="0" flipV="0">
            <a:off x="666750" y="2152650"/>
            <a:ext cx="25717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A2230"/>
                </a:solidFill>
                <a:latin typeface="Microsoft YaHei"/>
                <a:ea typeface="Microsoft YaHei"/>
              </a:rPr>
              <a:t>第一代</a:t>
            </a:r>
            <a:r>
              <a:rPr lang="en-US" sz="1950" b="1">
                <a:solidFill>
                  <a:srgbClr val="1A2230"/>
                </a:solidFill>
                <a:latin typeface="Microsoft YaHei"/>
                <a:ea typeface="Microsoft YaHei"/>
              </a:rPr>
              <a:t> · </a:t>
            </a:r>
            <a:r>
              <a:rPr lang="zh-CN" sz="1950" b="1">
                <a:solidFill>
                  <a:srgbClr val="1A2230"/>
                </a:solidFill>
                <a:latin typeface="Microsoft YaHei"/>
                <a:ea typeface="Microsoft YaHei"/>
              </a:rPr>
              <a:t>规则扫描器</a:t>
            </a:r>
            <a:endParaRPr/>
          </a:p>
        </p:txBody>
      </p:sp>
      <p:sp>
        <p:nvSpPr>
          <p:cNvPr id="453" name="" descr="{&quot;isTemplate&quot;:true,&quot;type&quot;:&quot;text&quot;}"/>
          <p:cNvSpPr txBox="1"/>
          <p:nvPr/>
        </p:nvSpPr>
        <p:spPr>
          <a:xfrm rot="0" flipH="0" flipV="0">
            <a:off x="666750" y="2533650"/>
            <a:ext cx="25717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特征库匹配：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AWVS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、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Nessus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、早期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Burp Scanner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。只认已知模式，误报与漏报两头都是短板。</a:t>
            </a:r>
            <a:endParaRPr/>
          </a:p>
        </p:txBody>
      </p:sp>
      <p:sp>
        <p:nvSpPr>
          <p:cNvPr id="454" name="" descr="{&quot;isTemplate&quot;:true,&quot;type&quot;:&quot;text&quot;}"/>
          <p:cNvSpPr txBox="1"/>
          <p:nvPr/>
        </p:nvSpPr>
        <p:spPr>
          <a:xfrm rot="0" flipH="0" flipV="0">
            <a:off x="3429000" y="1924050"/>
            <a:ext cx="257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>2010s</a:t>
            </a:r>
            <a:endParaRPr/>
          </a:p>
        </p:txBody>
      </p:sp>
      <p:sp>
        <p:nvSpPr>
          <p:cNvPr id="455" name="" descr="{&quot;isTemplate&quot;:true,&quot;type&quot;:&quot;text&quot;}"/>
          <p:cNvSpPr txBox="1"/>
          <p:nvPr/>
        </p:nvSpPr>
        <p:spPr>
          <a:xfrm rot="0" flipH="0" flipV="0">
            <a:off x="3429000" y="2152650"/>
            <a:ext cx="2571750" cy="6000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A2230"/>
                </a:solidFill>
                <a:latin typeface="Microsoft YaHei"/>
                <a:ea typeface="Microsoft YaHei"/>
              </a:rPr>
              <a:t>第二代</a:t>
            </a:r>
            <a:r>
              <a:rPr lang="en-US" sz="1950" b="1">
                <a:solidFill>
                  <a:srgbClr val="1A2230"/>
                </a:solidFill>
                <a:latin typeface="Microsoft YaHei"/>
                <a:ea typeface="Microsoft YaHei"/>
              </a:rPr>
              <a:t> · </a:t>
            </a:r>
            <a:r>
              <a:rPr lang="zh-CN" sz="1950" b="1">
                <a:solidFill>
                  <a:srgbClr val="1A2230"/>
                </a:solidFill>
                <a:latin typeface="Microsoft YaHei"/>
                <a:ea typeface="Microsoft YaHei"/>
              </a:rPr>
              <a:t>爬虫驱动</a:t>
            </a:r>
            <a:r>
              <a:rPr lang="en-US" sz="1950" b="1">
                <a:solidFill>
                  <a:srgbClr val="1A2230"/>
                </a:solidFill>
                <a:latin typeface="Microsoft YaHei"/>
                <a:ea typeface="Microsoft YaHei"/>
              </a:rPr>
              <a:t> DAST</a:t>
            </a:r>
            <a:endParaRPr/>
          </a:p>
        </p:txBody>
      </p:sp>
      <p:sp>
        <p:nvSpPr>
          <p:cNvPr id="456" name="" descr="{&quot;isTemplate&quot;:true,&quot;type&quot;:&quot;text&quot;}"/>
          <p:cNvSpPr txBox="1"/>
          <p:nvPr/>
        </p:nvSpPr>
        <p:spPr>
          <a:xfrm rot="0" flipH="0" flipV="0">
            <a:off x="3429000" y="2828925"/>
            <a:ext cx="25717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主动爬取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+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模糊测试，覆盖面上了一个台阶，但本质仍是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按规则出牌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57" name="" descr="{&quot;isTemplate&quot;:true,&quot;type&quot;:&quot;text&quot;}"/>
          <p:cNvSpPr txBox="1"/>
          <p:nvPr/>
        </p:nvSpPr>
        <p:spPr>
          <a:xfrm rot="0" flipH="0" flipV="0">
            <a:off x="6191250" y="1924050"/>
            <a:ext cx="257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>2025 </a:t>
            </a: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年</a:t>
            </a: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> 3 </a:t>
            </a: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月</a:t>
            </a:r>
            <a:endParaRPr/>
          </a:p>
        </p:txBody>
      </p:sp>
      <p:sp>
        <p:nvSpPr>
          <p:cNvPr id="458" name="" descr="{&quot;isTemplate&quot;:true,&quot;type&quot;:&quot;text&quot;}"/>
          <p:cNvSpPr txBox="1"/>
          <p:nvPr/>
        </p:nvSpPr>
        <p:spPr>
          <a:xfrm rot="0" flipH="0" flipV="0">
            <a:off x="6191250" y="2152650"/>
            <a:ext cx="25717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E4FA8"/>
                </a:solidFill>
                <a:latin typeface="Microsoft YaHei"/>
                <a:ea typeface="Microsoft YaHei"/>
              </a:rPr>
              <a:t>第三代</a:t>
            </a:r>
            <a:r>
              <a:rPr lang="en-US" sz="1950" b="1">
                <a:solidFill>
                  <a:srgbClr val="1E4FA8"/>
                </a:solidFill>
                <a:latin typeface="Microsoft YaHei"/>
                <a:ea typeface="Microsoft YaHei"/>
              </a:rPr>
              <a:t> · AI </a:t>
            </a:r>
            <a:r>
              <a:rPr lang="zh-CN" sz="1950" b="1">
                <a:solidFill>
                  <a:srgbClr val="1E4FA8"/>
                </a:solidFill>
                <a:latin typeface="Microsoft YaHei"/>
                <a:ea typeface="Microsoft YaHei"/>
              </a:rPr>
              <a:t>辅助</a:t>
            </a:r>
            <a:endParaRPr/>
          </a:p>
        </p:txBody>
      </p:sp>
      <p:sp>
        <p:nvSpPr>
          <p:cNvPr id="459" name="" descr="{&quot;isTemplate&quot;:true,&quot;type&quot;:&quot;text&quot;}"/>
          <p:cNvSpPr txBox="1"/>
          <p:nvPr/>
        </p:nvSpPr>
        <p:spPr>
          <a:xfrm rot="0" flipH="0" flipV="0">
            <a:off x="6191250" y="2533650"/>
            <a:ext cx="2571750" cy="1276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Burp Suite Pro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内置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Burp AI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：自动跟进验证扫描结果、就地解释陌生报文、过滤越权类误报、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Repeater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自定义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动作。</a:t>
            </a:r>
            <a:endParaRPr/>
          </a:p>
        </p:txBody>
      </p:sp>
      <p:sp>
        <p:nvSpPr>
          <p:cNvPr id="460" name=""/>
          <p:cNvSpPr/>
          <p:nvPr/>
        </p:nvSpPr>
        <p:spPr>
          <a:xfrm rot="0" flipH="0" flipV="0">
            <a:off x="8953500" y="1924050"/>
            <a:ext cx="2571750" cy="609600"/>
          </a:xfrm>
          <a:prstGeom prst="roundRect">
            <a:avLst>
              <a:gd name="adj" fmla="val 12500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461" name="" descr="{&quot;isTemplate&quot;:true,&quot;type&quot;:&quot;text&quot;}"/>
          <p:cNvSpPr txBox="1"/>
          <p:nvPr/>
        </p:nvSpPr>
        <p:spPr>
          <a:xfrm rot="0" flipH="0" flipV="0">
            <a:off x="9086850" y="2019300"/>
            <a:ext cx="2305050" cy="419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Microsoft YaHei"/>
                <a:ea typeface="Microsoft YaHei"/>
              </a:rPr>
              <a:t>第四代</a:t>
            </a: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lang="zh-CN" sz="1350" b="1">
                <a:solidFill>
                  <a:srgbClr val="FFFFFF"/>
                </a:solidFill>
                <a:latin typeface="Microsoft YaHei"/>
                <a:ea typeface="Microsoft YaHei"/>
              </a:rPr>
              <a:t>攻击智能体（进行中）</a:t>
            </a:r>
            <a:endParaRPr/>
          </a:p>
        </p:txBody>
      </p:sp>
      <p:sp>
        <p:nvSpPr>
          <p:cNvPr id="462" name="" descr="{&quot;isTemplate&quot;:true,&quot;type&quot;:&quot;text&quot;}"/>
          <p:cNvSpPr txBox="1"/>
          <p:nvPr/>
        </p:nvSpPr>
        <p:spPr>
          <a:xfrm rot="0" flipH="0" flipV="0">
            <a:off x="8953500" y="2609850"/>
            <a:ext cx="2571750" cy="1914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2025.07 XBOW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全自主挖洞；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2026.07 Burp AT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公测——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"Agents propose. Burp enforces. You decide."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，自主档位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Manual / Smart / Autonomous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63" name=""/>
          <p:cNvSpPr/>
          <p:nvPr/>
        </p:nvSpPr>
        <p:spPr>
          <a:xfrm rot="0" flipH="0" flipV="0">
            <a:off x="857250" y="5695950"/>
            <a:ext cx="10477500" cy="666750"/>
          </a:xfrm>
          <a:prstGeom prst="roundRect">
            <a:avLst>
              <a:gd name="adj" fmla="val 14286"/>
            </a:avLst>
          </a:prstGeom>
          <a:solidFill>
            <a:srgbClr val="F0F5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64" name="" descr="{&quot;isTemplate&quot;:true,&quot;type&quot;:&quot;text&quot;}"/>
          <p:cNvSpPr txBox="1"/>
          <p:nvPr/>
        </p:nvSpPr>
        <p:spPr>
          <a:xfrm rot="0" flipH="0" flipV="0">
            <a:off x="1104900" y="5848350"/>
            <a:ext cx="9982200" cy="3619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75" b="1">
                <a:solidFill>
                  <a:srgbClr val="0E3F8C"/>
                </a:solidFill>
                <a:latin typeface="Microsoft YaHei"/>
                <a:ea typeface="Microsoft YaHei"/>
              </a:rPr>
              <a:t>工程判断口诀：</a:t>
            </a:r>
            <a:r>
              <a:rPr lang="zh-CN" sz="1575">
                <a:solidFill>
                  <a:srgbClr val="0E3F8C"/>
                </a:solidFill>
                <a:latin typeface="Microsoft YaHei"/>
                <a:ea typeface="Microsoft YaHei"/>
              </a:rPr>
              <a:t>看一个</a:t>
            </a:r>
            <a:r>
              <a:rPr lang="en-US" sz="1575">
                <a:solidFill>
                  <a:srgbClr val="0E3F8C"/>
                </a:solidFill>
                <a:latin typeface="Microsoft YaHei"/>
                <a:ea typeface="Microsoft YaHei"/>
              </a:rPr>
              <a:t> AI </a:t>
            </a:r>
            <a:r>
              <a:rPr lang="zh-CN" sz="1575">
                <a:solidFill>
                  <a:srgbClr val="0E3F8C"/>
                </a:solidFill>
                <a:latin typeface="Microsoft YaHei"/>
                <a:ea typeface="Microsoft YaHei"/>
              </a:rPr>
              <a:t>安全工具的段位，就看它的</a:t>
            </a:r>
            <a:r>
              <a:rPr lang="en-US" sz="1575">
                <a:solidFill>
                  <a:srgbClr val="0E3F8C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0E3F8C"/>
                </a:solidFill>
                <a:latin typeface="Microsoft YaHei"/>
                <a:ea typeface="Microsoft YaHei"/>
              </a:rPr>
              <a:t>手脚</a:t>
            </a:r>
            <a:r>
              <a:rPr lang="en-US" sz="1575">
                <a:solidFill>
                  <a:srgbClr val="0E3F8C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0E3F8C"/>
                </a:solidFill>
                <a:latin typeface="Microsoft YaHei"/>
                <a:ea typeface="Microsoft YaHei"/>
              </a:rPr>
              <a:t>能自己动到什么程度、</a:t>
            </a:r>
            <a:r>
              <a:rPr lang="en-US" sz="1575">
                <a:solidFill>
                  <a:srgbClr val="0E3F8C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0E3F8C"/>
                </a:solidFill>
                <a:latin typeface="Microsoft YaHei"/>
                <a:ea typeface="Microsoft YaHei"/>
              </a:rPr>
              <a:t>边界</a:t>
            </a:r>
            <a:r>
              <a:rPr lang="en-US" sz="1575">
                <a:solidFill>
                  <a:srgbClr val="0E3F8C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0E3F8C"/>
                </a:solidFill>
                <a:latin typeface="Microsoft YaHei"/>
                <a:ea typeface="Microsoft YaHei"/>
              </a:rPr>
              <a:t>由谁把守。</a:t>
            </a:r>
            <a:endParaRPr/>
          </a:p>
        </p:txBody>
      </p:sp>
      <p:sp>
        <p:nvSpPr>
          <p:cNvPr id="465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2768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资料来源：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PortSwigger Burp 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发布说明（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2025.03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）、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Burp AT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公测公告（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2026.07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466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07 / 21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467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工程框架：所有 AI 安全工具 = 大脑 + 手脚 + 边界&lt;/Text&gt;&#10;      &lt;Text style={{ fontSize: 18, color: '#8B97A8', marginTop: 6 }}&gt;与 AI 应用课的&quot;智能体 = 模糊处理核心 + 外化手脚&quot;是同一个框架&lt;/Text&gt;&#10;    &lt;/Box&gt;&#10;    &lt;Box style={{ background: '#E8EFF8', borderRadius: 20, padding: '8px 20px' }}&gt;&lt;Text style={{ fontSize: 16, color: '#1E4FA8', fontWeight: 'bold' }}&gt;环节二 · 思维模型&lt;/Text&gt;&lt;/Box&gt;&#10;  &lt;/Box&gt;&#10;  &lt;Box style={{ width: 1280, height: 1, background: '#D6DCE5' }} /&gt;&#10;  &lt;Box style={{ width: 1280, height: 448, padding: '26px 90px 0', flexDirection: 'row', gap: 36 }}&gt;&#10;    &lt;Box style={{ flex: 1.35, flexDirection: 'column', gap: 14 }}&gt;&#10;      &lt;Box style={{ flexDirection: 'row', gap: 18, alignItems: 'stretch', flex: 1 }}&gt;&#10;        &lt;Box style={{ width: 120, background: '#0E3F8C', borderRadius: 10, alignItems: 'center', justifyContent: 'center' }}&gt;&lt;Text style={{ fontSize: 30, fontWeight: 'bold', color: '#FFFFFF' }}&gt;大脑&lt;/Text&gt;&lt;Text style={{ fontSize: 14, color: '#B9CBE8', marginTop: 4 }}&gt;LLM&lt;/Text&gt;&lt;/Box&gt;&#10;        &lt;Box style={{ flex: 1, background: '#F0F5FC', border: '1px solid #D6DCE5', borderRadius: 10, padding: '14px 20px', justifyContent: 'center' }}&gt;&#10;          &lt;Text style={{ fontSize: 20, color: '#1A2230', fontWeight: 'bold', marginBottom: 6 }}&gt;负责判断与规划&lt;/Text&gt;&#10;          &lt;Text style={{ fontSize: 18, color: '#4A5568', lineHeight: 1.5 }}&gt;读懂报文、形成假设、编排攻击路径、给出结论——相当于渗透测试工程师的&quot;脑子&quot;。&lt;/Text&gt;&#10;        &lt;/Box&gt;&#10;      &lt;/Box&gt;&#10;      &lt;Box style={{ flexDirection: 'row', gap: 18, alignItems: 'stretch', flex: 1 }}&gt;&#10;        &lt;Box style={{ width: 120, background: '#1E4FA8', borderRadius: 10, alignItems: 'center', justifyContent: 'center' }}&gt;&lt;Text style={{ fontSize: 30, fontWeight: 'bold', color: '#FFFFFF' }}&gt;手脚&lt;/Text&gt;&lt;Text style={{ fontSize: 14, color: '#B9CBE8', marginTop: 4 }}&gt;Tools&lt;/Text&gt;&lt;/Box&gt;&#10;        &lt;Box style={{ flex: 1, background: '#F0F5FC', border: '1px solid #D6DCE5', borderRadius: 10, padding: '14px 20px', justifyContent: 'center' }}&gt;&#10;          &lt;Text style={{ fontSize: 20, color: '#1A2230', fontWeight: 'bold', marginBottom: 6 }}&gt;负责执行与观测&lt;/Text&gt;&#10;          &lt;Text style={{ fontSize: 18, color: '#4A5568', lineHeight: 1.5 }}&gt;HTTP 请求工具、浏览器、命令执行——&quot;手脚&quot;能自己动到什么程度，决定工具的段位。&lt;/Text&gt;&#10;        &lt;/Box&gt;&#10;      &lt;/Box&gt;&#10;      &lt;Box style={{ flexDirection: 'row', gap: 18, alignItems: 'stretch', flex: 1 }}&gt;&#10;        &lt;Box style={{ width: 120, background: '#3D7BD9', borderRadius: 10, alignItems: 'center', justifyContent: 'center' }}&gt;&lt;Text style={{ fontSize: 30, fontWeight: 'bold', color: '#FFFFFF' }}&gt;边界&lt;/Text&gt;&lt;Text style={{ fontSize: 14, color: '#DCE7F7', marginTop: 4 }}&gt;Boundary&lt;/Text&gt;&lt;/Box&gt;&#10;        &lt;Box style={{ flex: 1, background: '#F0F5FC', border: '1px solid #D6DCE5', borderRadius: 10, padding: '14px 20px', justifyContent: 'center' }}&gt;&#10;          &lt;Text style={{ fontSize: 20, color: '#1A2230', fontWeight: 'bold', marginBottom: 6 }}&gt;负责授权与约束&lt;/Text&gt;&#10;          &lt;Text style={{ fontSize: 18, color: '#4A5568', lineHeight: 1.5 }}&gt;测试范围、权限、审批规则——&quot;边界&quot;由谁把守，决定这工具敢不敢用在生产环境。&lt;/Text&gt;&#10;        &lt;/Box&gt;&#10;      &lt;/Box&gt;&#10;    &lt;/Box&gt;&#10;    &lt;Box style={{ flex: 1, flexDirection: 'column', gap: 14 }}&gt;&#10;      &lt;Box style={{ background: '#F7F9FC', border: '1px solid #D6DCE5', borderRadius: 10, padding: '16px 22px', flex: 1 }}&gt;&#10;        &lt;Text style={{ fontSize: 20, fontWeight: 'bold', color: '#0E3F8C', marginBottom: 10 }}&gt;套用到 Burp AT 的三档自主&lt;/Text&gt;&#10;        &lt;Box style={{ flexDirection: 'column', gap: 8 }}&gt;&#10;          &lt;Box style={{ flexDirection: 'row', alignItems: 'center', gap: 10 }}&gt;&lt;Box style={{ background: '#E8EFF8', borderRadius: 14, padding: '4px 14px' }}&gt;&lt;Text style={{ fontSize: 16, color: '#1E4FA8', fontWeight: 'bold' }}&gt;Manual&lt;/Text&gt;&lt;/Box&gt;&lt;Text style={{ fontSize: 17, color: '#4A5568' }}&gt;只提议，人手动执行&lt;/Text&gt;&lt;/Box&gt;&#10;          &lt;Box style={{ flexDirection: 'row', alignItems: 'center', gap: 10 }}&gt;&lt;Box style={{ background: '#E8EFF8', borderRadius: 14, padding: '4px 14px' }}&gt;&lt;Text style={{ fontSize: 16, color: '#1E4FA8', fontWeight: 'bold' }}&gt;Smart&lt;/Text&gt;&lt;/Box&gt;&lt;Text style={{ fontSize: 17, color: '#4A5568' }}&gt;关键步骤前需人审批&lt;/Text&gt;&lt;/Box&gt;&#10;          &lt;Box style={{ flexDirection: 'row', alignItems: 'center', gap: 10 }}&gt;&lt;Box style={{ background: '#E8EFF8', borderRadius: 14, padding: '4px 14px' }}&gt;&lt;Text style={{ fontSize: 16, color: '#1E4FA8', fontWeight: 'bold' }}&gt;Autonomous&lt;/Text&gt;&lt;/Box&gt;&lt;Text style={{ fontSize: 17, color: '#4A5568' }}&gt;范围内全自主，人审结果&lt;/Text&gt;&lt;/Box&gt;&#10;        &lt;/Box&gt;&#10;      &lt;/Box&gt;&#10;      &lt;Box style={{ background: '#0E3F8C', borderRadius: 10, padding: '16px 22px', flex: 1, justifyContent: 'center' }}&gt;&#10;        &lt;Text style={{ fontSize: 19, color: '#FFFFFF', lineHeight: 1.6 }}&gt;三档的本质，就是&quot;手脚的权限&quot;逐步放大、&quot;边界&quot;从人守逐步交给规则守——&lt;span style={{ fontWeight: 'bold' }}&gt;但最终决策权始终在人（You decide）。&lt;/span&gt;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框架依据：PortSwigger Burp AT 公测公告（2026.07）；王红霞《人工智能与教育变革》讲座（2025.08）&lt;/Text&gt;&#10;    &lt;Text style={{ fontSize: 15, color: '#1E4FA8', fontWeight: 'bold' }}&gt;08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69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70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73723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工程框架：所有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AI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安全工具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=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大脑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+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手脚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+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边界</a:t>
            </a:r>
            <a:endParaRPr/>
          </a:p>
        </p:txBody>
      </p:sp>
      <p:sp>
        <p:nvSpPr>
          <p:cNvPr id="471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73723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与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应用课的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智能体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=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模糊处理核心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+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外化手脚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是同一个框架</a:t>
            </a:r>
            <a:endParaRPr/>
          </a:p>
        </p:txBody>
      </p:sp>
      <p:sp>
        <p:nvSpPr>
          <p:cNvPr id="472" name=""/>
          <p:cNvSpPr/>
          <p:nvPr/>
        </p:nvSpPr>
        <p:spPr>
          <a:xfrm rot="0" flipH="0" flipV="0">
            <a:off x="9725025" y="428625"/>
            <a:ext cx="16097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473" name="" descr="{&quot;isTemplate&quot;:true,&quot;type&quot;:&quot;text&quot;}"/>
          <p:cNvSpPr txBox="1"/>
          <p:nvPr/>
        </p:nvSpPr>
        <p:spPr>
          <a:xfrm rot="0" flipH="0" flipV="0">
            <a:off x="9915525" y="504825"/>
            <a:ext cx="1228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环节二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思维模型</a:t>
            </a:r>
            <a:endParaRPr/>
          </a:p>
        </p:txBody>
      </p:sp>
      <p:sp>
        <p:nvSpPr>
          <p:cNvPr id="474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75" name=""/>
          <p:cNvSpPr/>
          <p:nvPr/>
        </p:nvSpPr>
        <p:spPr>
          <a:xfrm rot="0" flipH="0" flipV="0">
            <a:off x="857250" y="1295400"/>
            <a:ext cx="1143000" cy="1247775"/>
          </a:xfrm>
          <a:prstGeom prst="roundRect">
            <a:avLst>
              <a:gd name="adj" fmla="val 8333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476" name="" descr="{&quot;isTemplate&quot;:true,&quot;type&quot;:&quot;text&quot;}"/>
          <p:cNvSpPr txBox="1"/>
          <p:nvPr/>
        </p:nvSpPr>
        <p:spPr>
          <a:xfrm rot="0" flipH="0" flipV="0">
            <a:off x="1143000" y="1647825"/>
            <a:ext cx="5715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大脑</a:t>
            </a:r>
            <a:endParaRPr/>
          </a:p>
        </p:txBody>
      </p:sp>
      <p:sp>
        <p:nvSpPr>
          <p:cNvPr id="477" name="" descr="{&quot;isTemplate&quot;:true,&quot;type&quot;:&quot;text&quot;}"/>
          <p:cNvSpPr txBox="1"/>
          <p:nvPr/>
        </p:nvSpPr>
        <p:spPr>
          <a:xfrm rot="0" flipH="0" flipV="0">
            <a:off x="1295400" y="2028825"/>
            <a:ext cx="276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B9CBE8"/>
                </a:solidFill>
                <a:latin typeface="Microsoft YaHei"/>
                <a:ea typeface="Microsoft YaHei"/>
              </a:rPr>
              <a:t>LLM</a:t>
            </a:r>
            <a:endParaRPr/>
          </a:p>
        </p:txBody>
      </p:sp>
      <p:sp>
        <p:nvSpPr>
          <p:cNvPr id="478" name=""/>
          <p:cNvSpPr/>
          <p:nvPr/>
        </p:nvSpPr>
        <p:spPr>
          <a:xfrm rot="0" flipH="0" flipV="0">
            <a:off x="2171700" y="1295400"/>
            <a:ext cx="4505325" cy="1247775"/>
          </a:xfrm>
          <a:prstGeom prst="roundRect">
            <a:avLst>
              <a:gd name="adj" fmla="val 7634"/>
            </a:avLst>
          </a:prstGeom>
          <a:solidFill>
            <a:srgbClr val="F0F5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79" name="" descr="{&quot;isTemplate&quot;:true,&quot;type&quot;:&quot;text&quot;}"/>
          <p:cNvSpPr txBox="1"/>
          <p:nvPr/>
        </p:nvSpPr>
        <p:spPr>
          <a:xfrm rot="0" flipH="0" flipV="0">
            <a:off x="2362200" y="1466850"/>
            <a:ext cx="41243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A2230"/>
                </a:solidFill>
                <a:latin typeface="Microsoft YaHei"/>
                <a:ea typeface="Microsoft YaHei"/>
              </a:rPr>
              <a:t>负责判断与规划</a:t>
            </a:r>
            <a:endParaRPr/>
          </a:p>
        </p:txBody>
      </p:sp>
      <p:sp>
        <p:nvSpPr>
          <p:cNvPr id="480" name="" descr="{&quot;isTemplate&quot;:true,&quot;type&quot;:&quot;text&quot;}"/>
          <p:cNvSpPr txBox="1"/>
          <p:nvPr/>
        </p:nvSpPr>
        <p:spPr>
          <a:xfrm rot="0" flipH="0" flipV="0">
            <a:off x="2362200" y="1752600"/>
            <a:ext cx="41243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读懂报文、形成假设、编排攻击路径、给出结论——相当于渗透测试工程师的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脑子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81" name=""/>
          <p:cNvSpPr/>
          <p:nvPr/>
        </p:nvSpPr>
        <p:spPr>
          <a:xfrm rot="0" flipH="0" flipV="0">
            <a:off x="857250" y="2676525"/>
            <a:ext cx="1143000" cy="1257300"/>
          </a:xfrm>
          <a:prstGeom prst="roundRect">
            <a:avLst>
              <a:gd name="adj" fmla="val 8333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482" name="" descr="{&quot;isTemplate&quot;:true,&quot;type&quot;:&quot;text&quot;}"/>
          <p:cNvSpPr txBox="1"/>
          <p:nvPr/>
        </p:nvSpPr>
        <p:spPr>
          <a:xfrm rot="0" flipH="0" flipV="0">
            <a:off x="1143000" y="3038475"/>
            <a:ext cx="5715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手脚</a:t>
            </a:r>
            <a:endParaRPr/>
          </a:p>
        </p:txBody>
      </p:sp>
      <p:sp>
        <p:nvSpPr>
          <p:cNvPr id="483" name="" descr="{&quot;isTemplate&quot;:true,&quot;type&quot;:&quot;text&quot;}"/>
          <p:cNvSpPr txBox="1"/>
          <p:nvPr/>
        </p:nvSpPr>
        <p:spPr>
          <a:xfrm rot="0" flipH="0" flipV="0">
            <a:off x="1266825" y="3419475"/>
            <a:ext cx="3333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B9CBE8"/>
                </a:solidFill>
                <a:latin typeface="Microsoft YaHei"/>
                <a:ea typeface="Microsoft YaHei"/>
              </a:rPr>
              <a:t>Tools</a:t>
            </a:r>
            <a:endParaRPr/>
          </a:p>
        </p:txBody>
      </p:sp>
      <p:sp>
        <p:nvSpPr>
          <p:cNvPr id="484" name=""/>
          <p:cNvSpPr/>
          <p:nvPr/>
        </p:nvSpPr>
        <p:spPr>
          <a:xfrm rot="0" flipH="0" flipV="0">
            <a:off x="2171700" y="2676525"/>
            <a:ext cx="4505325" cy="1257300"/>
          </a:xfrm>
          <a:prstGeom prst="roundRect">
            <a:avLst>
              <a:gd name="adj" fmla="val 7576"/>
            </a:avLst>
          </a:prstGeom>
          <a:solidFill>
            <a:srgbClr val="F0F5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85" name="" descr="{&quot;isTemplate&quot;:true,&quot;type&quot;:&quot;text&quot;}"/>
          <p:cNvSpPr txBox="1"/>
          <p:nvPr/>
        </p:nvSpPr>
        <p:spPr>
          <a:xfrm rot="0" flipH="0" flipV="0">
            <a:off x="2362200" y="2857500"/>
            <a:ext cx="41243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A2230"/>
                </a:solidFill>
                <a:latin typeface="Microsoft YaHei"/>
                <a:ea typeface="Microsoft YaHei"/>
              </a:rPr>
              <a:t>负责执行与观测</a:t>
            </a:r>
            <a:endParaRPr/>
          </a:p>
        </p:txBody>
      </p:sp>
      <p:sp>
        <p:nvSpPr>
          <p:cNvPr id="486" name="" descr="{&quot;isTemplate&quot;:true,&quot;type&quot;:&quot;text&quot;}"/>
          <p:cNvSpPr txBox="1"/>
          <p:nvPr/>
        </p:nvSpPr>
        <p:spPr>
          <a:xfrm rot="0" flipH="0" flipV="0">
            <a:off x="2362200" y="3143250"/>
            <a:ext cx="41243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HTTP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请求工具、浏览器、命令执行——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手脚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能自己动到什么程度，决定工具的段位。</a:t>
            </a:r>
            <a:endParaRPr/>
          </a:p>
        </p:txBody>
      </p:sp>
      <p:sp>
        <p:nvSpPr>
          <p:cNvPr id="487" name=""/>
          <p:cNvSpPr/>
          <p:nvPr/>
        </p:nvSpPr>
        <p:spPr>
          <a:xfrm rot="0" flipH="0" flipV="0">
            <a:off x="857250" y="4067175"/>
            <a:ext cx="1143000" cy="1247775"/>
          </a:xfrm>
          <a:prstGeom prst="roundRect">
            <a:avLst>
              <a:gd name="adj" fmla="val 8333"/>
            </a:avLst>
          </a:prstGeom>
          <a:solidFill>
            <a:srgbClr val="3D7BD9"/>
          </a:solidFill>
          <a:ln/>
        </p:spPr>
        <p:txBody>
          <a:bodyPr/>
          <a:p/>
        </p:txBody>
      </p:sp>
      <p:sp>
        <p:nvSpPr>
          <p:cNvPr id="488" name="" descr="{&quot;isTemplate&quot;:true,&quot;type&quot;:&quot;text&quot;}"/>
          <p:cNvSpPr txBox="1"/>
          <p:nvPr/>
        </p:nvSpPr>
        <p:spPr>
          <a:xfrm rot="0" flipH="0" flipV="0">
            <a:off x="1143000" y="4419600"/>
            <a:ext cx="5715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边界</a:t>
            </a:r>
            <a:endParaRPr/>
          </a:p>
        </p:txBody>
      </p:sp>
      <p:sp>
        <p:nvSpPr>
          <p:cNvPr id="489" name="" descr="{&quot;isTemplate&quot;:true,&quot;type&quot;:&quot;text&quot;}"/>
          <p:cNvSpPr txBox="1"/>
          <p:nvPr/>
        </p:nvSpPr>
        <p:spPr>
          <a:xfrm rot="0" flipH="0" flipV="0">
            <a:off x="1123950" y="4800600"/>
            <a:ext cx="619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DCE7F7"/>
                </a:solidFill>
                <a:latin typeface="Microsoft YaHei"/>
                <a:ea typeface="Microsoft YaHei"/>
              </a:rPr>
              <a:t>Boundary</a:t>
            </a:r>
            <a:endParaRPr/>
          </a:p>
        </p:txBody>
      </p:sp>
      <p:sp>
        <p:nvSpPr>
          <p:cNvPr id="490" name=""/>
          <p:cNvSpPr/>
          <p:nvPr/>
        </p:nvSpPr>
        <p:spPr>
          <a:xfrm rot="0" flipH="0" flipV="0">
            <a:off x="2171700" y="4067175"/>
            <a:ext cx="4505325" cy="1247775"/>
          </a:xfrm>
          <a:prstGeom prst="roundRect">
            <a:avLst>
              <a:gd name="adj" fmla="val 7634"/>
            </a:avLst>
          </a:prstGeom>
          <a:solidFill>
            <a:srgbClr val="F0F5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91" name="" descr="{&quot;isTemplate&quot;:true,&quot;type&quot;:&quot;text&quot;}"/>
          <p:cNvSpPr txBox="1"/>
          <p:nvPr/>
        </p:nvSpPr>
        <p:spPr>
          <a:xfrm rot="0" flipH="0" flipV="0">
            <a:off x="2362200" y="4238625"/>
            <a:ext cx="41243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A2230"/>
                </a:solidFill>
                <a:latin typeface="Microsoft YaHei"/>
                <a:ea typeface="Microsoft YaHei"/>
              </a:rPr>
              <a:t>负责授权与约束</a:t>
            </a:r>
            <a:endParaRPr/>
          </a:p>
        </p:txBody>
      </p:sp>
      <p:sp>
        <p:nvSpPr>
          <p:cNvPr id="492" name="" descr="{&quot;isTemplate&quot;:true,&quot;type&quot;:&quot;text&quot;}"/>
          <p:cNvSpPr txBox="1"/>
          <p:nvPr/>
        </p:nvSpPr>
        <p:spPr>
          <a:xfrm rot="0" flipH="0" flipV="0">
            <a:off x="2362200" y="4524375"/>
            <a:ext cx="41243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测试范围、权限、审批规则——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边界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由谁把守，决定这工具敢不敢用在生产环境。</a:t>
            </a:r>
            <a:endParaRPr/>
          </a:p>
        </p:txBody>
      </p:sp>
      <p:sp>
        <p:nvSpPr>
          <p:cNvPr id="493" name=""/>
          <p:cNvSpPr/>
          <p:nvPr/>
        </p:nvSpPr>
        <p:spPr>
          <a:xfrm rot="0" flipH="0" flipV="0">
            <a:off x="7019925" y="1295400"/>
            <a:ext cx="4314825" cy="2057400"/>
          </a:xfrm>
          <a:prstGeom prst="roundRect">
            <a:avLst>
              <a:gd name="adj" fmla="val 463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94" name="" descr="{&quot;isTemplate&quot;:true,&quot;type&quot;:&quot;text&quot;}"/>
          <p:cNvSpPr txBox="1"/>
          <p:nvPr/>
        </p:nvSpPr>
        <p:spPr>
          <a:xfrm rot="0" flipH="0" flipV="0">
            <a:off x="7229475" y="1447800"/>
            <a:ext cx="38957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套用到</a:t>
            </a:r>
            <a:r>
              <a:rPr lang="en-US" sz="1500" b="1">
                <a:solidFill>
                  <a:srgbClr val="0E3F8C"/>
                </a:solidFill>
                <a:latin typeface="Microsoft YaHei"/>
                <a:ea typeface="Microsoft YaHei"/>
              </a:rPr>
              <a:t> Burp AT </a:t>
            </a: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的三档自主</a:t>
            </a:r>
            <a:endParaRPr/>
          </a:p>
        </p:txBody>
      </p:sp>
      <p:sp>
        <p:nvSpPr>
          <p:cNvPr id="495" name=""/>
          <p:cNvSpPr/>
          <p:nvPr/>
        </p:nvSpPr>
        <p:spPr>
          <a:xfrm rot="0" flipH="0" flipV="0">
            <a:off x="7229475" y="1771650"/>
            <a:ext cx="847725" cy="266700"/>
          </a:xfrm>
          <a:prstGeom prst="roundRect">
            <a:avLst>
              <a:gd name="adj" fmla="val 50000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496" name="" descr="{&quot;isTemplate&quot;:true,&quot;type&quot;:&quot;text&quot;}"/>
          <p:cNvSpPr txBox="1"/>
          <p:nvPr/>
        </p:nvSpPr>
        <p:spPr>
          <a:xfrm rot="0" flipH="0" flipV="0">
            <a:off x="7362825" y="1809750"/>
            <a:ext cx="581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Manual</a:t>
            </a:r>
            <a:endParaRPr/>
          </a:p>
        </p:txBody>
      </p:sp>
      <p:sp>
        <p:nvSpPr>
          <p:cNvPr id="497" name="" descr="{&quot;isTemplate&quot;:true,&quot;type&quot;:&quot;text&quot;}"/>
          <p:cNvSpPr txBox="1"/>
          <p:nvPr/>
        </p:nvSpPr>
        <p:spPr>
          <a:xfrm rot="0" flipH="0" flipV="0">
            <a:off x="8172450" y="1809750"/>
            <a:ext cx="14573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只提议，人手动执行</a:t>
            </a:r>
            <a:endParaRPr/>
          </a:p>
        </p:txBody>
      </p:sp>
      <p:sp>
        <p:nvSpPr>
          <p:cNvPr id="498" name=""/>
          <p:cNvSpPr/>
          <p:nvPr/>
        </p:nvSpPr>
        <p:spPr>
          <a:xfrm rot="0" flipH="0" flipV="0">
            <a:off x="7229475" y="2114550"/>
            <a:ext cx="733425" cy="266700"/>
          </a:xfrm>
          <a:prstGeom prst="roundRect">
            <a:avLst>
              <a:gd name="adj" fmla="val 50000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499" name="" descr="{&quot;isTemplate&quot;:true,&quot;type&quot;:&quot;text&quot;}"/>
          <p:cNvSpPr txBox="1"/>
          <p:nvPr/>
        </p:nvSpPr>
        <p:spPr>
          <a:xfrm rot="0" flipH="0" flipV="0">
            <a:off x="7362825" y="2152650"/>
            <a:ext cx="466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Smart</a:t>
            </a:r>
            <a:endParaRPr/>
          </a:p>
        </p:txBody>
      </p:sp>
      <p:sp>
        <p:nvSpPr>
          <p:cNvPr id="500" name="" descr="{&quot;isTemplate&quot;:true,&quot;type&quot;:&quot;text&quot;}"/>
          <p:cNvSpPr txBox="1"/>
          <p:nvPr/>
        </p:nvSpPr>
        <p:spPr>
          <a:xfrm rot="0" flipH="0" flipV="0">
            <a:off x="8058150" y="2152650"/>
            <a:ext cx="14573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关键步骤前需人审批</a:t>
            </a:r>
            <a:endParaRPr/>
          </a:p>
        </p:txBody>
      </p:sp>
      <p:sp>
        <p:nvSpPr>
          <p:cNvPr id="501" name=""/>
          <p:cNvSpPr/>
          <p:nvPr/>
        </p:nvSpPr>
        <p:spPr>
          <a:xfrm rot="0" flipH="0" flipV="0">
            <a:off x="7229475" y="2457450"/>
            <a:ext cx="1266825" cy="266700"/>
          </a:xfrm>
          <a:prstGeom prst="roundRect">
            <a:avLst>
              <a:gd name="adj" fmla="val 50000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502" name="" descr="{&quot;isTemplate&quot;:true,&quot;type&quot;:&quot;text&quot;}"/>
          <p:cNvSpPr txBox="1"/>
          <p:nvPr/>
        </p:nvSpPr>
        <p:spPr>
          <a:xfrm rot="0" flipH="0" flipV="0">
            <a:off x="7362825" y="2495550"/>
            <a:ext cx="10001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Autonomous</a:t>
            </a:r>
            <a:endParaRPr/>
          </a:p>
        </p:txBody>
      </p:sp>
      <p:sp>
        <p:nvSpPr>
          <p:cNvPr id="503" name="" descr="{&quot;isTemplate&quot;:true,&quot;type&quot;:&quot;text&quot;}"/>
          <p:cNvSpPr txBox="1"/>
          <p:nvPr/>
        </p:nvSpPr>
        <p:spPr>
          <a:xfrm rot="0" flipH="0" flipV="0">
            <a:off x="8591550" y="2495550"/>
            <a:ext cx="17811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范围内全自主，人审结果</a:t>
            </a:r>
            <a:endParaRPr/>
          </a:p>
        </p:txBody>
      </p:sp>
      <p:sp>
        <p:nvSpPr>
          <p:cNvPr id="504" name=""/>
          <p:cNvSpPr/>
          <p:nvPr/>
        </p:nvSpPr>
        <p:spPr>
          <a:xfrm rot="0" flipH="0" flipV="0">
            <a:off x="7019925" y="3486150"/>
            <a:ext cx="4314825" cy="1828800"/>
          </a:xfrm>
          <a:prstGeom prst="roundRect">
            <a:avLst>
              <a:gd name="adj" fmla="val 5208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505" name="" descr="{&quot;isTemplate&quot;:true,&quot;type&quot;:&quot;text&quot;}"/>
          <p:cNvSpPr txBox="1"/>
          <p:nvPr/>
        </p:nvSpPr>
        <p:spPr>
          <a:xfrm rot="0" flipH="0" flipV="0">
            <a:off x="7229475" y="3876675"/>
            <a:ext cx="3895725" cy="1047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425">
                <a:solidFill>
                  <a:srgbClr val="FFFFFF"/>
                </a:solidFill>
                <a:latin typeface="Microsoft YaHei"/>
                <a:ea typeface="Microsoft YaHei"/>
              </a:rPr>
              <a:t>三档的本质，就是</a:t>
            </a:r>
            <a:r>
              <a:rPr lang="en-US" sz="1425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FFFFFF"/>
                </a:solidFill>
                <a:latin typeface="Microsoft YaHei"/>
                <a:ea typeface="Microsoft YaHei"/>
              </a:rPr>
              <a:t>手脚的权限</a:t>
            </a:r>
            <a:r>
              <a:rPr lang="en-US" sz="1425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FFFFFF"/>
                </a:solidFill>
                <a:latin typeface="Microsoft YaHei"/>
                <a:ea typeface="Microsoft YaHei"/>
              </a:rPr>
              <a:t>逐步放大、</a:t>
            </a:r>
            <a:r>
              <a:rPr lang="en-US" sz="1425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FFFFFF"/>
                </a:solidFill>
                <a:latin typeface="Microsoft YaHei"/>
                <a:ea typeface="Microsoft YaHei"/>
              </a:rPr>
              <a:t>边界</a:t>
            </a:r>
            <a:r>
              <a:rPr lang="en-US" sz="1425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FFFFFF"/>
                </a:solidFill>
                <a:latin typeface="Microsoft YaHei"/>
                <a:ea typeface="Microsoft YaHei"/>
              </a:rPr>
              <a:t>从人守逐步交给规则守——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但最终决策权始终在人（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You decide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）。</a:t>
            </a:r>
            <a:endParaRPr/>
          </a:p>
        </p:txBody>
      </p:sp>
      <p:sp>
        <p:nvSpPr>
          <p:cNvPr id="506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6362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框架依据：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PortSwigger Burp AT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公测公告（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2026.07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）；王红霞《人工智能与教育变革》讲座（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2025.08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507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08 / 21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508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新攻击面：AI 应用本身就是 Web 应用&lt;/Text&gt;&#10;      &lt;Text style={{ fontSize: 18, color: '#8B97A8', marginTop: 6 }}&gt;OWASP GenAI 安全项目已连发三份榜单——&quot;给 AI 做渗透&quot;正在变成独立岗位方向&lt;/Text&gt;&#10;    &lt;/Box&gt;&#10;    &lt;Box style={{ background: '#E8EFF8', borderRadius: 20, padding: '8px 20px' }}&gt;&lt;Text style={{ fontSize: 16, color: '#1E4FA8', fontWeight: 'bold' }}&gt;环节三 · 新攻击面&lt;/Text&gt;&lt;/Box&gt;&#10;  &lt;/Box&gt;&#10;  &lt;Box style={{ width: 1280, height: 1, background: '#D6DCE5' }} /&gt;&#10;  &lt;Box style={{ width: 1280, height: 400, padding: '26px 70px 0', flexDirection: 'row', gap: 22 }}&gt;&#10;    &lt;Box style={{ flex: 1, background: '#F7F9FC', border: '1px solid #D6DCE5', borderRadius: 10, padding: '20px 22px', flexDirection: 'column' }}&gt;&#10;      &lt;Box style={{ background: '#0E3F8C', borderRadius: 8, padding: '8px 16px', marginBottom: 12 }}&gt;&lt;Text style={{ fontSize: 19, fontWeight: 'bold', color: '#FFFFFF' }}&gt;LLM 应用 Top 10（2025 版）&lt;/Text&gt;&lt;/Box&gt;&#10;      &lt;Box style={{ flexDirection: 'column', gap: 10, flex: 1 }}&gt;&#10;        &lt;Text style={{ fontSize: 18, color: '#1A2230', lineHeight: 1.5 }}&gt;&lt;span style={{ fontWeight: 'bold', color: '#D9534F' }}&gt;LLM01 提示注入居首&lt;/span&gt;（直接 / 间接）——类比 SQL 注入：解释器从 SQL 引擎换成模型，payload 从 SQL 语句换成自然语言&lt;/Text&gt;&#10;        &lt;Text style={{ fontSize: 18, color: '#4A5568', lineHeight: 1.5 }}&gt;&lt;span style={{ fontWeight: 'bold' }}&gt;LLM06 过度代理&lt;/span&gt;（2025 新增）：模型被操控后可执行真实动作&lt;/Text&gt;&#10;        &lt;Text style={{ fontSize: 18, color: '#4A5568', lineHeight: 1.5 }}&gt;&lt;span style={{ fontWeight: 'bold' }}&gt;不安全的输出处理&lt;/span&gt;：模型输出未校验直接进 SQL / Shell / HTML——经典漏洞&quot;借 AI 还魂&quot;&lt;/Text&gt;&#10;      &lt;/Box&gt;&#10;    &lt;/Box&gt;&#10;    &lt;Box style={{ flex: 1, background: '#F7F9FC', border: '1px solid #D6DCE5', borderRadius: 10, padding: '20px 22px', flexDirection: 'column' }}&gt;&#10;      &lt;Box style={{ background: '#1E4FA8', borderRadius: 8, padding: '8px 16px', marginBottom: 12 }}&gt;&lt;Text style={{ fontSize: 19, fontWeight: 'bold', color: '#FFFFFF' }}&gt;智能体应用 Top 10（2025.12）&lt;/Text&gt;&lt;/Box&gt;&#10;      &lt;Box style={{ flexDirection: 'column', gap: 10, flex: 1 }}&gt;&#10;        &lt;Text style={{ fontSize: 18, color: '#1A2230', lineHeight: 1.5 }}&gt;编号 ASI01–ASI10，覆盖智能体全生命周期风险&lt;/Text&gt;&#10;        &lt;Text style={{ fontSize: 18, color: '#1A2230', lineHeight: 1.5 }}&gt;核心原则：&lt;span style={{ fontWeight: 'bold', color: '#1E4FA8' }}&gt;最小代理权（Least Agency）&lt;/span&gt;——只给 AI 完成任务所需的最小动作权限&lt;/Text&gt;&#10;        &lt;Text style={{ fontSize: 18, color: '#4A5568', lineHeight: 1.5 }}&gt;&lt;span style={{ fontWeight: 'bold' }}&gt;ASI03 身份与权限滥用&lt;/span&gt;：正是你们在靶场练过的&quot;越权&quot;的智能体版&lt;/Text&gt;&#10;      &lt;/Box&gt;&#10;    &lt;/Box&gt;&#10;    &lt;Box style={{ flex: 1, background: '#F7F9FC', border: '1px solid #D6DCE5', borderRadius: 10, padding: '20px 22px', flexDirection: 'column' }}&gt;&#10;      &lt;Box style={{ background: '#3D7BD9', borderRadius: 8, padding: '8px 16px', marginBottom: 12 }}&gt;&lt;Text style={{ fontSize: 19, fontWeight: 'bold', color: '#FFFFFF' }}&gt;MCP Top 10（2025）&lt;/Text&gt;&lt;/Box&gt;&#10;      &lt;Box style={{ flexDirection: 'column', gap: 10, flex: 1 }}&gt;&#10;        &lt;Text style={{ fontSize: 18, color: '#1A2230', lineHeight: 1.5 }}&gt;&lt;span style={{ fontWeight: 'bold' }}&gt;工具投毒&lt;/span&gt;：恶意 MCP 服务器在工具描述里藏指令，劫持智能体行为&lt;/Text&gt;&#10;        &lt;Text style={{ fontSize: 18, color: '#4A5568', lineHeight: 1.5 }}&gt;&lt;span style={{ fontWeight: 'bold' }}&gt;影子 MCP 服务器&lt;/span&gt;：仿冒官方服务窃取凭证与会话&lt;/Text&gt;&#10;        &lt;Text style={{ fontSize: 18, color: '#4A5568', lineHeight: 1.5 }}&gt;&lt;span style={{ fontWeight: 'bold' }}&gt;上下文注入与过度共享&lt;/span&gt;：跨会话上下文成为新的泄露通道&lt;/Text&gt;&#10;      &lt;/Box&gt;&#10;    &lt;/Box&gt;&#10;  &lt;/Box&gt;&#10;  &lt;Box style={{ position: 'absolute', left: 90, right: 90, bottom: 52, background: '#0E3F8C', borderRadius: 10, padding: '16px 26px' }}&gt;&#10;    &lt;Text style={{ fontSize: 21, color: '#FFFFFF', lineHeight: 1.5 }}&gt;未来三到五年，&lt;span style={{ fontWeight: 'bold' }}&gt;“给 AI 应用做渗透测试”和“用 AI 做渗透测试”是同一枚硬币的两面&lt;/span&gt;，都会成为安全岗位的日常。&lt;/Text&gt;&#10;  &lt;/Box&gt;&#10;  &lt;Box style={{ position: 'absolute', left: 90, bottom: 24, right: 90, flexDirection: 'row', justifyContent: 'space-between', alignItems: 'center' }}&gt;&#10;    &lt;Text style={{ fontSize: 14, color: '#8B97A8' }}&gt;资料来源：OWASP GenAI Security Project — Top 10 for LLM Applications（2025）/ Agentic AI Top 10（2025.12）/ MCP Top 10（2025）&lt;/Text&gt;&#10;    &lt;Text style={{ fontSize: 15, color: '#1E4FA8', fontWeight: 'bold' }}&gt;09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10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511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63150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新攻击面：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应用本身就是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Web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应用</a:t>
            </a:r>
            <a:endParaRPr/>
          </a:p>
        </p:txBody>
      </p:sp>
      <p:sp>
        <p:nvSpPr>
          <p:cNvPr id="512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63150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OWASP GenAI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安全项目已连发三份榜单——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给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做渗透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正在变成独立岗位方向</a:t>
            </a:r>
            <a:endParaRPr/>
          </a:p>
        </p:txBody>
      </p:sp>
      <p:sp>
        <p:nvSpPr>
          <p:cNvPr id="513" name=""/>
          <p:cNvSpPr/>
          <p:nvPr/>
        </p:nvSpPr>
        <p:spPr>
          <a:xfrm rot="0" flipH="0" flipV="0">
            <a:off x="9725025" y="428625"/>
            <a:ext cx="16097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514" name="" descr="{&quot;isTemplate&quot;:true,&quot;type&quot;:&quot;text&quot;}"/>
          <p:cNvSpPr txBox="1"/>
          <p:nvPr/>
        </p:nvSpPr>
        <p:spPr>
          <a:xfrm rot="0" flipH="0" flipV="0">
            <a:off x="9915525" y="504825"/>
            <a:ext cx="1228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环节三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新攻击面</a:t>
            </a:r>
            <a:endParaRPr/>
          </a:p>
        </p:txBody>
      </p:sp>
      <p:sp>
        <p:nvSpPr>
          <p:cNvPr id="515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516" name=""/>
          <p:cNvSpPr/>
          <p:nvPr/>
        </p:nvSpPr>
        <p:spPr>
          <a:xfrm rot="0" flipH="0" flipV="0">
            <a:off x="666750" y="1295400"/>
            <a:ext cx="3476625" cy="3848100"/>
          </a:xfrm>
          <a:prstGeom prst="roundRect">
            <a:avLst>
              <a:gd name="adj" fmla="val 274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517" name=""/>
          <p:cNvSpPr/>
          <p:nvPr/>
        </p:nvSpPr>
        <p:spPr>
          <a:xfrm rot="0" flipH="0" flipV="0">
            <a:off x="876300" y="1485900"/>
            <a:ext cx="3057525" cy="371475"/>
          </a:xfrm>
          <a:prstGeom prst="roundRect">
            <a:avLst>
              <a:gd name="adj" fmla="val 20513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518" name="" descr="{&quot;isTemplate&quot;:true,&quot;type&quot;:&quot;text&quot;}"/>
          <p:cNvSpPr txBox="1"/>
          <p:nvPr/>
        </p:nvSpPr>
        <p:spPr>
          <a:xfrm rot="0" flipH="0" flipV="0">
            <a:off x="1028700" y="1562100"/>
            <a:ext cx="27527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LLM 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应用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 Top 10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（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2025 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版）</a:t>
            </a:r>
            <a:endParaRPr/>
          </a:p>
        </p:txBody>
      </p:sp>
      <p:sp>
        <p:nvSpPr>
          <p:cNvPr id="519" name="" descr="{&quot;isTemplate&quot;:true,&quot;type&quot;:&quot;text&quot;}"/>
          <p:cNvSpPr txBox="1"/>
          <p:nvPr/>
        </p:nvSpPr>
        <p:spPr>
          <a:xfrm rot="0" flipH="0" flipV="0">
            <a:off x="876300" y="1971675"/>
            <a:ext cx="3057525" cy="1238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 b="1">
                <a:solidFill>
                  <a:srgbClr val="D9534F"/>
                </a:solidFill>
                <a:latin typeface="Microsoft YaHei"/>
                <a:ea typeface="Microsoft YaHei"/>
              </a:rPr>
              <a:t>LLM01 </a:t>
            </a:r>
            <a:r>
              <a:rPr lang="zh-CN" sz="1350" b="1">
                <a:solidFill>
                  <a:srgbClr val="D9534F"/>
                </a:solidFill>
                <a:latin typeface="Microsoft YaHei"/>
                <a:ea typeface="Microsoft YaHei"/>
              </a:rPr>
              <a:t>提示注入居首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（直接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/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间接）——类比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SQL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注入：解释器从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SQL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引擎换成模型，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payload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从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SQL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语句换成自然语言</a:t>
            </a:r>
            <a:endParaRPr/>
          </a:p>
        </p:txBody>
      </p:sp>
      <p:sp>
        <p:nvSpPr>
          <p:cNvPr id="520" name="" descr="{&quot;isTemplate&quot;:true,&quot;type&quot;:&quot;text&quot;}"/>
          <p:cNvSpPr txBox="1"/>
          <p:nvPr/>
        </p:nvSpPr>
        <p:spPr>
          <a:xfrm rot="0" flipH="0" flipV="0">
            <a:off x="876300" y="3305175"/>
            <a:ext cx="30575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 b="1">
                <a:solidFill>
                  <a:srgbClr val="4A5568"/>
                </a:solidFill>
                <a:latin typeface="Microsoft YaHei"/>
                <a:ea typeface="Microsoft YaHei"/>
              </a:rPr>
              <a:t>LLM06 </a:t>
            </a:r>
            <a:r>
              <a:rPr lang="zh-CN" sz="1350" b="1">
                <a:solidFill>
                  <a:srgbClr val="4A5568"/>
                </a:solidFill>
                <a:latin typeface="Microsoft YaHei"/>
                <a:ea typeface="Microsoft YaHei"/>
              </a:rPr>
              <a:t>过度代理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（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2025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新增）：模型被操控后可执行真实动作</a:t>
            </a:r>
            <a:endParaRPr/>
          </a:p>
        </p:txBody>
      </p:sp>
      <p:sp>
        <p:nvSpPr>
          <p:cNvPr id="521" name="" descr="{&quot;isTemplate&quot;:true,&quot;type&quot;:&quot;text&quot;}"/>
          <p:cNvSpPr txBox="1"/>
          <p:nvPr/>
        </p:nvSpPr>
        <p:spPr>
          <a:xfrm rot="0" flipH="0" flipV="0">
            <a:off x="876300" y="4019550"/>
            <a:ext cx="3057525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 b="1">
                <a:solidFill>
                  <a:srgbClr val="4A5568"/>
                </a:solidFill>
                <a:latin typeface="Microsoft YaHei"/>
                <a:ea typeface="Microsoft YaHei"/>
              </a:rPr>
              <a:t>不安全的输出处理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：模型输出未校验直接进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SQL / Shell / HTML——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经典漏洞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借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还魂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522" name=""/>
          <p:cNvSpPr/>
          <p:nvPr/>
        </p:nvSpPr>
        <p:spPr>
          <a:xfrm rot="0" flipH="0" flipV="0">
            <a:off x="4352925" y="1295400"/>
            <a:ext cx="3486150" cy="3562350"/>
          </a:xfrm>
          <a:prstGeom prst="roundRect">
            <a:avLst>
              <a:gd name="adj" fmla="val 2732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523" name=""/>
          <p:cNvSpPr/>
          <p:nvPr/>
        </p:nvSpPr>
        <p:spPr>
          <a:xfrm rot="0" flipH="0" flipV="0">
            <a:off x="4562475" y="1485900"/>
            <a:ext cx="3067050" cy="371475"/>
          </a:xfrm>
          <a:prstGeom prst="roundRect">
            <a:avLst>
              <a:gd name="adj" fmla="val 20513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524" name="" descr="{&quot;isTemplate&quot;:true,&quot;type&quot;:&quot;text&quot;}"/>
          <p:cNvSpPr txBox="1"/>
          <p:nvPr/>
        </p:nvSpPr>
        <p:spPr>
          <a:xfrm rot="0" flipH="0" flipV="0">
            <a:off x="4714875" y="1562100"/>
            <a:ext cx="27622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智能体应用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 Top 10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（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2025.12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525" name="" descr="{&quot;isTemplate&quot;:true,&quot;type&quot;:&quot;text&quot;}"/>
          <p:cNvSpPr txBox="1"/>
          <p:nvPr/>
        </p:nvSpPr>
        <p:spPr>
          <a:xfrm rot="0" flipH="0" flipV="0">
            <a:off x="4562475" y="1971675"/>
            <a:ext cx="306705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编号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ASI01–ASI10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，覆盖智能体全生命周期风险</a:t>
            </a:r>
            <a:endParaRPr/>
          </a:p>
        </p:txBody>
      </p:sp>
      <p:sp>
        <p:nvSpPr>
          <p:cNvPr id="526" name="" descr="{&quot;isTemplate&quot;:true,&quot;type&quot;:&quot;text&quot;}"/>
          <p:cNvSpPr txBox="1"/>
          <p:nvPr/>
        </p:nvSpPr>
        <p:spPr>
          <a:xfrm rot="0" flipH="0" flipV="0">
            <a:off x="4562475" y="2686050"/>
            <a:ext cx="30670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核心原则：</a:t>
            </a:r>
            <a:r>
              <a:rPr lang="zh-CN" sz="1350" b="1">
                <a:solidFill>
                  <a:srgbClr val="1E4FA8"/>
                </a:solidFill>
                <a:latin typeface="Microsoft YaHei"/>
                <a:ea typeface="Microsoft YaHei"/>
              </a:rPr>
              <a:t>最小代理权（</a:t>
            </a:r>
            <a:r>
              <a:rPr lang="en-US" sz="1350" b="1">
                <a:solidFill>
                  <a:srgbClr val="1E4FA8"/>
                </a:solidFill>
                <a:latin typeface="Microsoft YaHei"/>
                <a:ea typeface="Microsoft YaHei"/>
              </a:rPr>
              <a:t>Least Agency</a:t>
            </a:r>
            <a:r>
              <a:rPr lang="zh-CN" sz="1350" b="1">
                <a:solidFill>
                  <a:srgbClr val="1E4FA8"/>
                </a:solidFill>
                <a:latin typeface="Microsoft YaHei"/>
                <a:ea typeface="Microsoft YaHei"/>
              </a:rPr>
              <a:t>）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——只给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完成任务所需的最小动作权限</a:t>
            </a:r>
            <a:endParaRPr/>
          </a:p>
        </p:txBody>
      </p:sp>
      <p:sp>
        <p:nvSpPr>
          <p:cNvPr id="527" name="" descr="{&quot;isTemplate&quot;:true,&quot;type&quot;:&quot;text&quot;}"/>
          <p:cNvSpPr txBox="1"/>
          <p:nvPr/>
        </p:nvSpPr>
        <p:spPr>
          <a:xfrm rot="0" flipH="0" flipV="0">
            <a:off x="4562475" y="3714750"/>
            <a:ext cx="306705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 b="1">
                <a:solidFill>
                  <a:srgbClr val="4A5568"/>
                </a:solidFill>
                <a:latin typeface="Microsoft YaHei"/>
                <a:ea typeface="Microsoft YaHei"/>
              </a:rPr>
              <a:t>ASI03 </a:t>
            </a:r>
            <a:r>
              <a:rPr lang="zh-CN" sz="1350" b="1">
                <a:solidFill>
                  <a:srgbClr val="4A5568"/>
                </a:solidFill>
                <a:latin typeface="Microsoft YaHei"/>
                <a:ea typeface="Microsoft YaHei"/>
              </a:rPr>
              <a:t>身份与权限滥用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：正是你们在靶场练过的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越权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的智能体版</a:t>
            </a:r>
            <a:endParaRPr/>
          </a:p>
        </p:txBody>
      </p:sp>
      <p:sp>
        <p:nvSpPr>
          <p:cNvPr id="528" name=""/>
          <p:cNvSpPr/>
          <p:nvPr/>
        </p:nvSpPr>
        <p:spPr>
          <a:xfrm rot="0" flipH="0" flipV="0">
            <a:off x="8048625" y="1295400"/>
            <a:ext cx="3476625" cy="3562350"/>
          </a:xfrm>
          <a:prstGeom prst="roundRect">
            <a:avLst>
              <a:gd name="adj" fmla="val 274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529" name=""/>
          <p:cNvSpPr/>
          <p:nvPr/>
        </p:nvSpPr>
        <p:spPr>
          <a:xfrm rot="0" flipH="0" flipV="0">
            <a:off x="8258175" y="1485900"/>
            <a:ext cx="3057525" cy="371475"/>
          </a:xfrm>
          <a:prstGeom prst="roundRect">
            <a:avLst>
              <a:gd name="adj" fmla="val 20513"/>
            </a:avLst>
          </a:prstGeom>
          <a:solidFill>
            <a:srgbClr val="3D7BD9"/>
          </a:solidFill>
          <a:ln/>
        </p:spPr>
        <p:txBody>
          <a:bodyPr/>
          <a:p/>
        </p:txBody>
      </p:sp>
      <p:sp>
        <p:nvSpPr>
          <p:cNvPr id="530" name="" descr="{&quot;isTemplate&quot;:true,&quot;type&quot;:&quot;text&quot;}"/>
          <p:cNvSpPr txBox="1"/>
          <p:nvPr/>
        </p:nvSpPr>
        <p:spPr>
          <a:xfrm rot="0" flipH="0" flipV="0">
            <a:off x="8410575" y="1562100"/>
            <a:ext cx="27527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MCP Top 10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（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2025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531" name="" descr="{&quot;isTemplate&quot;:true,&quot;type&quot;:&quot;text&quot;}"/>
          <p:cNvSpPr txBox="1"/>
          <p:nvPr/>
        </p:nvSpPr>
        <p:spPr>
          <a:xfrm rot="0" flipH="0" flipV="0">
            <a:off x="8258175" y="1971675"/>
            <a:ext cx="30575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 b="1">
                <a:solidFill>
                  <a:srgbClr val="1A2230"/>
                </a:solidFill>
                <a:latin typeface="Microsoft YaHei"/>
                <a:ea typeface="Microsoft YaHei"/>
              </a:rPr>
              <a:t>工具投毒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：恶意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MCP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服务器在工具描述里藏指令，劫持智能体行为</a:t>
            </a:r>
            <a:endParaRPr/>
          </a:p>
        </p:txBody>
      </p:sp>
      <p:sp>
        <p:nvSpPr>
          <p:cNvPr id="532" name="" descr="{&quot;isTemplate&quot;:true,&quot;type&quot;:&quot;text&quot;}"/>
          <p:cNvSpPr txBox="1"/>
          <p:nvPr/>
        </p:nvSpPr>
        <p:spPr>
          <a:xfrm rot="0" flipH="0" flipV="0">
            <a:off x="8258175" y="2686050"/>
            <a:ext cx="30575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 b="1">
                <a:solidFill>
                  <a:srgbClr val="4A5568"/>
                </a:solidFill>
                <a:latin typeface="Microsoft YaHei"/>
                <a:ea typeface="Microsoft YaHei"/>
              </a:rPr>
              <a:t>影子</a:t>
            </a:r>
            <a:r>
              <a:rPr lang="en-US" sz="1350" b="1">
                <a:solidFill>
                  <a:srgbClr val="4A5568"/>
                </a:solidFill>
                <a:latin typeface="Microsoft YaHei"/>
                <a:ea typeface="Microsoft YaHei"/>
              </a:rPr>
              <a:t> MCP </a:t>
            </a:r>
            <a:r>
              <a:rPr lang="zh-CN" sz="1350" b="1">
                <a:solidFill>
                  <a:srgbClr val="4A5568"/>
                </a:solidFill>
                <a:latin typeface="Microsoft YaHei"/>
                <a:ea typeface="Microsoft YaHei"/>
              </a:rPr>
              <a:t>服务器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：仿冒官方服务窃取凭证与会话</a:t>
            </a:r>
            <a:endParaRPr/>
          </a:p>
        </p:txBody>
      </p:sp>
      <p:sp>
        <p:nvSpPr>
          <p:cNvPr id="533" name="" descr="{&quot;isTemplate&quot;:true,&quot;type&quot;:&quot;text&quot;}"/>
          <p:cNvSpPr txBox="1"/>
          <p:nvPr/>
        </p:nvSpPr>
        <p:spPr>
          <a:xfrm rot="0" flipH="0" flipV="0">
            <a:off x="8258175" y="3400425"/>
            <a:ext cx="30575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 b="1">
                <a:solidFill>
                  <a:srgbClr val="4A5568"/>
                </a:solidFill>
                <a:latin typeface="Microsoft YaHei"/>
                <a:ea typeface="Microsoft YaHei"/>
              </a:rPr>
              <a:t>上下文注入与过度共享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：跨会话上下文成为新的泄露通道</a:t>
            </a:r>
            <a:endParaRPr/>
          </a:p>
        </p:txBody>
      </p:sp>
      <p:sp>
        <p:nvSpPr>
          <p:cNvPr id="534" name=""/>
          <p:cNvSpPr/>
          <p:nvPr/>
        </p:nvSpPr>
        <p:spPr>
          <a:xfrm rot="0" flipH="0" flipV="0">
            <a:off x="857250" y="5695950"/>
            <a:ext cx="10477500" cy="666750"/>
          </a:xfrm>
          <a:prstGeom prst="roundRect">
            <a:avLst>
              <a:gd name="adj" fmla="val 14286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535" name="" descr="{&quot;isTemplate&quot;:true,&quot;type&quot;:&quot;text&quot;}"/>
          <p:cNvSpPr txBox="1"/>
          <p:nvPr/>
        </p:nvSpPr>
        <p:spPr>
          <a:xfrm rot="0" flipH="0" flipV="0">
            <a:off x="1104900" y="5848350"/>
            <a:ext cx="99822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FFFFFF"/>
                </a:solidFill>
                <a:latin typeface="Microsoft YaHei"/>
                <a:ea typeface="Microsoft YaHei"/>
              </a:rPr>
              <a:t>未来三到五年，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“给</a:t>
            </a: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 AI 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应用做渗透测试”和“用</a:t>
            </a: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 AI 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做渗透测试”是同一枚硬币的两面</a:t>
            </a:r>
            <a:r>
              <a:rPr lang="zh-CN" sz="1575">
                <a:solidFill>
                  <a:srgbClr val="FFFFFF"/>
                </a:solidFill>
                <a:latin typeface="Microsoft YaHei"/>
                <a:ea typeface="Microsoft YaHei"/>
              </a:rPr>
              <a:t>，都会成为安全岗位的日常。</a:t>
            </a:r>
            <a:endParaRPr/>
          </a:p>
        </p:txBody>
      </p:sp>
      <p:sp>
        <p:nvSpPr>
          <p:cNvPr id="536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8648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资料来源：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OWASP GenAI Security Project — Top 10 for LLM Applications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/ Agentic AI Top 10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2025.12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/ MCP Top 10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537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09 / 21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7" name="" descr="&lt;Slide style={{ width: 1280, height: 720, background: '#FFFFFF', position: 'relative' }}&gt;&#10;  &lt;Box style={{ position: 'absolute', left: 0, top: 0, width: 1280, height: 10, background: '#1E4FA8' }} /&gt;&#10;  &lt;Box style={{ position: 'absolute', right: 60, top: 60, width: 200, height: 200, borderRadius: 100, border: '2px solid #E8EFF8' }} /&gt;&#10;  &lt;Box style={{ width: '100%', height: '100%', flexDirection: 'row', alignItems: 'center', padding: '0 90px', gap: 60 }}&gt;&#10;    &lt;Box style={{ flexDirection: 'column', alignItems: 'center' }}&gt;&#10;      &lt;Text style={{ fontSize: 220, fontWeight: 'bold', color: '#E8EFF8', lineHeight: 1 }}&gt;03&lt;/Text&gt;&#10;      &lt;Text style={{ fontSize: 20, color: '#3D7BD9', letterSpacing: 6, fontFamily: 'Georgia, Times New Roman, serif' }}&gt;PART THREE&lt;/Text&gt;&#10;    &lt;/Box&gt;&#10;    &lt;Box style={{ width: 3, height: 400, background: '#D6DCE5' }} /&gt;&#10;    &lt;Box style={{ flexDirection: 'column', flex: 1, gap: 30 }}&gt;&#10;      &lt;Box style={{ flexDirection: 'column', gap: 12 }}&gt;&#10;        &lt;Text style={{ fontSize: 22, color: '#3D7BD9', letterSpacing: 4 }}&gt;环节四 + 环节五 + 环节六（20 分钟）&lt;/Text&gt;&#10;        &lt;Text style={{ fontSize: 44, fontWeight: 'bold', color: '#0E3F8C' }}&gt;工程思维与 AI 的能力边界&lt;/Text&gt;&#10;      &lt;/Box&gt;&#10;      &lt;Box style={{ flexDirection: 'column', gap: 18 }}&gt;&#10;        &lt;Box style={{ flexDirection: 'row', alignItems: 'center', gap: 14 }}&gt;&lt;Box style={{ width: 10, height: 10, borderRadius: 5, background: '#1E4FA8' }} /&gt;&lt;Text style={{ fontSize: 24, color: '#1A2230' }}&gt;DARPA AIxCC 决赛实证：AI 在 5400 万行真实代码中的&quot;发现 + 修补&quot;成绩单&lt;/Text&gt;&lt;/Box&gt;&#10;        &lt;Box style={{ flexDirection: 'row', alignItems: 'center', gap: 14 }}&gt;&lt;Box style={{ width: 10, height: 10, borderRadius: 5, background: '#1E4FA8' }} /&gt;&lt;Text style={{ fontSize: 24, color: '#1A2230' }}&gt;三条工程要点：发现 ≠ 可利用 · 验证闭环 · 误报治理&lt;/Text&gt;&lt;/Box&gt;&#10;        &lt;Box style={{ flexDirection: 'row', alignItems: 'center', gap: 14 }}&gt;&lt;Box style={{ width: 10, height: 10, borderRadius: 5, background: '#D9534F' }} /&gt;&lt;Text style={{ fontSize: 24, color: '#0E3F8C', fontWeight: 'bold' }}&gt;全课论点：业务逻辑漏洞仍是人的主场——工具越强，人越值钱&lt;/Text&gt;&lt;/Box&gt;&#10;      &lt;/Box&gt;&#10;      &lt;Box style={{ background: '#F0F5FC', borderRadius: 8, padding: '14px 20px' }}&gt;&#10;        &lt;Text style={{ fontSize: 18, color: '#4A5568' }}&gt;本章四页：AIxCC 数据 → 工程要点 → 能力边界对照 → 对你们岗位的含义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广西城市职业大学 · 信息安全与管理专业 ·《Web漏洞检测与扫描实训》AI 前瞻扩充专题&lt;/Text&gt;&#10;    &lt;Text style={{ fontSize: 15, color: '#1E4FA8', fontWeight: 'bold' }}&gt;10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857250" y="2057400"/>
            <a:ext cx="2590800" cy="2514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0" b="1">
                <a:solidFill>
                  <a:srgbClr val="E8EFF8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1266825" y="4572000"/>
            <a:ext cx="17716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spc="450">
                <a:solidFill>
                  <a:srgbClr val="3D7BD9"/>
                </a:solidFill>
                <a:latin typeface="Georgia"/>
                <a:ea typeface="Georgia"/>
              </a:rPr>
              <a:t>PART THREE</a:t>
            </a:r>
            <a:endParaRPr/>
          </a:p>
        </p:txBody>
      </p:sp>
      <p:sp>
        <p:nvSpPr>
          <p:cNvPr id="21" name=""/>
          <p:cNvSpPr/>
          <p:nvPr/>
        </p:nvSpPr>
        <p:spPr>
          <a:xfrm rot="0" flipH="0" flipV="0">
            <a:off x="4019550" y="1524000"/>
            <a:ext cx="28575" cy="38100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4619625" y="1885950"/>
            <a:ext cx="6715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环节四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 +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环节五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 +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环节六（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20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分钟）</a:t>
            </a:r>
            <a:endParaRPr/>
          </a:p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4619625" y="2257425"/>
            <a:ext cx="6715125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E3F8C"/>
                </a:solidFill>
                <a:latin typeface="Microsoft YaHei"/>
                <a:ea typeface="Microsoft YaHei"/>
              </a:rPr>
              <a:t>工程思维与</a:t>
            </a:r>
            <a:r>
              <a:rPr lang="en-US" sz="3300" b="1">
                <a:solidFill>
                  <a:srgbClr val="0E3F8C"/>
                </a:solidFill>
                <a:latin typeface="Microsoft YaHei"/>
                <a:ea typeface="Microsoft YaHei"/>
              </a:rPr>
              <a:t> AI </a:t>
            </a:r>
            <a:r>
              <a:rPr lang="zh-CN" sz="3300" b="1">
                <a:solidFill>
                  <a:srgbClr val="0E3F8C"/>
                </a:solidFill>
                <a:latin typeface="Microsoft YaHei"/>
                <a:ea typeface="Microsoft YaHei"/>
              </a:rPr>
              <a:t>的能力边界</a:t>
            </a:r>
            <a:endParaRPr/>
          </a:p>
        </p:txBody>
      </p:sp>
      <p:sp>
        <p:nvSpPr>
          <p:cNvPr id="24" name=""/>
          <p:cNvSpPr/>
          <p:nvPr/>
        </p:nvSpPr>
        <p:spPr>
          <a:xfrm rot="0" flipH="0" flipV="0">
            <a:off x="4619625" y="32766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4848225" y="3048000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DARPA AIxCC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决赛实证：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在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5400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万行真实代码中的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发现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+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修补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成绩单</a:t>
            </a:r>
            <a:endParaRPr/>
          </a:p>
        </p:txBody>
      </p:sp>
      <p:sp>
        <p:nvSpPr>
          <p:cNvPr id="26" name=""/>
          <p:cNvSpPr/>
          <p:nvPr/>
        </p:nvSpPr>
        <p:spPr>
          <a:xfrm rot="0" flipH="0" flipV="0">
            <a:off x="4619625" y="38671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4848225" y="3771900"/>
            <a:ext cx="5257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三条工程要点：发现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≠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可利用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·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验证闭环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·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误报治理</a:t>
            </a:r>
            <a:endParaRPr/>
          </a:p>
        </p:txBody>
      </p:sp>
      <p:sp>
        <p:nvSpPr>
          <p:cNvPr id="28" name=""/>
          <p:cNvSpPr/>
          <p:nvPr/>
        </p:nvSpPr>
        <p:spPr>
          <a:xfrm rot="0" flipH="0" flipV="0">
            <a:off x="4619625" y="43148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D9534F"/>
          </a:solidFill>
          <a:ln/>
        </p:spPr>
        <p:txBody>
          <a:bodyPr/>
          <a:p/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4848225" y="4219575"/>
            <a:ext cx="64389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全课论点：业务逻辑漏洞仍是人的主场——工具越强，人越值钱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4619625" y="4781550"/>
            <a:ext cx="6715125" cy="476250"/>
          </a:xfrm>
          <a:prstGeom prst="roundRect">
            <a:avLst>
              <a:gd name="adj" fmla="val 16000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4810125" y="4914900"/>
            <a:ext cx="63341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本章四页：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AIxCC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数据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工程要点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能力边界对照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对你们岗位的含义</a:t>
            </a:r>
            <a:endParaRPr/>
          </a:p>
        </p:txBody>
      </p:sp>
      <p:sp>
        <p:nvSpPr>
          <p:cNvPr id="32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3" name=""/>
          <p:cNvSpPr/>
          <p:nvPr/>
        </p:nvSpPr>
        <p:spPr>
          <a:xfrm rot="0" flipH="0" flipV="0">
            <a:off x="9715500" y="571500"/>
            <a:ext cx="1905000" cy="1905000"/>
          </a:xfrm>
          <a:prstGeom prst="roundRect">
            <a:avLst>
              <a:gd name="adj" fmla="val 50000"/>
            </a:avLst>
          </a:prstGeom>
          <a:ln w="25400">
            <a:solidFill>
              <a:srgbClr val="E8EFF8"/>
            </a:solidFill>
            <a:prstDash val="solid"/>
          </a:ln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19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信息安全与管理专业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Web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10 / 21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36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DARPA AIxCC：5400 万行真实代码里的 AI 审计&lt;/Text&gt;&#10;      &lt;Text style={{ fontSize: 18, color: '#8B97A8', marginTop: 6 }}&gt;2025 年 8 月决赛 · 美国国防部高级研究计划局&quot;AI 网络挑战赛&quot;&lt;/Text&gt;&#10;    &lt;/Box&gt;&#10;    &lt;Box style={{ background: '#E8EFF8', borderRadius: 20, padding: '8px 20px' }}&gt;&lt;Text style={{ fontSize: 16, color: '#1E4FA8', fontWeight: 'bold' }}&gt;环节四 · 工程实证&lt;/Text&gt;&lt;/Box&gt;&#10;  &lt;/Box&gt;&#10;  &lt;Box style={{ width: 1280, height: 1, background: '#D6DCE5' }} /&gt;&#10;  &lt;Box style={{ width: 1280, height: 448, padding: '26px 90px 0', flexDirection: 'row', gap: 40 }}&gt;&#10;    &lt;Box style={{ flex: 1.15, flexDirection: 'column', justifyContent: 'center', gap: 14 }}&gt;&#10;      &lt;Text style={{ fontSize: 76, fontWeight: 'bold', color: '#1E4FA8', lineHeight: 1.1 }}&gt;5400&lt;span style={{ fontSize: 36 }}&gt; 万行&lt;/span&gt;&lt;/Text&gt;&#10;      &lt;Text style={{ fontSize: 22, color: '#1A2230', fontWeight: 'bold' }}&gt;真实开源代码交给 7 支队伍的 AI 系统（CRS）&lt;/Text&gt;&#10;      &lt;Text style={{ fontSize: 19, color: '#4A5568', lineHeight: 1.6 }}&gt;不只是&quot;找出来&quot;——还要&lt;b&gt;自动生成补丁&lt;/b&gt;并证明补丁有效。&quot;发现 + 修补&quot;合起来才算分，这是工程界对 AI 审计提出的完整闭环要求。&lt;/Text&gt;&#10;      &lt;Box style={{ background: '#F0F5FC', border: '1px solid #D6DCE5', borderRadius: 10, padding: '14px 20px', marginTop: 6 }}&gt;&#10;        &lt;Text style={{ fontSize: 19, color: '#0E3F8C', lineHeight: 1.55 }}&gt;&lt;span style={{ fontWeight: 'bold' }}&gt;冠军 Team Atlanta&lt;/span&gt;（佐治亚理工 × 三星研究院 × KAIST × POSTECH）获 400 万美元；&lt;span style={{ fontWeight: 'bold' }}&gt;所有参赛 CRS 全部开源&lt;/span&gt;——你们可以直接读代码学工程实现。&lt;/Text&gt;&#10;      &lt;/Box&gt;&#10;    &lt;/Box&gt;&#10;    &lt;Box style={{ flex: 1, flexDirection: 'column', gap: 16, justifyContent: 'center' }}&gt;&#10;      &lt;Box style={{ flexDirection: 'row', gap: 16 }}&gt;&#10;        &lt;Box style={{ flex: 1, background: '#F0F5FC', borderRadius: 10, padding: '20px 22px' }}&gt;&lt;Text style={{ fontSize: 52, fontWeight: 'bold', color: '#0E3F8C' }}&gt;77%&lt;/Text&gt;&lt;Text style={{ fontSize: 17, color: '#4A5568', marginTop: 4 }}&gt;平均找出注入类漏洞&lt;/Text&gt;&lt;/Box&gt;&#10;        &lt;Box style={{ flex: 1, background: '#F0F5FC', borderRadius: 10, padding: '20px 22px' }}&gt;&lt;Text style={{ fontSize: 52, fontWeight: 'bold', color: '#0E3F8C' }}&gt;61%&lt;/Text&gt;&lt;Text style={{ fontSize: 17, color: '#4A5568', marginTop: 4 }}&gt;自动修补并验证通过&lt;/Text&gt;&lt;/Box&gt;&#10;      &lt;/Box&gt;&#10;      &lt;Box style={{ flexDirection: 'row', gap: 16 }}&gt;&#10;        &lt;Box style={{ flex: 1, background: '#F0F5FC', borderRadius: 10, padding: '20px 22px' }}&gt;&lt;Text style={{ fontSize: 52, fontWeight: 'bold', color: '#D9534F' }}&gt;18&lt;/Text&gt;&lt;Text style={{ fontSize: 17, color: '#4A5568', marginTop: 4 }}&gt;额外发现的未知真实漏洞&lt;/Text&gt;&lt;/Box&gt;&#10;        &lt;Box style={{ flex: 1, background: '#F0F5FC', borderRadius: 10, padding: '20px 22px' }}&gt;&lt;Text style={{ fontSize: 52, fontWeight: 'bold', color: '#0E3F8C' }}&gt;$152&lt;/Text&gt;&lt;Text style={{ fontSize: 17, color: '#4A5568', marginTop: 4 }}&gt;平均每个任务成本&lt;/Text&gt;&lt;/Box&gt;&#10;      &lt;/Box&gt;&#10;      &lt;Box style={{ background: '#FFF6DF', borderRadius: 10, padding: '14px 22px' }}&gt;&lt;Text style={{ fontSize: 19, color: '#B07A00', lineHeight: 1.5 }}&gt;&lt;span style={{ fontWeight: 'bold' }}&gt;数据落点：&lt;/span&gt;发现+修补闭环成本远低于人工审计——漏洞检测正在变成&quot;可量产的服务&quot;。&lt;/Text&gt;&lt;/Box&gt;&#10;    &lt;/Box&gt;&#10;  &lt;/Box&gt;&#10;  &lt;Box style={{ position: 'absolute', left: 90, bottom: 24, right: 90, flexDirection: 'row', justifyContent: 'space-between', alignItems: 'center' }}&gt;&#10;    &lt;Text style={{ fontSize: 14, color: '#8B97A8' }}&gt;数据来源：DARPA AI Cyber Challenge（AIxCC）官方新闻（2025.08）&lt;/Text&gt;&#10;    &lt;Text style={{ fontSize: 15, color: '#1E4FA8', fontWeight: 'bold' }}&gt;11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8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72294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DARPA AIxCC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：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5400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万行真实代码里的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AI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审计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72294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2025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年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8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月决赛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美国国防部高级研究计划局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"AI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网络挑战赛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1" name=""/>
          <p:cNvSpPr/>
          <p:nvPr/>
        </p:nvSpPr>
        <p:spPr>
          <a:xfrm rot="0" flipH="0" flipV="0">
            <a:off x="9725025" y="428625"/>
            <a:ext cx="16097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9915525" y="504825"/>
            <a:ext cx="1228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环节四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工程实证</a:t>
            </a:r>
            <a:endParaRPr/>
          </a:p>
        </p:txBody>
      </p:sp>
      <p:sp>
        <p:nvSpPr>
          <p:cNvPr id="43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857250" y="1476375"/>
            <a:ext cx="5400675" cy="96202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5700" b="1">
                <a:solidFill>
                  <a:srgbClr val="1E4FA8"/>
                </a:solidFill>
                <a:latin typeface="Microsoft YaHei"/>
                <a:ea typeface="Microsoft YaHei"/>
              </a:rPr>
              <a:t>5400</a:t>
            </a:r>
            <a:r>
              <a:rPr lang="en-US" sz="2700" b="1">
                <a:solidFill>
                  <a:srgbClr val="1E4FA8"/>
                </a:solidFill>
                <a:latin typeface="Microsoft YaHei"/>
                <a:ea typeface="Microsoft YaHei"/>
              </a:rPr>
              <a:t> </a:t>
            </a:r>
            <a:r>
              <a:rPr lang="zh-CN" sz="2700" b="1">
                <a:solidFill>
                  <a:srgbClr val="1E4FA8"/>
                </a:solidFill>
                <a:latin typeface="Microsoft YaHei"/>
                <a:ea typeface="Microsoft YaHei"/>
              </a:rPr>
              <a:t>万行</a:t>
            </a:r>
            <a:endParaRPr/>
          </a:p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857250" y="2571750"/>
            <a:ext cx="54006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真实开源代码交给</a:t>
            </a:r>
            <a:r>
              <a:rPr lang="en-US" sz="1650" b="1">
                <a:solidFill>
                  <a:srgbClr val="1A2230"/>
                </a:solidFill>
                <a:latin typeface="Microsoft YaHei"/>
                <a:ea typeface="Microsoft YaHei"/>
              </a:rPr>
              <a:t> 7 </a:t>
            </a: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支队伍的</a:t>
            </a:r>
            <a:r>
              <a:rPr lang="en-US" sz="1650" b="1">
                <a:solidFill>
                  <a:srgbClr val="1A2230"/>
                </a:solidFill>
                <a:latin typeface="Microsoft YaHei"/>
                <a:ea typeface="Microsoft YaHei"/>
              </a:rPr>
              <a:t> AI </a:t>
            </a: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系统（</a:t>
            </a:r>
            <a:r>
              <a:rPr lang="en-US" sz="1650" b="1">
                <a:solidFill>
                  <a:srgbClr val="1A2230"/>
                </a:solidFill>
                <a:latin typeface="Microsoft YaHei"/>
                <a:ea typeface="Microsoft YaHei"/>
              </a:rPr>
              <a:t>CRS</a:t>
            </a: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857250" y="2962275"/>
            <a:ext cx="5400675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不只是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找出来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"——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还要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自动生成补丁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并证明补丁有效。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发现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+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修补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合起来才算分，这是工程界对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审计提出的完整闭环要求。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857250" y="3848100"/>
            <a:ext cx="5400675" cy="1285875"/>
          </a:xfrm>
          <a:prstGeom prst="roundRect">
            <a:avLst>
              <a:gd name="adj" fmla="val 7407"/>
            </a:avLst>
          </a:prstGeom>
          <a:solidFill>
            <a:srgbClr val="F0F5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1047750" y="3981450"/>
            <a:ext cx="5019675" cy="1019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425" b="1">
                <a:solidFill>
                  <a:srgbClr val="0E3F8C"/>
                </a:solidFill>
                <a:latin typeface="Microsoft YaHei"/>
                <a:ea typeface="Microsoft YaHei"/>
              </a:rPr>
              <a:t>冠军</a:t>
            </a: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 Team Atlanta</a:t>
            </a:r>
            <a:r>
              <a:rPr lang="zh-CN" sz="1425">
                <a:solidFill>
                  <a:srgbClr val="0E3F8C"/>
                </a:solidFill>
                <a:latin typeface="Microsoft YaHei"/>
                <a:ea typeface="Microsoft YaHei"/>
              </a:rPr>
              <a:t>（佐治亚理工</a:t>
            </a:r>
            <a:r>
              <a:rPr lang="en-US" sz="1425">
                <a:solidFill>
                  <a:srgbClr val="0E3F8C"/>
                </a:solidFill>
                <a:latin typeface="Microsoft YaHei"/>
                <a:ea typeface="Microsoft YaHei"/>
              </a:rPr>
              <a:t> × </a:t>
            </a:r>
            <a:r>
              <a:rPr lang="zh-CN" sz="1425">
                <a:solidFill>
                  <a:srgbClr val="0E3F8C"/>
                </a:solidFill>
                <a:latin typeface="Microsoft YaHei"/>
                <a:ea typeface="Microsoft YaHei"/>
              </a:rPr>
              <a:t>三星研究院</a:t>
            </a:r>
            <a:r>
              <a:rPr lang="en-US" sz="1425">
                <a:solidFill>
                  <a:srgbClr val="0E3F8C"/>
                </a:solidFill>
                <a:latin typeface="Microsoft YaHei"/>
                <a:ea typeface="Microsoft YaHei"/>
              </a:rPr>
              <a:t> × KAIST × POSTECH</a:t>
            </a:r>
            <a:r>
              <a:rPr lang="zh-CN" sz="1425">
                <a:solidFill>
                  <a:srgbClr val="0E3F8C"/>
                </a:solidFill>
                <a:latin typeface="Microsoft YaHei"/>
                <a:ea typeface="Microsoft YaHei"/>
              </a:rPr>
              <a:t>）获</a:t>
            </a:r>
            <a:r>
              <a:rPr lang="en-US" sz="1425">
                <a:solidFill>
                  <a:srgbClr val="0E3F8C"/>
                </a:solidFill>
                <a:latin typeface="Microsoft YaHei"/>
                <a:ea typeface="Microsoft YaHei"/>
              </a:rPr>
              <a:t> 400 </a:t>
            </a:r>
            <a:r>
              <a:rPr lang="zh-CN" sz="1425">
                <a:solidFill>
                  <a:srgbClr val="0E3F8C"/>
                </a:solidFill>
                <a:latin typeface="Microsoft YaHei"/>
                <a:ea typeface="Microsoft YaHei"/>
              </a:rPr>
              <a:t>万美元；</a:t>
            </a:r>
            <a:r>
              <a:rPr lang="zh-CN" sz="1425" b="1">
                <a:solidFill>
                  <a:srgbClr val="0E3F8C"/>
                </a:solidFill>
                <a:latin typeface="Microsoft YaHei"/>
                <a:ea typeface="Microsoft YaHei"/>
              </a:rPr>
              <a:t>所有参赛</a:t>
            </a: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 CRS </a:t>
            </a:r>
            <a:r>
              <a:rPr lang="zh-CN" sz="1425" b="1">
                <a:solidFill>
                  <a:srgbClr val="0E3F8C"/>
                </a:solidFill>
                <a:latin typeface="Microsoft YaHei"/>
                <a:ea typeface="Microsoft YaHei"/>
              </a:rPr>
              <a:t>全部开源</a:t>
            </a:r>
            <a:r>
              <a:rPr lang="zh-CN" sz="1425">
                <a:solidFill>
                  <a:srgbClr val="0E3F8C"/>
                </a:solidFill>
                <a:latin typeface="Microsoft YaHei"/>
                <a:ea typeface="Microsoft YaHei"/>
              </a:rPr>
              <a:t>——你们可以直接读代码学工程实现。</a:t>
            </a:r>
            <a:endParaRPr/>
          </a:p>
        </p:txBody>
      </p:sp>
      <p:sp>
        <p:nvSpPr>
          <p:cNvPr id="49" name=""/>
          <p:cNvSpPr/>
          <p:nvPr/>
        </p:nvSpPr>
        <p:spPr>
          <a:xfrm rot="0" flipH="0" flipV="0">
            <a:off x="6638925" y="1476375"/>
            <a:ext cx="2276475" cy="1219200"/>
          </a:xfrm>
          <a:prstGeom prst="roundRect">
            <a:avLst>
              <a:gd name="adj" fmla="val 7813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848475" y="1666875"/>
            <a:ext cx="1857375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0E3F8C"/>
                </a:solidFill>
                <a:latin typeface="Microsoft YaHei"/>
                <a:ea typeface="Microsoft YaHei"/>
              </a:rPr>
              <a:t>77%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6848475" y="2305050"/>
            <a:ext cx="18573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平均找出注入类漏洞</a:t>
            </a:r>
            <a:endParaRPr/>
          </a:p>
        </p:txBody>
      </p:sp>
      <p:sp>
        <p:nvSpPr>
          <p:cNvPr id="52" name=""/>
          <p:cNvSpPr/>
          <p:nvPr/>
        </p:nvSpPr>
        <p:spPr>
          <a:xfrm rot="0" flipH="0" flipV="0">
            <a:off x="9067800" y="1476375"/>
            <a:ext cx="2266950" cy="1219200"/>
          </a:xfrm>
          <a:prstGeom prst="roundRect">
            <a:avLst>
              <a:gd name="adj" fmla="val 7813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9277350" y="1666875"/>
            <a:ext cx="184785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0E3F8C"/>
                </a:solidFill>
                <a:latin typeface="Microsoft YaHei"/>
                <a:ea typeface="Microsoft YaHei"/>
              </a:rPr>
              <a:t>61%</a:t>
            </a:r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9277350" y="2305050"/>
            <a:ext cx="1847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自动修补并验证通过</a:t>
            </a:r>
            <a:endParaRPr/>
          </a:p>
        </p:txBody>
      </p:sp>
      <p:sp>
        <p:nvSpPr>
          <p:cNvPr id="55" name=""/>
          <p:cNvSpPr/>
          <p:nvPr/>
        </p:nvSpPr>
        <p:spPr>
          <a:xfrm rot="0" flipH="0" flipV="0">
            <a:off x="6638925" y="2847975"/>
            <a:ext cx="2276475" cy="1219200"/>
          </a:xfrm>
          <a:prstGeom prst="roundRect">
            <a:avLst>
              <a:gd name="adj" fmla="val 7813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6848475" y="3038475"/>
            <a:ext cx="1857375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D9534F"/>
                </a:solidFill>
                <a:latin typeface="Microsoft YaHei"/>
                <a:ea typeface="Microsoft YaHei"/>
              </a:rPr>
              <a:t>18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6848475" y="3676650"/>
            <a:ext cx="18573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额外发现的未知真实漏洞</a:t>
            </a:r>
            <a:endParaRPr/>
          </a:p>
        </p:txBody>
      </p:sp>
      <p:sp>
        <p:nvSpPr>
          <p:cNvPr id="58" name=""/>
          <p:cNvSpPr/>
          <p:nvPr/>
        </p:nvSpPr>
        <p:spPr>
          <a:xfrm rot="0" flipH="0" flipV="0">
            <a:off x="9067800" y="2847975"/>
            <a:ext cx="2266950" cy="1219200"/>
          </a:xfrm>
          <a:prstGeom prst="roundRect">
            <a:avLst>
              <a:gd name="adj" fmla="val 7813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9277350" y="3038475"/>
            <a:ext cx="184785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0E3F8C"/>
                </a:solidFill>
                <a:latin typeface="Microsoft YaHei"/>
                <a:ea typeface="Microsoft YaHei"/>
              </a:rPr>
              <a:t>$152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9277350" y="3676650"/>
            <a:ext cx="1847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平均每个任务成本</a:t>
            </a:r>
            <a:endParaRPr/>
          </a:p>
        </p:txBody>
      </p:sp>
      <p:sp>
        <p:nvSpPr>
          <p:cNvPr id="61" name=""/>
          <p:cNvSpPr/>
          <p:nvPr/>
        </p:nvSpPr>
        <p:spPr>
          <a:xfrm rot="0" flipH="0" flipV="0">
            <a:off x="6638925" y="4219575"/>
            <a:ext cx="4695825" cy="923925"/>
          </a:xfrm>
          <a:prstGeom prst="roundRect">
            <a:avLst>
              <a:gd name="adj" fmla="val 10309"/>
            </a:avLst>
          </a:prstGeom>
          <a:solidFill>
            <a:srgbClr val="FFF6DF"/>
          </a:solidFill>
          <a:ln/>
        </p:spPr>
        <p:txBody>
          <a:bodyPr/>
          <a:p/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6848475" y="4352925"/>
            <a:ext cx="4276725" cy="6572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425" b="1">
                <a:solidFill>
                  <a:srgbClr val="B07A00"/>
                </a:solidFill>
                <a:latin typeface="Microsoft YaHei"/>
                <a:ea typeface="Microsoft YaHei"/>
              </a:rPr>
              <a:t>数据落点：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发现</a:t>
            </a:r>
            <a:r>
              <a:rPr lang="en-US" sz="1425">
                <a:solidFill>
                  <a:srgbClr val="B07A00"/>
                </a:solidFill>
                <a:latin typeface="Microsoft YaHei"/>
                <a:ea typeface="Microsoft YaHei"/>
              </a:rPr>
              <a:t>+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修补闭环成本远低于人工审计——漏洞检测正在变成</a:t>
            </a:r>
            <a:r>
              <a:rPr lang="en-US" sz="1425">
                <a:solidFill>
                  <a:srgbClr val="B07A0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可量产的服务</a:t>
            </a:r>
            <a:r>
              <a:rPr lang="en-US" sz="1425">
                <a:solidFill>
                  <a:srgbClr val="B07A0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4314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数据来源：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DARPA AI Cyber Challenge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AIxCC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）官方新闻（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2025.08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11 / 21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65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三条工程要点：AI 实战数据教会我们的事&lt;/Text&gt;&#10;      &lt;Text style={{ fontSize: 18, color: '#8B97A8', marginTop: 6 }}&gt;从 XBOW 和 AIxCC 的做法里，提炼三条写进你们实训报告的硬标准&lt;/Text&gt;&#10;    &lt;/Box&gt;&#10;    &lt;Box style={{ background: '#E8EFF8', borderRadius: 20, padding: '8px 20px' }}&gt;&lt;Text style={{ fontSize: 16, color: '#1E4FA8', fontWeight: 'bold' }}&gt;环节四 · 工程思维&lt;/Text&gt;&lt;/Box&gt;&#10;  &lt;/Box&gt;&#10;  &lt;Box style={{ width: 1280, height: 1, background: '#D6DCE5' }} /&gt;&#10;  &lt;Box style={{ width: 1280, height: 448, padding: '28px 90px 0', flexDirection: 'column', gap: 18 }}&gt;&#10;    &lt;Box style={{ flexDirection: 'row', gap: 22, alignItems: 'stretch', flex: 1 }}&gt;&#10;      &lt;Box style={{ width: 96, background: '#0E3F8C', borderRadius: 10, alignItems: 'center', justifyContent: 'center' }}&gt;&lt;Text style={{ fontSize: 40, fontWeight: 'bold', color: '#FFFFFF' }}&gt;01&lt;/Text&gt;&lt;/Box&gt;&#10;      &lt;Box style={{ flex: 1, background: '#F7F9FC', border: '1px solid #D6DCE5', borderRadius: 10, padding: '16px 24px', justifyContent: 'center' }}&gt;&#10;        &lt;Text style={{ fontSize: 24, fontWeight: 'bold', color: '#0E3F8C', marginBottom: 6 }}&gt;发现 ≠ 证明可利用&lt;/Text&gt;&#10;        &lt;Text style={{ fontSize: 19, color: '#4A5568', lineHeight: 1.55 }}&gt;XBOW 每个产出都附带可用 exploit、请求/响应与复现步骤——&lt;span style={{ fontWeight: 'bold' }}&gt;扫描器报一万条告警，不如一条可复现的攻击路径&lt;/span&gt;。这就是实训报告要求&quot;复现步骤 + 加固验证&quot;的行业原因。&lt;/Text&gt;&#10;      &lt;/Box&gt;&#10;    &lt;/Box&gt;&#10;    &lt;Box style={{ flexDirection: 'row', gap: 22, alignItems: 'stretch', flex: 1 }}&gt;&#10;      &lt;Box style={{ width: 96, background: '#1E4FA8', borderRadius: 10, alignItems: 'center', justifyContent: 'center' }}&gt;&lt;Text style={{ fontSize: 40, fontWeight: 'bold', color: '#FFFFFF' }}&gt;02&lt;/Text&gt;&lt;/Box&gt;&#10;      &lt;Box style={{ flex: 1, background: '#F7F9FC', border: '1px solid #D6DCE5', borderRadius: 10, padding: '16px 24px', justifyContent: 'center' }}&gt;&#10;        &lt;Text style={{ fontSize: 24, fontWeight: 'bold', color: '#0E3F8C', marginBottom: 6 }}&gt;闭环意识：检测只是起点，验证闭环才是产品&lt;/Text&gt;&#10;        &lt;Text style={{ fontSize: 19, color: '#4A5568', lineHeight: 1.55 }}&gt;XBOW 的工作模式：&lt;span style={{ fontWeight: 'bold' }}&gt;攻击 → 出报告 → 等修复 → 自动复测确认修复有效&lt;/span&gt;。只交扫描结果不验证闭环，在行业里只是半成品。&lt;/Text&gt;&#10;      &lt;/Box&gt;&#10;    &lt;/Box&gt;&#10;    &lt;Box style={{ flexDirection: 'row', gap: 22, alignItems: 'stretch', flex: 1 }}&gt;&#10;      &lt;Box style={{ width: 96, background: '#3D7BD9', borderRadius: 10, alignItems: 'center', justifyContent: 'center' }}&gt;&lt;Text style={{ fontSize: 40, fontWeight: 'bold', color: '#FFFFFF' }}&gt;03&lt;/Text&gt;&lt;/Box&gt;&#10;      &lt;Box style={{ flex: 1, background: '#F7F9FC', border: '1px solid #D6DCE5', borderRadius: 10, padding: '16px 24px', justifyContent: 'center' }}&gt;&#10;        &lt;Text style={{ fontSize: 24, fontWeight: 'bold', color: '#0E3F8C', marginBottom: 6 }}&gt;误报治理：行业公认难点&lt;/Text&gt;&#10;        &lt;Text style={{ fontSize: 19, color: '#4A5568', lineHeight: 1.55 }}&gt;Burp AI 第一批落地功能之一就是&lt;span style={{ fontWeight: 'bold' }}&gt;用 AI 过滤越权类误报&lt;/span&gt;——连 Burp 官方都把&quot;越权/逻辑类漏洞的自动验证&quot;当成最难的题来做。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资料来源：XBOW 官网（2025.07）、DARPA AIxCC 官方新闻（2025.08）、PortSwigger Burp AI 发布说明（2025.03）&lt;/Text&gt;&#10;    &lt;Text style={{ fontSize: 15, color: '#1E4FA8', fontWeight: 'bold' }}&gt;12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7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59626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三条工程要点：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实战数据教会我们的事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5962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从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XBOW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和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AIxCC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的做法里，提炼三条写进你们实训报告的硬标准</a:t>
            </a:r>
            <a:endParaRPr/>
          </a:p>
        </p:txBody>
      </p:sp>
      <p:sp>
        <p:nvSpPr>
          <p:cNvPr id="70" name=""/>
          <p:cNvSpPr/>
          <p:nvPr/>
        </p:nvSpPr>
        <p:spPr>
          <a:xfrm rot="0" flipH="0" flipV="0">
            <a:off x="9725025" y="428625"/>
            <a:ext cx="16097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9915525" y="504825"/>
            <a:ext cx="1228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环节四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工程思维</a:t>
            </a:r>
            <a:endParaRPr/>
          </a:p>
        </p:txBody>
      </p:sp>
      <p:sp>
        <p:nvSpPr>
          <p:cNvPr id="72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73" name=""/>
          <p:cNvSpPr/>
          <p:nvPr/>
        </p:nvSpPr>
        <p:spPr>
          <a:xfrm rot="0" flipH="0" flipV="0">
            <a:off x="857250" y="1314450"/>
            <a:ext cx="914400" cy="1314450"/>
          </a:xfrm>
          <a:prstGeom prst="roundRect">
            <a:avLst>
              <a:gd name="adj" fmla="val 10417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1076325" y="1743075"/>
            <a:ext cx="4762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75" name=""/>
          <p:cNvSpPr/>
          <p:nvPr/>
        </p:nvSpPr>
        <p:spPr>
          <a:xfrm rot="0" flipH="0" flipV="0">
            <a:off x="1981200" y="1314450"/>
            <a:ext cx="9353550" cy="1314450"/>
          </a:xfrm>
          <a:prstGeom prst="roundRect">
            <a:avLst>
              <a:gd name="adj" fmla="val 7246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2209800" y="1466850"/>
            <a:ext cx="8896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发现</a:t>
            </a:r>
            <a:r>
              <a:rPr lang="en-US" sz="1800" b="1">
                <a:solidFill>
                  <a:srgbClr val="0E3F8C"/>
                </a:solidFill>
                <a:latin typeface="Microsoft YaHei"/>
                <a:ea typeface="Microsoft YaHei"/>
              </a:rPr>
              <a:t> ≠ </a:t>
            </a: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证明可利用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2209800" y="1800225"/>
            <a:ext cx="8896350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XBOW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每个产出都附带可用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exploit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、请求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/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响应与复现步骤——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扫描器报一万条告警，不如一条可复现的攻击路径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。这就是实训报告要求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复现步骤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+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加固验证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的行业原因。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857250" y="2800350"/>
            <a:ext cx="914400" cy="1314450"/>
          </a:xfrm>
          <a:prstGeom prst="roundRect">
            <a:avLst>
              <a:gd name="adj" fmla="val 10417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076325" y="3228975"/>
            <a:ext cx="4762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80" name=""/>
          <p:cNvSpPr/>
          <p:nvPr/>
        </p:nvSpPr>
        <p:spPr>
          <a:xfrm rot="0" flipH="0" flipV="0">
            <a:off x="1981200" y="2800350"/>
            <a:ext cx="9353550" cy="1314450"/>
          </a:xfrm>
          <a:prstGeom prst="roundRect">
            <a:avLst>
              <a:gd name="adj" fmla="val 7246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2209800" y="2952750"/>
            <a:ext cx="8896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闭环意识：检测只是起点，验证闭环才是产品</a:t>
            </a:r>
            <a:endParaRPr/>
          </a:p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2209800" y="3286125"/>
            <a:ext cx="8896350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XBOW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的工作模式：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攻击</a:t>
            </a:r>
            <a:r>
              <a:rPr lang="en-US" sz="1425" b="1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出报告</a:t>
            </a:r>
            <a:r>
              <a:rPr lang="en-US" sz="1425" b="1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等修复</a:t>
            </a:r>
            <a:r>
              <a:rPr lang="en-US" sz="1425" b="1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自动复测确认修复有效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。只交扫描结果不验证闭环，在行业里只是半成品。</a:t>
            </a:r>
            <a:endParaRPr/>
          </a:p>
        </p:txBody>
      </p:sp>
      <p:sp>
        <p:nvSpPr>
          <p:cNvPr id="83" name=""/>
          <p:cNvSpPr/>
          <p:nvPr/>
        </p:nvSpPr>
        <p:spPr>
          <a:xfrm rot="0" flipH="0" flipV="0">
            <a:off x="857250" y="4286250"/>
            <a:ext cx="914400" cy="1314450"/>
          </a:xfrm>
          <a:prstGeom prst="roundRect">
            <a:avLst>
              <a:gd name="adj" fmla="val 10417"/>
            </a:avLst>
          </a:prstGeom>
          <a:solidFill>
            <a:srgbClr val="3D7BD9"/>
          </a:solidFill>
          <a:ln/>
        </p:spPr>
        <p:txBody>
          <a:bodyPr/>
          <a:p/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1076325" y="4714875"/>
            <a:ext cx="4762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85" name=""/>
          <p:cNvSpPr/>
          <p:nvPr/>
        </p:nvSpPr>
        <p:spPr>
          <a:xfrm rot="0" flipH="0" flipV="0">
            <a:off x="1981200" y="4286250"/>
            <a:ext cx="9353550" cy="1314450"/>
          </a:xfrm>
          <a:prstGeom prst="roundRect">
            <a:avLst>
              <a:gd name="adj" fmla="val 7246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2209800" y="4438650"/>
            <a:ext cx="8896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误报治理：行业公认难点</a:t>
            </a:r>
            <a:endParaRPr/>
          </a:p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2209800" y="4772025"/>
            <a:ext cx="8896350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Burp AI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第一批落地功能之一就是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用</a:t>
            </a:r>
            <a:r>
              <a:rPr lang="en-US" sz="1425" b="1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425" b="1">
                <a:solidFill>
                  <a:srgbClr val="4A5568"/>
                </a:solidFill>
                <a:latin typeface="Microsoft YaHei"/>
                <a:ea typeface="Microsoft YaHei"/>
              </a:rPr>
              <a:t>过滤越权类误报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——连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Burp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官方都把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越权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/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逻辑类漏洞的自动验证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当成最难的题来做。</a:t>
            </a:r>
            <a:endParaRPr/>
          </a:p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7258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资料来源：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XBOW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官网（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2025.07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）、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DARPA AIxCC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官方新闻（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2025.08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）、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PortSwigger Burp 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发布说明（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2025.03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12 / 21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90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AI 的短板：为什么业务逻辑漏洞仍是人的主场&lt;/Text&gt;&#10;      &lt;Text style={{ fontSize: 18, color: '#8B97A8', marginTop: 6 }}&gt;安全厂商实战实测：XBOW 类攻击智能体在越权等逻辑漏洞上&quot;表现并不佳&quot;&lt;/Text&gt;&#10;    &lt;/Box&gt;&#10;    &lt;Box style={{ background: '#E8EFF8', borderRadius: 20, padding: '8px 20px' }}&gt;&lt;Text style={{ fontSize: 16, color: '#1E4FA8', fontWeight: 'bold' }}&gt;环节五 · 能力边界&lt;/Text&gt;&lt;/Box&gt;&#10;  &lt;/Box&gt;&#10;  &lt;Box style={{ width: 1280, height: 1, background: '#D6DCE5' }} /&gt;&#10;  &lt;Box style={{ width: 1280, height: 430, padding: '26px 90px 0', flexDirection: 'row', gap: 24 }}&gt;&#10;    &lt;Box style={{ flex: 1.5, background: '#F7F9FC', border: '1px solid #D6DCE5', borderRadius: 12, padding: '24px 28px', flexDirection: 'column' }}&gt;&#10;      &lt;Box style={{ flexDirection: 'row', alignItems: 'center', gap: 12, marginBottom: 16 }}&gt;&#10;        &lt;Box style={{ background: '#1E4FA8', borderRadius: 8, padding: '6px 18px' }}&gt;&lt;Text style={{ fontSize: 20, fontWeight: 'bold', color: '#FFFFFF' }}&gt;AI 的强项&lt;/Text&gt;&lt;/Box&gt;&#10;        &lt;Text style={{ fontSize: 17, color: '#8B97A8' }}&gt;模式明确、有固定签名的漏洞&lt;/Text&gt;&#10;      &lt;/Box&gt;&#10;      &lt;Box style={{ flexDirection: 'column', gap: 14, flex: 1 }}&gt;&#10;        &lt;Box style={{ background: '#FFFFFF', border: '1px solid #D6DCE5', borderRadius: 8, padding: '14px 20px' }}&gt;&lt;Text style={{ fontSize: 20, color: '#1A2230', lineHeight: 1.5 }}&gt;&lt;span style={{ fontWeight: 'bold', color: '#1E4FA8' }}&gt;XSS / SQL 注入&lt;/span&gt;：payload 有明显特征，规则可循——AI 反复尝试就能命中&lt;/Text&gt;&lt;/Box&gt;&#10;        &lt;Box style={{ background: '#FFFFFF', border: '1px solid #D6DCE5', borderRadius: 8, padding: '14px 20px' }}&gt;&lt;Text style={{ fontSize: 20, color: '#1A2230', lineHeight: 1.5 }}&gt;&lt;span style={{ fontWeight: 'bold', color: '#1E4FA8' }}&gt;注入类经典漏洞&lt;/span&gt;：可枚举、可自动化验证，AI 比人快几个数量级&lt;/Text&gt;&lt;/Box&gt;&#10;        &lt;Box style={{ background: '#FFFFFF', border: '1px solid #D6DCE5', borderRadius: 8, padding: '14px 20px' }}&gt;&lt;Text style={{ fontSize: 20, color: '#1A2230', lineHeight: 1.5 }}&gt;&lt;span style={{ fontWeight: 'bold', color: '#1E4FA8' }}&gt;已知模式的复现&lt;/span&gt;：给足上下文就能稳定输出 exploit 与复现步骤&lt;/Text&gt;&lt;/Box&gt;&#10;      &lt;/Box&gt;&#10;      &lt;Box style={{ background: '#FFF6DF', borderRadius: 8, padding: '12px 20px', marginTop: 14 }}&gt;&lt;Text style={{ fontSize: 18, color: '#B07A00' }}&gt;这些领域，AI 会做得比你快、比你便宜、比你不知疲倦&lt;/Text&gt;&lt;/Box&gt;&#10;    &lt;/Box&gt;&#10;    &lt;Box style={{ flex: 1, background: '#0E3F8C', borderRadius: 12, padding: '24px 28px', flexDirection: 'column' }}&gt;&#10;      &lt;Box style={{ flexDirection: 'row', alignItems: 'center', gap: 12, marginBottom: 16 }}&gt;&#10;        &lt;Box style={{ background: '#FFFFFF', borderRadius: 8, padding: '6px 18px' }}&gt;&lt;Text style={{ fontSize: 20, fontWeight: 'bold', color: '#0E3F8C' }}&gt;人的主场&lt;/Text&gt;&lt;/Box&gt;&#10;        &lt;Text style={{ fontSize: 17, color: '#B9CBE8' }}&gt;业务语义与上下文&lt;/Text&gt;&#10;      &lt;/Box&gt;&#10;      &lt;Box style={{ flexDirection: 'column', gap: 14, flex: 1 }}&gt;&#10;        &lt;Text style={{ fontSize: 20, color: '#FFFFFF', lineHeight: 1.6 }}&gt;&lt;span style={{ fontWeight: 'bold', color: '#FFC107' }}&gt;越权等业务逻辑漏洞&lt;/span&gt;：没有固定 payload 签名，判断&quot;这个用户能不能看这条数据&quot;需要理解业务&lt;/Text&gt;&#10;        &lt;Text style={{ fontSize: 20, color: '#FFFFFF', lineHeight: 1.6 }}&gt;&lt;span style={{ fontWeight: 'bold', color: '#FFC107' }}&gt;攻击链创意编排&lt;/span&gt;：把多个弱点串成真实可利用的路径，靠经验与想象&lt;/Text&gt;&#10;        &lt;Text style={{ fontSize: 20, color: '#FFFFFF', lineHeight: 1.6 }}&gt;&lt;span style={{ fontWeight: 'bold', color: '#FFC107' }}&gt;影响评估与最终决策&lt;/span&gt;：定范围、审结果、签字负责——永远是人&lt;/Text&gt;&#10;      &lt;/Box&gt;&#10;    &lt;/Box&gt;&#10;  &lt;/Box&gt;&#10;  &lt;Box style={{ position: 'absolute', left: 90, right: 90, bottom: 52, background: '#F0F5FC', border: '2px solid #1E4FA8', borderRadius: 10, padding: '16px 26px', flexDirection: 'row', alignItems: 'center', gap: 18 }}&gt;&#10;    &lt;Box style={{ width: 8, height: 40, background: '#FFC107', borderRadius: 4 }} /&gt;&#10;    &lt;Text style={{ fontSize: 23, color: '#0E3F8C', lineHeight: 1.4 }}&gt;&lt;span style={{ fontWeight: 'bold' }}&gt;工具越强，会用工具、能审结果的人越值钱。&lt;/span&gt;——这就是本课程和逻辑漏洞靶场存在的理由。&lt;/Text&gt;&#10;  &lt;/Box&gt;&#10;  &lt;Box style={{ position: 'absolute', left: 90, bottom: 24, right: 90, flexDirection: 'row', justifyContent: 'space-between', alignItems: 'center' }}&gt;&#10;    &lt;Text style={{ fontSize: 14, color: '#8B97A8' }}&gt;资料来源：腾讯朱雀实验室《XBOW 技术剖析》（2025）；OWASP Agentic AI Top 10（2025.12）&lt;/Text&gt;&#10;    &lt;Text style={{ fontSize: 15, color: '#1E4FA8', fontWeight: 'bold' }}&gt;13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2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66103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的短板：为什么业务逻辑漏洞仍是人的主场</a:t>
            </a:r>
            <a:endParaRPr/>
          </a:p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66103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安全厂商实战实测：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XBOW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类攻击智能体在越权等逻辑漏洞上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表现并不佳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95" name=""/>
          <p:cNvSpPr/>
          <p:nvPr/>
        </p:nvSpPr>
        <p:spPr>
          <a:xfrm rot="0" flipH="0" flipV="0">
            <a:off x="9725025" y="428625"/>
            <a:ext cx="16097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9915525" y="504825"/>
            <a:ext cx="1228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环节五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能力边界</a:t>
            </a:r>
            <a:endParaRPr/>
          </a:p>
        </p:txBody>
      </p:sp>
      <p:sp>
        <p:nvSpPr>
          <p:cNvPr id="97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98" name=""/>
          <p:cNvSpPr/>
          <p:nvPr/>
        </p:nvSpPr>
        <p:spPr>
          <a:xfrm rot="0" flipH="0" flipV="0">
            <a:off x="857250" y="1295400"/>
            <a:ext cx="6153150" cy="4648200"/>
          </a:xfrm>
          <a:prstGeom prst="roundRect">
            <a:avLst>
              <a:gd name="adj" fmla="val 2459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99" name=""/>
          <p:cNvSpPr/>
          <p:nvPr/>
        </p:nvSpPr>
        <p:spPr>
          <a:xfrm rot="0" flipH="0" flipV="0">
            <a:off x="1123950" y="1524000"/>
            <a:ext cx="1181100" cy="342900"/>
          </a:xfrm>
          <a:prstGeom prst="roundRect">
            <a:avLst>
              <a:gd name="adj" fmla="val 22222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1295400" y="1581150"/>
            <a:ext cx="838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的强项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2419350" y="1600200"/>
            <a:ext cx="21050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8B97A8"/>
                </a:solidFill>
                <a:latin typeface="Microsoft YaHei"/>
                <a:ea typeface="Microsoft YaHei"/>
              </a:rPr>
              <a:t>模式明确、有固定签名的漏洞</a:t>
            </a:r>
            <a:endParaRPr/>
          </a:p>
        </p:txBody>
      </p:sp>
      <p:sp>
        <p:nvSpPr>
          <p:cNvPr id="102" name=""/>
          <p:cNvSpPr/>
          <p:nvPr/>
        </p:nvSpPr>
        <p:spPr>
          <a:xfrm rot="0" flipH="0" flipV="0">
            <a:off x="1123950" y="2019300"/>
            <a:ext cx="561975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1314450" y="2152650"/>
            <a:ext cx="523875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500" b="1">
                <a:solidFill>
                  <a:srgbClr val="1E4FA8"/>
                </a:solidFill>
                <a:latin typeface="Microsoft YaHei"/>
                <a:ea typeface="Microsoft YaHei"/>
              </a:rPr>
              <a:t>XSS / SQL </a:t>
            </a:r>
            <a:r>
              <a:rPr lang="zh-CN" sz="1500" b="1">
                <a:solidFill>
                  <a:srgbClr val="1E4FA8"/>
                </a:solidFill>
                <a:latin typeface="Microsoft YaHei"/>
                <a:ea typeface="Microsoft YaHei"/>
              </a:rPr>
              <a:t>注入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：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payload 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有明显特征，规则可循——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AI 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反复尝试就能命中</a:t>
            </a:r>
            <a:endParaRPr/>
          </a:p>
        </p:txBody>
      </p:sp>
      <p:sp>
        <p:nvSpPr>
          <p:cNvPr id="104" name=""/>
          <p:cNvSpPr/>
          <p:nvPr/>
        </p:nvSpPr>
        <p:spPr>
          <a:xfrm rot="0" flipH="0" flipV="0">
            <a:off x="1123950" y="3105150"/>
            <a:ext cx="561975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1314450" y="3238500"/>
            <a:ext cx="523875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 b="1">
                <a:solidFill>
                  <a:srgbClr val="1E4FA8"/>
                </a:solidFill>
                <a:latin typeface="Microsoft YaHei"/>
                <a:ea typeface="Microsoft YaHei"/>
              </a:rPr>
              <a:t>注入类经典漏洞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：可枚举、可自动化验证，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AI 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比人快几个数量级</a:t>
            </a:r>
            <a:endParaRPr/>
          </a:p>
        </p:txBody>
      </p:sp>
      <p:sp>
        <p:nvSpPr>
          <p:cNvPr id="106" name=""/>
          <p:cNvSpPr/>
          <p:nvPr/>
        </p:nvSpPr>
        <p:spPr>
          <a:xfrm rot="0" flipH="0" flipV="0">
            <a:off x="1123950" y="4191000"/>
            <a:ext cx="561975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314450" y="4324350"/>
            <a:ext cx="523875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 b="1">
                <a:solidFill>
                  <a:srgbClr val="1E4FA8"/>
                </a:solidFill>
                <a:latin typeface="Microsoft YaHei"/>
                <a:ea typeface="Microsoft YaHei"/>
              </a:rPr>
              <a:t>已知模式的复现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：给足上下文就能稳定输出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 exploit 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与复现步骤</a:t>
            </a:r>
            <a:endParaRPr/>
          </a:p>
        </p:txBody>
      </p:sp>
      <p:sp>
        <p:nvSpPr>
          <p:cNvPr id="108" name=""/>
          <p:cNvSpPr/>
          <p:nvPr/>
        </p:nvSpPr>
        <p:spPr>
          <a:xfrm rot="0" flipH="0" flipV="0">
            <a:off x="1123950" y="5276850"/>
            <a:ext cx="5619750" cy="438150"/>
          </a:xfrm>
          <a:prstGeom prst="roundRect">
            <a:avLst>
              <a:gd name="adj" fmla="val 17391"/>
            </a:avLst>
          </a:prstGeom>
          <a:solidFill>
            <a:srgbClr val="FFF6DF"/>
          </a:solidFill>
          <a:ln/>
        </p:spPr>
        <p:txBody>
          <a:bodyPr/>
          <a:p/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1314450" y="5391150"/>
            <a:ext cx="5238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B07A00"/>
                </a:solidFill>
                <a:latin typeface="Microsoft YaHei"/>
                <a:ea typeface="Microsoft YaHei"/>
              </a:rPr>
              <a:t>这些领域，</a:t>
            </a:r>
            <a:r>
              <a:rPr lang="en-US" sz="1350">
                <a:solidFill>
                  <a:srgbClr val="B07A00"/>
                </a:solidFill>
                <a:latin typeface="Microsoft YaHei"/>
                <a:ea typeface="Microsoft YaHei"/>
              </a:rPr>
              <a:t>AI </a:t>
            </a:r>
            <a:r>
              <a:rPr lang="zh-CN" sz="1350">
                <a:solidFill>
                  <a:srgbClr val="B07A00"/>
                </a:solidFill>
                <a:latin typeface="Microsoft YaHei"/>
                <a:ea typeface="Microsoft YaHei"/>
              </a:rPr>
              <a:t>会做得比你快、比你便宜、比你不知疲倦</a:t>
            </a:r>
            <a:endParaRPr/>
          </a:p>
        </p:txBody>
      </p:sp>
      <p:sp>
        <p:nvSpPr>
          <p:cNvPr id="110" name=""/>
          <p:cNvSpPr/>
          <p:nvPr/>
        </p:nvSpPr>
        <p:spPr>
          <a:xfrm rot="0" flipH="0" flipV="0">
            <a:off x="7239000" y="1295400"/>
            <a:ext cx="4095750" cy="3848100"/>
          </a:xfrm>
          <a:prstGeom prst="roundRect">
            <a:avLst>
              <a:gd name="adj" fmla="val 2970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111" name=""/>
          <p:cNvSpPr/>
          <p:nvPr/>
        </p:nvSpPr>
        <p:spPr>
          <a:xfrm rot="0" flipH="0" flipV="0">
            <a:off x="7505700" y="1524000"/>
            <a:ext cx="1104900" cy="3429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7677150" y="1581150"/>
            <a:ext cx="762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人的主场</a:t>
            </a:r>
            <a:endParaRPr/>
          </a:p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8724900" y="1600200"/>
            <a:ext cx="1295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B9CBE8"/>
                </a:solidFill>
                <a:latin typeface="Microsoft YaHei"/>
                <a:ea typeface="Microsoft YaHei"/>
              </a:rPr>
              <a:t>业务语义与上下文</a:t>
            </a:r>
            <a:endParaRPr/>
          </a:p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7505700" y="2019300"/>
            <a:ext cx="3562350" cy="1104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500" b="1">
                <a:solidFill>
                  <a:srgbClr val="FFC107"/>
                </a:solidFill>
                <a:latin typeface="Microsoft YaHei"/>
                <a:ea typeface="Microsoft YaHei"/>
              </a:rPr>
              <a:t>越权等业务逻辑漏洞</a:t>
            </a:r>
            <a:r>
              <a:rPr lang="zh-CN" sz="1500">
                <a:solidFill>
                  <a:srgbClr val="FFFFFF"/>
                </a:solidFill>
                <a:latin typeface="Microsoft YaHei"/>
                <a:ea typeface="Microsoft YaHei"/>
              </a:rPr>
              <a:t>：没有固定</a:t>
            </a: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</a:rPr>
              <a:t> payload </a:t>
            </a:r>
            <a:r>
              <a:rPr lang="zh-CN" sz="1500">
                <a:solidFill>
                  <a:srgbClr val="FFFFFF"/>
                </a:solidFill>
                <a:latin typeface="Microsoft YaHei"/>
                <a:ea typeface="Microsoft YaHei"/>
              </a:rPr>
              <a:t>签名，判断</a:t>
            </a: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FFFFFF"/>
                </a:solidFill>
                <a:latin typeface="Microsoft YaHei"/>
                <a:ea typeface="Microsoft YaHei"/>
              </a:rPr>
              <a:t>这个用户能不能看这条数据</a:t>
            </a:r>
            <a:r>
              <a:rPr lang="en-US" sz="1500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FFFFFF"/>
                </a:solidFill>
                <a:latin typeface="Microsoft YaHei"/>
                <a:ea typeface="Microsoft YaHei"/>
              </a:rPr>
              <a:t>需要理解业务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7505700" y="3257550"/>
            <a:ext cx="356235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500" b="1">
                <a:solidFill>
                  <a:srgbClr val="FFC107"/>
                </a:solidFill>
                <a:latin typeface="Microsoft YaHei"/>
                <a:ea typeface="Microsoft YaHei"/>
              </a:rPr>
              <a:t>攻击链创意编排</a:t>
            </a:r>
            <a:r>
              <a:rPr lang="zh-CN" sz="1500">
                <a:solidFill>
                  <a:srgbClr val="FFFFFF"/>
                </a:solidFill>
                <a:latin typeface="Microsoft YaHei"/>
                <a:ea typeface="Microsoft YaHei"/>
              </a:rPr>
              <a:t>：把多个弱点串成真实可利用的路径，靠经验与想象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7505700" y="4124325"/>
            <a:ext cx="356235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500" b="1">
                <a:solidFill>
                  <a:srgbClr val="FFC107"/>
                </a:solidFill>
                <a:latin typeface="Microsoft YaHei"/>
                <a:ea typeface="Microsoft YaHei"/>
              </a:rPr>
              <a:t>影响评估与最终决策</a:t>
            </a:r>
            <a:r>
              <a:rPr lang="zh-CN" sz="1500">
                <a:solidFill>
                  <a:srgbClr val="FFFFFF"/>
                </a:solidFill>
                <a:latin typeface="Microsoft YaHei"/>
                <a:ea typeface="Microsoft YaHei"/>
              </a:rPr>
              <a:t>：定范围、审结果、签字负责——永远是人</a:t>
            </a:r>
            <a:endParaRPr/>
          </a:p>
        </p:txBody>
      </p:sp>
      <p:sp>
        <p:nvSpPr>
          <p:cNvPr id="117" name=""/>
          <p:cNvSpPr/>
          <p:nvPr/>
        </p:nvSpPr>
        <p:spPr>
          <a:xfrm rot="0" flipH="0" flipV="0">
            <a:off x="857250" y="5676900"/>
            <a:ext cx="10477500" cy="685800"/>
          </a:xfrm>
          <a:prstGeom prst="roundRect">
            <a:avLst>
              <a:gd name="adj" fmla="val 13889"/>
            </a:avLst>
          </a:prstGeom>
          <a:solidFill>
            <a:srgbClr val="F0F5FC"/>
          </a:solidFill>
          <a:ln w="25400">
            <a:solidFill>
              <a:srgbClr val="1E4FA8"/>
            </a:solidFill>
            <a:prstDash val="solid"/>
          </a:ln>
        </p:spPr>
        <p:txBody>
          <a:bodyPr/>
          <a:p/>
        </p:txBody>
      </p:sp>
      <p:sp>
        <p:nvSpPr>
          <p:cNvPr id="118" name=""/>
          <p:cNvSpPr/>
          <p:nvPr/>
        </p:nvSpPr>
        <p:spPr>
          <a:xfrm rot="0" flipH="0" flipV="0">
            <a:off x="1104900" y="582930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FFC107"/>
          </a:solidFill>
          <a:ln/>
        </p:spPr>
        <p:txBody>
          <a:bodyPr/>
          <a:p/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1352550" y="5838825"/>
            <a:ext cx="9020175" cy="3714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725" b="1">
                <a:solidFill>
                  <a:srgbClr val="0E3F8C"/>
                </a:solidFill>
                <a:latin typeface="Microsoft YaHei"/>
                <a:ea typeface="Microsoft YaHei"/>
              </a:rPr>
              <a:t>工具越强，会用工具、能审结果的人越值钱。</a:t>
            </a:r>
            <a:r>
              <a:rPr lang="zh-CN" sz="1725">
                <a:solidFill>
                  <a:srgbClr val="0E3F8C"/>
                </a:solidFill>
                <a:latin typeface="Microsoft YaHei"/>
                <a:ea typeface="Microsoft YaHei"/>
              </a:rPr>
              <a:t>——这就是本课程和逻辑漏洞靶场存在的理由。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6000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资料来源：腾讯朱雀实验室《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XBOW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技术剖析》（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）；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OWASP Agentic AI Top 10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2025.12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13 / 21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22" name="" descr="&lt;Slide style={{ width: 1280, height: 720, background: '#FFFFFF' }}&gt;&#10;  &lt;Box style={{ width: 1280, height: 10, background: '#1E4FA8' }} /&gt;&#10;  &lt;Box style={{ width: 1280, height: 660, flexDirection: 'row' }}&gt;&#10;    &lt;Box style={{ width: 380, height: 660, background: '#0E3F8C', padding: '48px 40px', flexDirection: 'column', justifyContent: 'space-between' }}&gt;&#10;      &lt;Box style={{ flexDirection: 'column', gap: 16 }}&gt;&#10;        &lt;Text style={{ fontSize: 22, color: '#8FB3E8', letterSpacing: 4 }}&gt;环节六 · 5 分钟&lt;/Text&gt;&#10;        &lt;Text style={{ fontSize: 38, fontWeight: 'bold', color: '#FFFFFF', lineHeight: 1.4 }}&gt;这些变化&lt;br /&gt;对你们&lt;br /&gt;意味着什么&lt;/Text&gt;&#10;      &lt;/Box&gt;&#10;      &lt;Box style={{ background: '#1E4FA8', borderRadius: 10, padding: '16px 20px' }}&gt;&#10;        &lt;Text style={{ fontSize: 17, color: '#DCE7F7', lineHeight: 1.6 }}&gt;引用来源：王红霞《人工智能与教育变革——核心逻辑与趋势前瞻》讲座（2025.08）&lt;/Text&gt;&#10;      &lt;/Box&gt;&#10;    &lt;/Box&gt;&#10;    &lt;Box style={{ flex: 1, height: 660, padding: '40px 56px', flexDirection: 'column', gap: 22 }}&gt;&#10;      &lt;Box style={{ background: '#F7F9FC', border: '1px solid #D6DCE5', borderRadius: 10, padding: '20px 26px' }}&gt;&#10;        &lt;Text style={{ fontSize: 23, fontWeight: 'bold', color: '#0E3F8C', marginBottom: 8 }}&gt;① 人才画像正在改写&lt;/Text&gt;&#10;        &lt;Text style={{ fontSize: 19, color: '#4A5568', lineHeight: 1.6 }}&gt;AI 2.0 时代，用人单位对安全人才的要求正从&lt;span style={{ fontWeight: 'bold', color: '#1E4FA8' }}&gt;&quot;单一技术&quot;走向&quot;复合工程素养&quot;&lt;/span&gt;：会用 AI、能审 AI、懂业务、守得住伦理底线。&lt;/Text&gt;&#10;      &lt;/Box&gt;&#10;      &lt;Box style={{ background: '#F7F9FC', border: '1px solid #D6DCE5', borderRadius: 10, padding: '20px 26px', flex: 1 }}&gt;&#10;        &lt;Text style={{ fontSize: 23, fontWeight: 'bold', color: '#0E3F8C', marginBottom: 12 }}&gt;② 渗透测试岗位的工作方式在变&lt;/Text&gt;&#10;        &lt;Box style={{ flexDirection: 'row', gap: 12, marginBottom: 14 }}&gt;&#10;          &lt;Box style={{ flex: 1, background: '#E8EFF8', borderRadius: 24, padding: '12px 0', alignItems: 'center' }}&gt;&lt;Text style={{ fontSize: 20, fontWeight: 'bold', color: '#1E4FA8' }}&gt;定目标&lt;/Text&gt;&lt;/Box&gt;&#10;          &lt;Box style={{ flex: 1, background: '#E8EFF8', borderRadius: 24, padding: '12px 0', alignItems: 'center' }}&gt;&lt;Text style={{ fontSize: 20, fontWeight: 'bold', color: '#1E4FA8' }}&gt;划范围&lt;/Text&gt;&lt;/Box&gt;&#10;          &lt;Box style={{ flex: 1, background: '#E8EFF8', borderRadius: 24, padding: '12px 0', alignItems: 'center' }}&gt;&lt;Text style={{ fontSize: 20, fontWeight: 'bold', color: '#1E4FA8' }}&gt;设边界&lt;/Text&gt;&lt;/Box&gt;&#10;          &lt;Box style={{ flex: 1, background: '#0E3F8C', borderRadius: 24, padding: '12px 0', alignItems: 'center' }}&gt;&lt;Text style={{ fontSize: 20, fontWeight: 'bold', color: '#FFFFFF' }}&gt;审结果&lt;/Text&gt;&lt;/Box&gt;&#10;        &lt;/Box&gt;&#10;        &lt;Text style={{ fontSize: 19, color: '#4A5568', lineHeight: 1.6 }}&gt;AI 负责执行与枚举，人负责决策与签字——正是 Burp AT 那句官方口号的现实版：&lt;span style={{ fontWeight: 'bold' }}&gt;&quot;Agents propose. Burp enforces. You decide.&quot;&lt;/span&gt;&lt;/Text&gt;&#10;      &lt;/Box&gt;&#10;      &lt;Box style={{ background: '#FFF6DF', borderRadius: 10, padding: '16px 26px', flexDirection: 'row', alignItems: 'center', gap: 14 }}&gt;&#10;        &lt;Box style={{ background: '#B07A00', borderRadius: 6, padding: '4px 12px' }}&gt;&lt;Text style={{ fontSize: 16, fontWeight: 'bold', color: '#FFFFFF' }}&gt;接下来&lt;/Text&gt;&lt;/Box&gt;&#10;        &lt;Text style={{ fontSize: 20, color: '#1A2230' }}&gt;带着&quot;AI 提议、人验证&quot;的工作方式，进入实训环节——任务书现在下发。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广西城市职业大学 · 信息安全与管理专业 ·《Web漏洞检测与扫描实训》AI 前瞻扩充专题&lt;/Text&gt;&#10;    &lt;Text style={{ fontSize: 15, color: '#1E4FA8', fontWeight: 'bold' }}&gt;14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4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25" name=""/>
          <p:cNvSpPr/>
          <p:nvPr/>
        </p:nvSpPr>
        <p:spPr>
          <a:xfrm rot="0" flipH="0" flipV="0">
            <a:off x="0" y="95250"/>
            <a:ext cx="3619500" cy="62865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381000" y="552450"/>
            <a:ext cx="28575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8FB3E8"/>
                </a:solidFill>
                <a:latin typeface="Microsoft YaHei"/>
                <a:ea typeface="Microsoft YaHei"/>
              </a:rPr>
              <a:t>环节六</a:t>
            </a:r>
            <a:r>
              <a:rPr lang="en-US" sz="1650" spc="300">
                <a:solidFill>
                  <a:srgbClr val="8FB3E8"/>
                </a:solidFill>
                <a:latin typeface="Microsoft YaHei"/>
                <a:ea typeface="Microsoft YaHei"/>
              </a:rPr>
              <a:t> · 5 </a:t>
            </a:r>
            <a:r>
              <a:rPr lang="zh-CN" sz="1650" spc="300">
                <a:solidFill>
                  <a:srgbClr val="8FB3E8"/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381000" y="962025"/>
            <a:ext cx="2857500" cy="18288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这些变化</a:t>
            </a:r>
            <a:endParaRPr/>
          </a:p>
          <a:p>
            <a:pPr>
              <a:lnSpc>
                <a:spcPct val="14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对你们</a:t>
            </a:r>
            <a:endParaRPr/>
          </a:p>
          <a:p>
            <a:pPr>
              <a:lnSpc>
                <a:spcPct val="14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意味着什么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381000" y="4686300"/>
            <a:ext cx="2857500" cy="1238250"/>
          </a:xfrm>
          <a:prstGeom prst="roundRect">
            <a:avLst>
              <a:gd name="adj" fmla="val 7692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571500" y="4838700"/>
            <a:ext cx="24765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DCE7F7"/>
                </a:solidFill>
                <a:latin typeface="Microsoft YaHei"/>
                <a:ea typeface="Microsoft YaHei"/>
              </a:rPr>
              <a:t>引用来源：王红霞《人工智能与教育变革——核心逻辑与趋势前瞻》讲座（</a:t>
            </a:r>
            <a:r>
              <a:rPr lang="en-US" sz="1275">
                <a:solidFill>
                  <a:srgbClr val="DCE7F7"/>
                </a:solidFill>
                <a:latin typeface="Microsoft YaHei"/>
                <a:ea typeface="Microsoft YaHei"/>
              </a:rPr>
              <a:t>2025.08</a:t>
            </a:r>
            <a:r>
              <a:rPr lang="zh-CN" sz="1275">
                <a:solidFill>
                  <a:srgbClr val="DCE7F7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30" name=""/>
          <p:cNvSpPr/>
          <p:nvPr/>
        </p:nvSpPr>
        <p:spPr>
          <a:xfrm rot="0" flipH="0" flipV="0">
            <a:off x="4152900" y="476250"/>
            <a:ext cx="7505700" cy="1419225"/>
          </a:xfrm>
          <a:prstGeom prst="roundRect">
            <a:avLst>
              <a:gd name="adj" fmla="val 671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4400550" y="666750"/>
            <a:ext cx="70104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E3F8C"/>
                </a:solidFill>
                <a:latin typeface="Microsoft YaHei"/>
                <a:ea typeface="Microsoft YaHei"/>
              </a:rPr>
              <a:t>① </a:t>
            </a:r>
            <a:r>
              <a:rPr lang="zh-CN" sz="1725" b="1">
                <a:solidFill>
                  <a:srgbClr val="0E3F8C"/>
                </a:solidFill>
                <a:latin typeface="Microsoft YaHei"/>
                <a:ea typeface="Microsoft YaHei"/>
              </a:rPr>
              <a:t>人才画像正在改写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4400550" y="1009650"/>
            <a:ext cx="7010400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AI 2.0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时代，用人单位对安全人才的要求正从</a:t>
            </a:r>
            <a:r>
              <a:rPr lang="en-US" sz="1425" b="1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1E4FA8"/>
                </a:solidFill>
                <a:latin typeface="Microsoft YaHei"/>
                <a:ea typeface="Microsoft YaHei"/>
              </a:rPr>
              <a:t>单一技术</a:t>
            </a:r>
            <a:r>
              <a:rPr lang="en-US" sz="1425" b="1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1E4FA8"/>
                </a:solidFill>
                <a:latin typeface="Microsoft YaHei"/>
                <a:ea typeface="Microsoft YaHei"/>
              </a:rPr>
              <a:t>走向</a:t>
            </a:r>
            <a:r>
              <a:rPr lang="en-US" sz="1425" b="1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1E4FA8"/>
                </a:solidFill>
                <a:latin typeface="Microsoft YaHei"/>
                <a:ea typeface="Microsoft YaHei"/>
              </a:rPr>
              <a:t>复合工程素养</a:t>
            </a:r>
            <a:r>
              <a:rPr lang="en-US" sz="1425" b="1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：会用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AI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、能审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AI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、懂业务、守得住伦理底线。</a:t>
            </a:r>
            <a:endParaRPr/>
          </a:p>
        </p:txBody>
      </p:sp>
      <p:sp>
        <p:nvSpPr>
          <p:cNvPr id="133" name=""/>
          <p:cNvSpPr/>
          <p:nvPr/>
        </p:nvSpPr>
        <p:spPr>
          <a:xfrm rot="0" flipH="0" flipV="0">
            <a:off x="4152900" y="2105025"/>
            <a:ext cx="7505700" cy="3114675"/>
          </a:xfrm>
          <a:prstGeom prst="roundRect">
            <a:avLst>
              <a:gd name="adj" fmla="val 305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4400550" y="2295525"/>
            <a:ext cx="70104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E3F8C"/>
                </a:solidFill>
                <a:latin typeface="Microsoft YaHei"/>
                <a:ea typeface="Microsoft YaHei"/>
              </a:rPr>
              <a:t>② </a:t>
            </a:r>
            <a:r>
              <a:rPr lang="zh-CN" sz="1725" b="1">
                <a:solidFill>
                  <a:srgbClr val="0E3F8C"/>
                </a:solidFill>
                <a:latin typeface="Microsoft YaHei"/>
                <a:ea typeface="Microsoft YaHei"/>
              </a:rPr>
              <a:t>渗透测试岗位的工作方式在变</a:t>
            </a:r>
            <a:endParaRPr/>
          </a:p>
        </p:txBody>
      </p:sp>
      <p:sp>
        <p:nvSpPr>
          <p:cNvPr id="135" name=""/>
          <p:cNvSpPr/>
          <p:nvPr/>
        </p:nvSpPr>
        <p:spPr>
          <a:xfrm rot="0" flipH="0" flipV="0">
            <a:off x="4400550" y="2676525"/>
            <a:ext cx="1666875" cy="457200"/>
          </a:xfrm>
          <a:prstGeom prst="roundRect">
            <a:avLst>
              <a:gd name="adj" fmla="val 50000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4953000" y="2790825"/>
            <a:ext cx="571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4FA8"/>
                </a:solidFill>
                <a:latin typeface="Microsoft YaHei"/>
                <a:ea typeface="Microsoft YaHei"/>
              </a:rPr>
              <a:t>定目标</a:t>
            </a:r>
            <a:endParaRPr/>
          </a:p>
        </p:txBody>
      </p:sp>
      <p:sp>
        <p:nvSpPr>
          <p:cNvPr id="137" name=""/>
          <p:cNvSpPr/>
          <p:nvPr/>
        </p:nvSpPr>
        <p:spPr>
          <a:xfrm rot="0" flipH="0" flipV="0">
            <a:off x="6181725" y="2676525"/>
            <a:ext cx="1666875" cy="457200"/>
          </a:xfrm>
          <a:prstGeom prst="roundRect">
            <a:avLst>
              <a:gd name="adj" fmla="val 50000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6734175" y="2790825"/>
            <a:ext cx="571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4FA8"/>
                </a:solidFill>
                <a:latin typeface="Microsoft YaHei"/>
                <a:ea typeface="Microsoft YaHei"/>
              </a:rPr>
              <a:t>划范围</a:t>
            </a:r>
            <a:endParaRPr/>
          </a:p>
        </p:txBody>
      </p:sp>
      <p:sp>
        <p:nvSpPr>
          <p:cNvPr id="139" name=""/>
          <p:cNvSpPr/>
          <p:nvPr/>
        </p:nvSpPr>
        <p:spPr>
          <a:xfrm rot="0" flipH="0" flipV="0">
            <a:off x="7962900" y="2676525"/>
            <a:ext cx="1666875" cy="457200"/>
          </a:xfrm>
          <a:prstGeom prst="roundRect">
            <a:avLst>
              <a:gd name="adj" fmla="val 50000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8515350" y="2790825"/>
            <a:ext cx="571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4FA8"/>
                </a:solidFill>
                <a:latin typeface="Microsoft YaHei"/>
                <a:ea typeface="Microsoft YaHei"/>
              </a:rPr>
              <a:t>设边界</a:t>
            </a:r>
            <a:endParaRPr/>
          </a:p>
        </p:txBody>
      </p:sp>
      <p:sp>
        <p:nvSpPr>
          <p:cNvPr id="141" name=""/>
          <p:cNvSpPr/>
          <p:nvPr/>
        </p:nvSpPr>
        <p:spPr>
          <a:xfrm rot="0" flipH="0" flipV="0">
            <a:off x="9744075" y="2676525"/>
            <a:ext cx="1666875" cy="457200"/>
          </a:xfrm>
          <a:prstGeom prst="roundRect">
            <a:avLst>
              <a:gd name="adj" fmla="val 50000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10296525" y="2790825"/>
            <a:ext cx="571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审结果</a:t>
            </a:r>
            <a:endParaRPr/>
          </a:p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4400550" y="3267075"/>
            <a:ext cx="7010400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负责执行与枚举，人负责决策与签字——正是</a:t>
            </a:r>
            <a:r>
              <a:rPr lang="en-US" sz="1425">
                <a:solidFill>
                  <a:srgbClr val="4A5568"/>
                </a:solidFill>
                <a:latin typeface="Microsoft YaHei"/>
                <a:ea typeface="Microsoft YaHei"/>
              </a:rPr>
              <a:t> Burp AT </a:t>
            </a:r>
            <a:r>
              <a:rPr lang="zh-CN" sz="1425">
                <a:solidFill>
                  <a:srgbClr val="4A5568"/>
                </a:solidFill>
                <a:latin typeface="Microsoft YaHei"/>
                <a:ea typeface="Microsoft YaHei"/>
              </a:rPr>
              <a:t>那句官方口号的现实版：</a:t>
            </a:r>
            <a:r>
              <a:rPr lang="en-US" sz="1425" b="1">
                <a:solidFill>
                  <a:srgbClr val="4A5568"/>
                </a:solidFill>
                <a:latin typeface="Microsoft YaHei"/>
                <a:ea typeface="Microsoft YaHei"/>
              </a:rPr>
              <a:t>"Agents propose. Burp enforces. You decide."</a:t>
            </a:r>
            <a:endParaRPr/>
          </a:p>
        </p:txBody>
      </p:sp>
      <p:sp>
        <p:nvSpPr>
          <p:cNvPr id="144" name=""/>
          <p:cNvSpPr/>
          <p:nvPr/>
        </p:nvSpPr>
        <p:spPr>
          <a:xfrm rot="0" flipH="0" flipV="0">
            <a:off x="4152900" y="5429250"/>
            <a:ext cx="7505700" cy="571500"/>
          </a:xfrm>
          <a:prstGeom prst="roundRect">
            <a:avLst>
              <a:gd name="adj" fmla="val 16667"/>
            </a:avLst>
          </a:prstGeom>
          <a:solidFill>
            <a:srgbClr val="FFF6DF"/>
          </a:solidFill>
          <a:ln/>
        </p:spPr>
        <p:txBody>
          <a:bodyPr/>
          <a:p/>
        </p:txBody>
      </p:sp>
      <p:sp>
        <p:nvSpPr>
          <p:cNvPr id="145" name=""/>
          <p:cNvSpPr/>
          <p:nvPr/>
        </p:nvSpPr>
        <p:spPr>
          <a:xfrm rot="0" flipH="0" flipV="0">
            <a:off x="4400550" y="5581650"/>
            <a:ext cx="685800" cy="266700"/>
          </a:xfrm>
          <a:prstGeom prst="roundRect">
            <a:avLst>
              <a:gd name="adj" fmla="val 21429"/>
            </a:avLst>
          </a:prstGeom>
          <a:solidFill>
            <a:srgbClr val="B07A00"/>
          </a:solidFill>
          <a:ln/>
        </p:spPr>
        <p:txBody>
          <a:bodyPr/>
          <a:p/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4514850" y="5619750"/>
            <a:ext cx="457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接下来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5219700" y="5600700"/>
            <a:ext cx="61626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带着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"AI 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提议、人验证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的工作方式，进入实训环节——任务书现在下发。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19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信息安全与管理专业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Web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14 / 21</a:t>
            </a:r>
            <a:endParaRPr/>
          </a:p>
        </p:txBody>
      </p:sp>
    </p:spTree>
  </p:cSld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50" name="" descr="&lt;Slide style={{ width: 1280, height: 720, background: '#FFFFFF', position: 'relative' }}&gt;&#10;  &lt;Box style={{ position: 'absolute', left: 0, top: 0, width: 1280, height: 10, background: '#1E4FA8' }} /&gt;&#10;  &lt;Box style={{ position: 'absolute', right: 60, top: 60, width: 200, height: 200, borderRadius: 100, border: '2px solid #E8EFF8' }} /&gt;&#10;  &lt;Box style={{ width: '100%', height: '100%', flexDirection: 'row', alignItems: 'center', padding: '0 90px', gap: 60 }}&gt;&#10;    &lt;Box style={{ flexDirection: 'column', alignItems: 'center' }}&gt;&#10;      &lt;Text style={{ fontSize: 220, fontWeight: 'bold', color: '#E8EFF8', lineHeight: 1 }}&gt;04&lt;/Text&gt;&#10;      &lt;Text style={{ fontSize: 20, color: '#3D7BD9', letterSpacing: 6, fontFamily: 'Georgia, Times New Roman, serif' }}&gt;PART FOUR&lt;/Text&gt;&#10;    &lt;/Box&gt;&#10;    &lt;Box style={{ width: 3, height: 400, background: '#D6DCE5' }} /&gt;&#10;    &lt;Box style={{ flexDirection: 'column', flex: 1, gap: 30 }}&gt;&#10;      &lt;Box style={{ flexDirection: 'column', gap: 12 }}&gt;&#10;        &lt;Text style={{ fontSize: 22, color: '#3D7BD9', letterSpacing: 4 }}&gt;实训 45 分钟 · 人人动手&lt;/Text&gt;&#10;        &lt;Text style={{ fontSize: 44, fontWeight: 'bold', color: '#0E3F8C' }}&gt;实训：AI 协同逻辑漏洞检测&lt;/Text&gt;&#10;      &lt;/Box&gt;&#10;      &lt;Box style={{ flexDirection: 'column', gap: 18 }}&gt;&#10;        &lt;Box style={{ flexDirection: 'row', alignItems: 'center', gap: 14 }}&gt;&lt;Box style={{ width: 10, height: 10, borderRadius: 5, background: '#1E4FA8' }} /&gt;&lt;Text style={{ fontSize: 24, color: '#1A2230' }}&gt;三阶段：A 人工基线（15'）→ B AI 协同（20'）→ C 对照复盘（10'）&lt;/Text&gt;&lt;/Box&gt;&#10;        &lt;Box style={{ flexDirection: 'row', alignItems: 'center', gap: 14 }}&gt;&lt;Box style={{ width: 10, height: 10, borderRadius: 5, background: '#1E4FA8' }} /&gt;&lt;Text style={{ fontSize: 24, color: '#1A2230' }}&gt;器材：逻辑漏洞靶场（缺陷版/修复版对照）+ Burp Suite + 可访问的 LLM 工具&lt;/Text&gt;&lt;/Box&gt;&#10;        &lt;Box style={{ flexDirection: 'row', alignItems: 'center', gap: 14 }}&gt;&lt;Box style={{ width: 10, height: 10, borderRadius: 5, background: '#D9534F' }} /&gt;&lt;Text style={{ fontSize: 24, color: '#0E3F8C', fontWeight: 'bold' }}&gt;评分 100 分；伦理红线（未授权测试 / 提交真实个人信息）一票否决计 0 分&lt;/Text&gt;&lt;/Box&gt;&#10;      &lt;/Box&gt;&#10;      &lt;Box style={{ background: '#F0F5FC', borderRadius: 8, padding: '14px 20px' }}&gt;&#10;        &lt;Text style={{ fontSize: 18, color: '#4A5568' }}&gt;本章六页：总览 → A/B 阶段详解 → 提示词模板 → 复盘表 → 评分与红线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广西城市职业大学 · 信息安全与管理专业 ·《Web漏洞检测与扫描实训》AI 前瞻扩充专题&lt;/Text&gt;&#10;    &lt;Text style={{ fontSize: 15, color: '#1E4FA8', fontWeight: 'bold' }}&gt;15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857250" y="2057400"/>
            <a:ext cx="2590800" cy="2514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0" b="1">
                <a:solidFill>
                  <a:srgbClr val="E8EFF8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1362075" y="4572000"/>
            <a:ext cx="15906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spc="450">
                <a:solidFill>
                  <a:srgbClr val="3D7BD9"/>
                </a:solidFill>
                <a:latin typeface="Georgia"/>
                <a:ea typeface="Georgia"/>
              </a:rPr>
              <a:t>PART FOUR</a:t>
            </a:r>
            <a:endParaRPr/>
          </a:p>
        </p:txBody>
      </p:sp>
      <p:sp>
        <p:nvSpPr>
          <p:cNvPr id="154" name=""/>
          <p:cNvSpPr/>
          <p:nvPr/>
        </p:nvSpPr>
        <p:spPr>
          <a:xfrm rot="0" flipH="0" flipV="0">
            <a:off x="4019550" y="1524000"/>
            <a:ext cx="28575" cy="38100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4619625" y="1885950"/>
            <a:ext cx="6715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实训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 45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分钟</a:t>
            </a:r>
            <a:r>
              <a:rPr lang="en-US" sz="1650" spc="300">
                <a:solidFill>
                  <a:srgbClr val="3D7BD9"/>
                </a:solidFill>
                <a:latin typeface="Microsoft YaHei"/>
                <a:ea typeface="Microsoft YaHei"/>
              </a:rPr>
              <a:t> · </a:t>
            </a:r>
            <a:r>
              <a:rPr lang="zh-CN" sz="1650" spc="300">
                <a:solidFill>
                  <a:srgbClr val="3D7BD9"/>
                </a:solidFill>
                <a:latin typeface="Microsoft YaHei"/>
                <a:ea typeface="Microsoft YaHei"/>
              </a:rPr>
              <a:t>人人动手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4619625" y="2257425"/>
            <a:ext cx="6715125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E3F8C"/>
                </a:solidFill>
                <a:latin typeface="Microsoft YaHei"/>
                <a:ea typeface="Microsoft YaHei"/>
              </a:rPr>
              <a:t>实训：</a:t>
            </a:r>
            <a:r>
              <a:rPr lang="en-US" sz="3300" b="1">
                <a:solidFill>
                  <a:srgbClr val="0E3F8C"/>
                </a:solidFill>
                <a:latin typeface="Microsoft YaHei"/>
                <a:ea typeface="Microsoft YaHei"/>
              </a:rPr>
              <a:t>AI </a:t>
            </a:r>
            <a:r>
              <a:rPr lang="zh-CN" sz="3300" b="1">
                <a:solidFill>
                  <a:srgbClr val="0E3F8C"/>
                </a:solidFill>
                <a:latin typeface="Microsoft YaHei"/>
                <a:ea typeface="Microsoft YaHei"/>
              </a:rPr>
              <a:t>协同逻辑漏洞检测</a:t>
            </a:r>
            <a:endParaRPr/>
          </a:p>
        </p:txBody>
      </p:sp>
      <p:sp>
        <p:nvSpPr>
          <p:cNvPr id="157" name=""/>
          <p:cNvSpPr/>
          <p:nvPr/>
        </p:nvSpPr>
        <p:spPr>
          <a:xfrm rot="0" flipH="0" flipV="0">
            <a:off x="4619625" y="32766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4848225" y="3048000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三阶段：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A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人工基线（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15'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）→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B AI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协同（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20'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）→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C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对照复盘（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10'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59" name=""/>
          <p:cNvSpPr/>
          <p:nvPr/>
        </p:nvSpPr>
        <p:spPr>
          <a:xfrm rot="0" flipH="0" flipV="0">
            <a:off x="4619625" y="40005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4848225" y="3771900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器材：逻辑漏洞靶场（缺陷版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/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修复版对照）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+ Burp Suite +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可访问的</a:t>
            </a:r>
            <a:r>
              <a:rPr lang="en-US" sz="1800">
                <a:solidFill>
                  <a:srgbClr val="1A2230"/>
                </a:solidFill>
                <a:latin typeface="Microsoft YaHei"/>
                <a:ea typeface="Microsoft YaHei"/>
              </a:rPr>
              <a:t> LLM </a:t>
            </a:r>
            <a:r>
              <a:rPr lang="zh-CN" sz="1800">
                <a:solidFill>
                  <a:srgbClr val="1A2230"/>
                </a:solidFill>
                <a:latin typeface="Microsoft YaHei"/>
                <a:ea typeface="Microsoft YaHei"/>
              </a:rPr>
              <a:t>工具</a:t>
            </a:r>
            <a:endParaRPr/>
          </a:p>
        </p:txBody>
      </p:sp>
      <p:sp>
        <p:nvSpPr>
          <p:cNvPr id="161" name=""/>
          <p:cNvSpPr/>
          <p:nvPr/>
        </p:nvSpPr>
        <p:spPr>
          <a:xfrm rot="0" flipH="0" flipV="0">
            <a:off x="4619625" y="47244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D9534F"/>
          </a:solidFill>
          <a:ln/>
        </p:spPr>
        <p:txBody>
          <a:bodyPr/>
          <a:p/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4848225" y="4495800"/>
            <a:ext cx="64865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评分</a:t>
            </a:r>
            <a:r>
              <a:rPr lang="en-US" sz="1800" b="1">
                <a:solidFill>
                  <a:srgbClr val="0E3F8C"/>
                </a:solidFill>
                <a:latin typeface="Microsoft YaHei"/>
                <a:ea typeface="Microsoft YaHei"/>
              </a:rPr>
              <a:t> 100 </a:t>
            </a: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分；伦理红线（未授权测试</a:t>
            </a:r>
            <a:r>
              <a:rPr lang="en-US" sz="1800" b="1">
                <a:solidFill>
                  <a:srgbClr val="0E3F8C"/>
                </a:solidFill>
                <a:latin typeface="Microsoft YaHei"/>
                <a:ea typeface="Microsoft YaHei"/>
              </a:rPr>
              <a:t> / </a:t>
            </a: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提交真实个人信息）一票否决计</a:t>
            </a:r>
            <a:r>
              <a:rPr lang="en-US" sz="1800" b="1">
                <a:solidFill>
                  <a:srgbClr val="0E3F8C"/>
                </a:solidFill>
                <a:latin typeface="Microsoft YaHei"/>
                <a:ea typeface="Microsoft YaHei"/>
              </a:rPr>
              <a:t> 0 </a:t>
            </a:r>
            <a:r>
              <a:rPr lang="zh-CN" sz="1800" b="1">
                <a:solidFill>
                  <a:srgbClr val="0E3F8C"/>
                </a:solidFill>
                <a:latin typeface="Microsoft YaHei"/>
                <a:ea typeface="Microsoft YaHei"/>
              </a:rPr>
              <a:t>分</a:t>
            </a:r>
            <a:endParaRPr/>
          </a:p>
        </p:txBody>
      </p:sp>
      <p:sp>
        <p:nvSpPr>
          <p:cNvPr id="163" name=""/>
          <p:cNvSpPr/>
          <p:nvPr/>
        </p:nvSpPr>
        <p:spPr>
          <a:xfrm rot="0" flipH="0" flipV="0">
            <a:off x="4619625" y="5334000"/>
            <a:ext cx="6715125" cy="476250"/>
          </a:xfrm>
          <a:prstGeom prst="roundRect">
            <a:avLst>
              <a:gd name="adj" fmla="val 16000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4810125" y="5467350"/>
            <a:ext cx="63341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本章六页：总览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A/B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阶段详解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提示词模板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复盘表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评分与红线</a:t>
            </a:r>
            <a:endParaRPr/>
          </a:p>
        </p:txBody>
      </p:sp>
      <p:sp>
        <p:nvSpPr>
          <p:cNvPr id="165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66" name=""/>
          <p:cNvSpPr/>
          <p:nvPr/>
        </p:nvSpPr>
        <p:spPr>
          <a:xfrm rot="0" flipH="0" flipV="0">
            <a:off x="9715500" y="571500"/>
            <a:ext cx="1905000" cy="1905000"/>
          </a:xfrm>
          <a:prstGeom prst="roundRect">
            <a:avLst>
              <a:gd name="adj" fmla="val 50000"/>
            </a:avLst>
          </a:prstGeom>
          <a:ln w="25400">
            <a:solidFill>
              <a:srgbClr val="E8EFF8"/>
            </a:solidFill>
            <a:prstDash val="solid"/>
          </a:ln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519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广西城市职业大学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信息安全与管理专业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《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Web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前瞻扩充专题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15 / 21</a:t>
            </a:r>
            <a:endParaRPr/>
          </a:p>
        </p:txBody>
      </p:sp>
    </p:spTree>
  </p:cSld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69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实训总览：三阶段任务流&lt;/Text&gt;&#10;      &lt;Text style={{ fontSize: 18, color: '#8B97A8', marginTop: 6 }}&gt;先手工、后 AI、再对照——体验&quot;AI 提议、人验证&quot;的完整工作流&lt;/Text&gt;&#10;    &lt;/Box&gt;&#10;    &lt;Box style={{ background: '#E8EFF8', borderRadius: 20, padding: '8px 20px' }}&gt;&lt;Text style={{ fontSize: 16, color: '#1E4FA8', fontWeight: 'bold' }}&gt;实训 · 45 分钟&lt;/Text&gt;&lt;/Box&gt;&#10;  &lt;/Box&gt;&#10;  &lt;Box style={{ width: 1280, height: 1, background: '#D6DCE5' }} /&gt;&#10;  &lt;Box style={{ width: 1280, height: 430, padding: '26px 70px 0', flexDirection: 'row', alignItems: 'stretch', gap: 10 }}&gt;&#10;    &lt;Box style={{ flex: 1, background: '#F7F9FC', border: '1px solid #D6DCE5', borderRadius: 12, padding: '20px 22px', flexDirection: 'column' }}&gt;&#10;      &lt;Box style={{ flexDirection: 'row', alignItems: 'center', gap: 12, marginBottom: 12 }}&gt;&#10;        &lt;Box style={{ width: 52, height: 52, background: '#1E4FA8', borderRadius: 26, alignItems: 'center', justifyContent: 'center' }}&gt;&lt;Text style={{ fontSize: 24, fontWeight: 'bold', color: '#FFFFFF' }}&gt;A&lt;/Text&gt;&lt;/Box&gt;&#10;        &lt;Box&gt;&lt;Text style={{ fontSize: 22, fontWeight: 'bold', color: '#0E3F8C' }}&gt;人工基线&lt;/Text&gt;&lt;Text style={{ fontSize: 15, color: '#8B97A8' }}&gt;约 15 分钟&lt;/Text&gt;&lt;/Box&gt;&#10;      &lt;/Box&gt;&#10;      &lt;Text style={{ fontSize: 18, color: '#4A5568', lineHeight: 1.55 }}&gt;登录逻辑漏洞靶场，任选一个越权类实验：Burp 抓包 + Repeater 改包，人工复现漏洞，记录请求/响应关键差异。&lt;/Text&gt;&#10;      &lt;Box style={{ background: '#FFF6DF', borderRadius: 8, padding: '10px 14px', marginTop: 12 }}&gt;&lt;Text style={{ fontSize: 16, color: '#B07A00' }}&gt;&lt;span style={{ fontWeight: 'bold' }}&gt;禁用 AI&lt;/span&gt;：基线必须独立完成，不许先问 AI&lt;/Text&gt;&lt;/Box&gt;&#10;    &lt;/Box&gt;&#10;    &lt;Box style={{ width: 36, alignItems: 'center', justifyContent: 'center' }}&gt;&lt;Text style={{ fontSize: 30, color: '#3D7BD9', fontWeight: 'bold' }}&gt;→&lt;/Text&gt;&lt;/Box&gt;&#10;    &lt;Box style={{ flex: 1.15, background: '#0E3F8C', borderRadius: 12, padding: '20px 22px', flexDirection: 'column' }}&gt;&#10;      &lt;Box style={{ flexDirection: 'row', alignItems: 'center', gap: 12, marginBottom: 12 }}&gt;&#10;        &lt;Box style={{ width: 52, height: 52, background: '#FFFFFF', borderRadius: 26, alignItems: 'center', justifyContent: 'center' }}&gt;&lt;Text style={{ fontSize: 24, fontWeight: 'bold', color: '#0E3F8C' }}&gt;B&lt;/Text&gt;&lt;/Box&gt;&#10;        &lt;Box&gt;&lt;Text style={{ fontSize: 22, fontWeight: 'bold', color: '#FFFFFF' }}&gt;AI 协同&lt;/Text&gt;&lt;Text style={{ fontSize: 15, color: '#B9CBE8' }}&gt;约 20 分钟 · 核心&lt;/Text&gt;&lt;/Box&gt;&#10;      &lt;/Box&gt;&#10;      &lt;Box style={{ flexDirection: 'column', gap: 8 }}&gt;&#10;        &lt;Text style={{ fontSize: 18, color: '#FFFFFF', lineHeight: 1.5 }}&gt;&lt;span style={{ fontWeight: 'bold', color: '#FFC107' }}&gt;B1 报文解读&lt;/span&gt;：AI 扮演资深工程师找可疑点（模拟 Burp Explainer）&lt;/Text&gt;&#10;        &lt;Text style={{ fontSize: 18, color: '#FFFFFF', lineHeight: 1.5 }}&gt;&lt;span style={{ fontWeight: 'bold', color: '#FFC107' }}&gt;B2 用例生成&lt;/span&gt;：要 3 个探测思路（模拟 XBOW 的假设生成）&lt;/Text&gt;&#10;        &lt;Text style={{ fontSize: 18, color: '#FFFFFF', lineHeight: 1.5 }}&gt;&lt;span style={{ fontWeight: 'bold', color: '#FFC107' }}&gt;B3 提议-放行&lt;/span&gt;：自设三档权限，AI 只提议、你来改包（模拟 Burp AT）&lt;/Text&gt;&#10;      &lt;/Box&gt;&#10;      &lt;Text style={{ fontSize: 16, color: '#B9CBE8', marginTop: 12, lineHeight: 1.5 }}&gt;每件事都要记录 AI 的原话回答，作为复盘证据&lt;/Text&gt;&#10;    &lt;/Box&gt;&#10;    &lt;Box style={{ width: 36, alignItems: 'center', justifyContent: 'center' }}&gt;&lt;Text style={{ fontSize: 30, color: '#3D7BD9', fontWeight: 'bold' }}&gt;→&lt;/Text&gt;&lt;/Box&gt;&#10;    &lt;Box style={{ flex: 1, background: '#F7F9FC', border: '1px solid #D6DCE5', borderRadius: 12, padding: '20px 22px', flexDirection: 'column' }}&gt;&#10;      &lt;Box style={{ flexDirection: 'row', alignItems: 'center', gap: 12, marginBottom: 12 }}&gt;&#10;        &lt;Box style={{ width: 52, height: 52, background: '#3D7BD9', borderRadius: 26, alignItems: 'center', justifyContent: 'center' }}&gt;&lt;Text style={{ fontSize: 24, fontWeight: 'bold', color: '#FFFFFF' }}&gt;C&lt;/Text&gt;&lt;/Box&gt;&#10;        &lt;Box&gt;&lt;Text style={{ fontSize: 22, fontWeight: 'bold', color: '#0E3F8C' }}&gt;对照复盘&lt;/Text&gt;&lt;Text style={{ fontSize: 15, color: '#8B97A8' }}&gt;约 10 分钟&lt;/Text&gt;&lt;/Box&gt;&#10;      &lt;/Box&gt;&#10;      &lt;Text style={{ fontSize: 18, color: '#4A5568', lineHeight: 1.55 }}&gt;填写四列对比表（漏洞点 / 人工过程 / AI 过程 / 差异与原因），回答两道思考题，提交实训报告。&lt;/Text&gt;&#10;      &lt;Box style={{ background: '#E8EFF8', borderRadius: 8, padding: '10px 14px', marginTop: 12 }}&gt;&lt;Text style={{ fontSize: 16, color: '#1E4FA8' }}&gt;对比&quot;方向对但打不准&quot;的现象，说出你的解释&lt;/Text&gt;&lt;/Box&gt;&#10;    &lt;/Box&gt;&#10;  &lt;/Box&gt;&#10;  &lt;Box style={{ position: 'absolute', left: 90, right: 90, bottom: 52, background: '#F0F5FC', border: '1px solid #D6DCE5', borderRadius: 10, padding: '14px 26px', flexDirection: 'row', alignItems: 'center', gap: 20 }}&gt;&#10;    &lt;Text style={{ fontSize: 18, fontWeight: 'bold', color: '#0E3F8C' }}&gt;评分构成（100 分）&lt;/Text&gt;&#10;    &lt;Text style={{ fontSize: 18, color: '#4A5568' }}&gt;A 人工基线 30 · B AI 协同记录与脱敏规范 20 · C 对比表深度 30 · 思考题 20&lt;/Text&gt;&#10;    &lt;Box style={{ marginLeft: 'auto', background: '#D9534F', borderRadius: 14, padding: '4px 14px' }}&gt;&lt;Text style={{ fontSize: 15, fontWeight: 'bold', color: '#FFFFFF' }}&gt;红线违规 = 0 分&lt;/Text&gt;&lt;/Box&gt;&#10;  &lt;/Box&gt;&#10;  &lt;Box style={{ position: 'absolute', left: 90, bottom: 24, right: 90, flexDirection: 'row', justifyContent: 'space-between', alignItems: 'center' }}&gt;&#10;    &lt;Text style={{ fontSize: 14, color: '#8B97A8' }}&gt;任务书详见教案附录 · 提示词模板见后两页&lt;/Text&gt;&#10;    &lt;Text style={{ fontSize: 15, color: '#1E4FA8', fontWeight: 'bold' }}&gt;16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71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49149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实训总览：三阶段任务流</a:t>
            </a:r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49149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先手工、后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AI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、再对照——体验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"AI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提议、人验证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的完整工作流</a:t>
            </a:r>
            <a:endParaRPr/>
          </a:p>
        </p:txBody>
      </p:sp>
      <p:sp>
        <p:nvSpPr>
          <p:cNvPr id="174" name=""/>
          <p:cNvSpPr/>
          <p:nvPr/>
        </p:nvSpPr>
        <p:spPr>
          <a:xfrm rot="0" flipH="0" flipV="0">
            <a:off x="9944100" y="428625"/>
            <a:ext cx="1390650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10134600" y="504825"/>
            <a:ext cx="1009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实训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45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176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177" name=""/>
          <p:cNvSpPr/>
          <p:nvPr/>
        </p:nvSpPr>
        <p:spPr>
          <a:xfrm rot="0" flipH="0" flipV="0">
            <a:off x="666750" y="1295400"/>
            <a:ext cx="3105150" cy="3848100"/>
          </a:xfrm>
          <a:prstGeom prst="roundRect">
            <a:avLst>
              <a:gd name="adj" fmla="val 368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78" name=""/>
          <p:cNvSpPr/>
          <p:nvPr/>
        </p:nvSpPr>
        <p:spPr>
          <a:xfrm rot="0" flipH="0" flipV="0">
            <a:off x="876300" y="14859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1038225" y="1600200"/>
            <a:ext cx="1809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  <a:endParaRPr/>
          </a:p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1485900" y="1524000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E3F8C"/>
                </a:solidFill>
                <a:latin typeface="Microsoft YaHei"/>
                <a:ea typeface="Microsoft YaHei"/>
              </a:rPr>
              <a:t>人工基线</a:t>
            </a:r>
            <a:endParaRPr/>
          </a:p>
        </p:txBody>
      </p:sp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1485900" y="1781175"/>
            <a:ext cx="838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B97A8"/>
                </a:solidFill>
                <a:latin typeface="Microsoft YaHei"/>
                <a:ea typeface="Microsoft YaHei"/>
              </a:rPr>
              <a:t>约</a:t>
            </a:r>
            <a:r>
              <a:rPr lang="en-US" sz="1125">
                <a:solidFill>
                  <a:srgbClr val="8B97A8"/>
                </a:solidFill>
                <a:latin typeface="Microsoft YaHei"/>
                <a:ea typeface="Microsoft YaHei"/>
              </a:rPr>
              <a:t> 15 </a:t>
            </a:r>
            <a:r>
              <a:rPr lang="zh-CN" sz="1125">
                <a:solidFill>
                  <a:srgbClr val="8B97A8"/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876300" y="2095500"/>
            <a:ext cx="2686050" cy="1276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登录逻辑漏洞靶场，任选一个越权类实验：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Burp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抓包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+ Repeater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改包，人工复现漏洞，记录请求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/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响应关键差异。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876300" y="3486150"/>
            <a:ext cx="2686050" cy="561975"/>
          </a:xfrm>
          <a:prstGeom prst="roundRect">
            <a:avLst>
              <a:gd name="adj" fmla="val 13559"/>
            </a:avLst>
          </a:prstGeom>
          <a:solidFill>
            <a:srgbClr val="FFF6DF"/>
          </a:solidFill>
          <a:ln/>
        </p:spPr>
        <p:txBody>
          <a:bodyPr/>
          <a:p/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1009650" y="3581400"/>
            <a:ext cx="2419350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B07A00"/>
                </a:solidFill>
                <a:latin typeface="Microsoft YaHei"/>
                <a:ea typeface="Microsoft YaHei"/>
              </a:rPr>
              <a:t>禁用</a:t>
            </a:r>
            <a:r>
              <a:rPr lang="en-US" sz="1200" b="1">
                <a:solidFill>
                  <a:srgbClr val="B07A00"/>
                </a:solidFill>
                <a:latin typeface="Microsoft YaHei"/>
                <a:ea typeface="Microsoft YaHei"/>
              </a:rPr>
              <a:t> AI</a:t>
            </a:r>
            <a:r>
              <a:rPr lang="zh-CN" sz="1200">
                <a:solidFill>
                  <a:srgbClr val="B07A00"/>
                </a:solidFill>
                <a:latin typeface="Microsoft YaHei"/>
                <a:ea typeface="Microsoft YaHei"/>
              </a:rPr>
              <a:t>：基线必须独立完成，不许先问</a:t>
            </a:r>
            <a:r>
              <a:rPr lang="en-US" sz="1200">
                <a:solidFill>
                  <a:srgbClr val="B07A00"/>
                </a:solidFill>
                <a:latin typeface="Microsoft YaHei"/>
                <a:ea typeface="Microsoft YaHei"/>
              </a:rPr>
              <a:t> AI</a:t>
            </a:r>
            <a:endParaRPr/>
          </a:p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3895725" y="3048000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250" b="1">
                <a:solidFill>
                  <a:srgbClr val="3D7BD9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86" name=""/>
          <p:cNvSpPr/>
          <p:nvPr/>
        </p:nvSpPr>
        <p:spPr>
          <a:xfrm rot="0" flipH="0" flipV="0">
            <a:off x="4305300" y="1295400"/>
            <a:ext cx="3581400" cy="3848100"/>
          </a:xfrm>
          <a:prstGeom prst="roundRect">
            <a:avLst>
              <a:gd name="adj" fmla="val 3191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187" name=""/>
          <p:cNvSpPr/>
          <p:nvPr/>
        </p:nvSpPr>
        <p:spPr>
          <a:xfrm rot="0" flipH="0" flipV="0">
            <a:off x="4514850" y="14859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4686300" y="1600200"/>
            <a:ext cx="1619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0E3F8C"/>
                </a:solidFill>
                <a:latin typeface="Microsoft YaHei"/>
                <a:ea typeface="Microsoft YaHei"/>
              </a:rPr>
              <a:t>B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5124450" y="1524000"/>
            <a:ext cx="10858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1650" b="1">
                <a:solidFill>
                  <a:srgbClr val="FFFFFF"/>
                </a:solidFill>
                <a:latin typeface="Microsoft YaHei"/>
                <a:ea typeface="Microsoft YaHei"/>
              </a:rPr>
              <a:t>协同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5124450" y="1781175"/>
            <a:ext cx="1085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BE8"/>
                </a:solidFill>
                <a:latin typeface="Microsoft YaHei"/>
                <a:ea typeface="Microsoft YaHei"/>
              </a:rPr>
              <a:t>约</a:t>
            </a:r>
            <a:r>
              <a:rPr lang="en-US" sz="1125">
                <a:solidFill>
                  <a:srgbClr val="B9CBE8"/>
                </a:solidFill>
                <a:latin typeface="Microsoft YaHei"/>
                <a:ea typeface="Microsoft YaHei"/>
              </a:rPr>
              <a:t> 20 </a:t>
            </a:r>
            <a:r>
              <a:rPr lang="zh-CN" sz="1125">
                <a:solidFill>
                  <a:srgbClr val="B9CBE8"/>
                </a:solidFill>
                <a:latin typeface="Microsoft YaHei"/>
                <a:ea typeface="Microsoft YaHei"/>
              </a:rPr>
              <a:t>分钟</a:t>
            </a:r>
            <a:r>
              <a:rPr lang="en-US" sz="1125">
                <a:solidFill>
                  <a:srgbClr val="B9CBE8"/>
                </a:solidFill>
                <a:latin typeface="Microsoft YaHei"/>
                <a:ea typeface="Microsoft YaHei"/>
              </a:rPr>
              <a:t> · </a:t>
            </a:r>
            <a:r>
              <a:rPr lang="zh-CN" sz="1125">
                <a:solidFill>
                  <a:srgbClr val="B9CBE8"/>
                </a:solidFill>
                <a:latin typeface="Microsoft YaHei"/>
                <a:ea typeface="Microsoft YaHei"/>
              </a:rPr>
              <a:t>核心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4514850" y="2095500"/>
            <a:ext cx="31623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 b="1">
                <a:solidFill>
                  <a:srgbClr val="FFC107"/>
                </a:solidFill>
                <a:latin typeface="Microsoft YaHei"/>
                <a:ea typeface="Microsoft YaHei"/>
              </a:rPr>
              <a:t>B1 </a:t>
            </a:r>
            <a:r>
              <a:rPr lang="zh-CN" sz="1350" b="1">
                <a:solidFill>
                  <a:srgbClr val="FFC107"/>
                </a:solidFill>
                <a:latin typeface="Microsoft YaHei"/>
                <a:ea typeface="Microsoft YaHei"/>
              </a:rPr>
              <a:t>报文解读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：</a:t>
            </a: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扮演资深工程师找可疑点（模拟</a:t>
            </a: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</a:rPr>
              <a:t> Burp Explainer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4514850" y="2790825"/>
            <a:ext cx="31623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 b="1">
                <a:solidFill>
                  <a:srgbClr val="FFC107"/>
                </a:solidFill>
                <a:latin typeface="Microsoft YaHei"/>
                <a:ea typeface="Microsoft YaHei"/>
              </a:rPr>
              <a:t>B2 </a:t>
            </a:r>
            <a:r>
              <a:rPr lang="zh-CN" sz="1350" b="1">
                <a:solidFill>
                  <a:srgbClr val="FFC107"/>
                </a:solidFill>
                <a:latin typeface="Microsoft YaHei"/>
                <a:ea typeface="Microsoft YaHei"/>
              </a:rPr>
              <a:t>用例生成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：要</a:t>
            </a: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</a:rPr>
              <a:t> 3 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个探测思路（模拟</a:t>
            </a: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</a:rPr>
              <a:t> XBOW 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的假设生成）</a:t>
            </a:r>
            <a:endParaRPr/>
          </a:p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4514850" y="3486150"/>
            <a:ext cx="31623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 b="1">
                <a:solidFill>
                  <a:srgbClr val="FFC107"/>
                </a:solidFill>
                <a:latin typeface="Microsoft YaHei"/>
                <a:ea typeface="Microsoft YaHei"/>
              </a:rPr>
              <a:t>B3 </a:t>
            </a:r>
            <a:r>
              <a:rPr lang="zh-CN" sz="1350" b="1">
                <a:solidFill>
                  <a:srgbClr val="FFC107"/>
                </a:solidFill>
                <a:latin typeface="Microsoft YaHei"/>
                <a:ea typeface="Microsoft YaHei"/>
              </a:rPr>
              <a:t>提议</a:t>
            </a:r>
            <a:r>
              <a:rPr lang="en-US" sz="1350" b="1">
                <a:solidFill>
                  <a:srgbClr val="FFC107"/>
                </a:solidFill>
                <a:latin typeface="Microsoft YaHei"/>
                <a:ea typeface="Microsoft YaHei"/>
              </a:rPr>
              <a:t>-</a:t>
            </a:r>
            <a:r>
              <a:rPr lang="zh-CN" sz="1350" b="1">
                <a:solidFill>
                  <a:srgbClr val="FFC107"/>
                </a:solidFill>
                <a:latin typeface="Microsoft YaHei"/>
                <a:ea typeface="Microsoft YaHei"/>
              </a:rPr>
              <a:t>放行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：自设三档权限，</a:t>
            </a: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只提议、你来改包（模拟</a:t>
            </a:r>
            <a:r>
              <a:rPr lang="en-US" sz="1350">
                <a:solidFill>
                  <a:srgbClr val="FFFFFF"/>
                </a:solidFill>
                <a:latin typeface="Microsoft YaHei"/>
                <a:ea typeface="Microsoft YaHei"/>
              </a:rPr>
              <a:t> Burp AT</a:t>
            </a:r>
            <a:r>
              <a:rPr lang="zh-CN" sz="1350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4514850" y="4219575"/>
            <a:ext cx="316230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B9CBE8"/>
                </a:solidFill>
                <a:latin typeface="Microsoft YaHei"/>
                <a:ea typeface="Microsoft YaHei"/>
              </a:rPr>
              <a:t>每件事都要记录</a:t>
            </a:r>
            <a:r>
              <a:rPr lang="en-US" sz="1200">
                <a:solidFill>
                  <a:srgbClr val="B9CBE8"/>
                </a:solidFill>
                <a:latin typeface="Microsoft YaHei"/>
                <a:ea typeface="Microsoft YaHei"/>
              </a:rPr>
              <a:t> AI </a:t>
            </a:r>
            <a:r>
              <a:rPr lang="zh-CN" sz="1200">
                <a:solidFill>
                  <a:srgbClr val="B9CBE8"/>
                </a:solidFill>
                <a:latin typeface="Microsoft YaHei"/>
                <a:ea typeface="Microsoft YaHei"/>
              </a:rPr>
              <a:t>的原话回答，作为复盘证据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8010525" y="3048000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250" b="1">
                <a:solidFill>
                  <a:srgbClr val="3D7BD9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96" name=""/>
          <p:cNvSpPr/>
          <p:nvPr/>
        </p:nvSpPr>
        <p:spPr>
          <a:xfrm rot="0" flipH="0" flipV="0">
            <a:off x="8420100" y="1295400"/>
            <a:ext cx="3105150" cy="3848100"/>
          </a:xfrm>
          <a:prstGeom prst="roundRect">
            <a:avLst>
              <a:gd name="adj" fmla="val 368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97" name=""/>
          <p:cNvSpPr/>
          <p:nvPr/>
        </p:nvSpPr>
        <p:spPr>
          <a:xfrm rot="0" flipH="0" flipV="0">
            <a:off x="8629650" y="14859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3D7BD9"/>
          </a:solidFill>
          <a:ln/>
        </p:spPr>
        <p:txBody>
          <a:bodyPr/>
          <a:p/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8801100" y="1600200"/>
            <a:ext cx="1619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9239250" y="1524000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E3F8C"/>
                </a:solidFill>
                <a:latin typeface="Microsoft YaHei"/>
                <a:ea typeface="Microsoft YaHei"/>
              </a:rPr>
              <a:t>对照复盘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9239250" y="1781175"/>
            <a:ext cx="838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B97A8"/>
                </a:solidFill>
                <a:latin typeface="Microsoft YaHei"/>
                <a:ea typeface="Microsoft YaHei"/>
              </a:rPr>
              <a:t>约</a:t>
            </a:r>
            <a:r>
              <a:rPr lang="en-US" sz="1125">
                <a:solidFill>
                  <a:srgbClr val="8B97A8"/>
                </a:solidFill>
                <a:latin typeface="Microsoft YaHei"/>
                <a:ea typeface="Microsoft YaHei"/>
              </a:rPr>
              <a:t> 10 </a:t>
            </a:r>
            <a:r>
              <a:rPr lang="zh-CN" sz="1125">
                <a:solidFill>
                  <a:srgbClr val="8B97A8"/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8629650" y="2095500"/>
            <a:ext cx="26860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填写四列对比表（漏洞点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/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人工过程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/ 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过程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/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差异与原因），回答两道思考题，提交实训报告。</a:t>
            </a:r>
            <a:endParaRPr/>
          </a:p>
        </p:txBody>
      </p:sp>
      <p:sp>
        <p:nvSpPr>
          <p:cNvPr id="202" name=""/>
          <p:cNvSpPr/>
          <p:nvPr/>
        </p:nvSpPr>
        <p:spPr>
          <a:xfrm rot="0" flipH="0" flipV="0">
            <a:off x="8629650" y="3171825"/>
            <a:ext cx="2686050" cy="561975"/>
          </a:xfrm>
          <a:prstGeom prst="roundRect">
            <a:avLst>
              <a:gd name="adj" fmla="val 13559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8763000" y="3267075"/>
            <a:ext cx="2419350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>
                <a:solidFill>
                  <a:srgbClr val="1E4FA8"/>
                </a:solidFill>
                <a:latin typeface="Microsoft YaHei"/>
                <a:ea typeface="Microsoft YaHei"/>
              </a:rPr>
              <a:t>对比</a:t>
            </a:r>
            <a:r>
              <a:rPr lang="en-US" sz="1200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1E4FA8"/>
                </a:solidFill>
                <a:latin typeface="Microsoft YaHei"/>
                <a:ea typeface="Microsoft YaHei"/>
              </a:rPr>
              <a:t>方向对但打不准</a:t>
            </a:r>
            <a:r>
              <a:rPr lang="en-US" sz="1200">
                <a:solidFill>
                  <a:srgbClr val="1E4FA8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1E4FA8"/>
                </a:solidFill>
                <a:latin typeface="Microsoft YaHei"/>
                <a:ea typeface="Microsoft YaHei"/>
              </a:rPr>
              <a:t>的现象，说出你的解释</a:t>
            </a:r>
            <a:endParaRPr/>
          </a:p>
        </p:txBody>
      </p:sp>
      <p:sp>
        <p:nvSpPr>
          <p:cNvPr id="204" name=""/>
          <p:cNvSpPr/>
          <p:nvPr/>
        </p:nvSpPr>
        <p:spPr>
          <a:xfrm rot="0" flipH="0" flipV="0">
            <a:off x="857250" y="5848350"/>
            <a:ext cx="10477500" cy="514350"/>
          </a:xfrm>
          <a:prstGeom prst="roundRect">
            <a:avLst>
              <a:gd name="adj" fmla="val 18519"/>
            </a:avLst>
          </a:prstGeom>
          <a:solidFill>
            <a:srgbClr val="F0F5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1104900" y="6000750"/>
            <a:ext cx="15716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E3F8C"/>
                </a:solidFill>
                <a:latin typeface="Microsoft YaHei"/>
                <a:ea typeface="Microsoft YaHei"/>
              </a:rPr>
              <a:t>评分构成（</a:t>
            </a:r>
            <a:r>
              <a:rPr lang="en-US" sz="1350" b="1">
                <a:solidFill>
                  <a:srgbClr val="0E3F8C"/>
                </a:solidFill>
                <a:latin typeface="Microsoft YaHei"/>
                <a:ea typeface="Microsoft YaHei"/>
              </a:rPr>
              <a:t>100 </a:t>
            </a:r>
            <a:r>
              <a:rPr lang="zh-CN" sz="1350" b="1">
                <a:solidFill>
                  <a:srgbClr val="0E3F8C"/>
                </a:solidFill>
                <a:latin typeface="Microsoft YaHei"/>
                <a:ea typeface="Microsoft YaHei"/>
              </a:rPr>
              <a:t>分）</a:t>
            </a:r>
            <a:endParaRPr/>
          </a:p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2867025" y="6000750"/>
            <a:ext cx="57531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人工基线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30 · B 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协同记录与脱敏规范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20 · C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对比表深度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30 ·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思考题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20</a:t>
            </a:r>
            <a:endParaRPr/>
          </a:p>
        </p:txBody>
      </p:sp>
      <p:sp>
        <p:nvSpPr>
          <p:cNvPr id="207" name=""/>
          <p:cNvSpPr/>
          <p:nvPr/>
        </p:nvSpPr>
        <p:spPr>
          <a:xfrm rot="0" flipH="0" flipV="0">
            <a:off x="9772650" y="5981700"/>
            <a:ext cx="1314450" cy="247650"/>
          </a:xfrm>
          <a:prstGeom prst="roundRect">
            <a:avLst>
              <a:gd name="adj" fmla="val 53846"/>
            </a:avLst>
          </a:prstGeom>
          <a:solidFill>
            <a:srgbClr val="D9534F"/>
          </a:solidFill>
          <a:ln/>
        </p:spPr>
        <p:txBody>
          <a:bodyPr/>
          <a:p/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9906000" y="6019800"/>
            <a:ext cx="10477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红线违规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 = 0 </a:t>
            </a: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分</a:t>
            </a:r>
            <a:endParaRPr/>
          </a:p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25146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任务书详见教案附录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提示词模板见后两页</a:t>
            </a:r>
            <a:endParaRPr/>
          </a:p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16 / 21</a:t>
            </a:r>
            <a:endParaRPr/>
          </a:p>
        </p:txBody>
      </p:sp>
    </p:spTree>
  </p:cSld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211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阶段 A / B 详解：怎么做、怎么记&lt;/Text&gt;&#10;      &lt;Text style={{ fontSize: 18, color: '#8B97A8', marginTop: 6 }}&gt;左侧照着做，右侧照着问——B1 提示词模板可直接发给你的 LLM&lt;/Text&gt;&#10;    &lt;/Box&gt;&#10;    &lt;Box style={{ background: '#E8EFF8', borderRadius: 20, padding: '8px 20px' }}&gt;&lt;Text style={{ fontSize: 16, color: '#1E4FA8', fontWeight: 'bold' }}&gt;实训 · 任务书&lt;/Text&gt;&lt;/Box&gt;&#10;  &lt;/Box&gt;&#10;  &lt;Box style={{ width: 1280, height: 1, background: '#D6DCE5' }} /&gt;&#10;  &lt;Box style={{ width: 1280, height: 452, padding: '24px 90px 0', flexDirection: 'row', gap: 30 }}&gt;&#10;    &lt;Box style={{ flex: 1.1, flexDirection: 'column', gap: 14 }}&gt;&#10;      &lt;Box style={{ background: '#F7F9FC', border: '1px solid #D6DCE5', borderRadius: 10, padding: '16px 22px' }}&gt;&#10;        &lt;Box style={{ flexDirection: 'row', alignItems: 'center', gap: 10, marginBottom: 8 }}&gt;&#10;          &lt;Box style={{ background: '#1E4FA8', borderRadius: 14, padding: '3px 14px' }}&gt;&lt;Text style={{ fontSize: 16, fontWeight: 'bold', color: '#FFFFFF' }}&gt;阶段 A · 15'&lt;/Text&gt;&lt;/Box&gt;&#10;          &lt;Text style={{ fontSize: 20, fontWeight: 'bold', color: '#0E3F8C' }}&gt;人工基线（禁用 AI）&lt;/Text&gt;&#10;        &lt;/Box&gt;&#10;        &lt;Text style={{ fontSize: 18, color: '#4A5568', lineHeight: 1.6 }}&gt;① 靶场登录，任选一个越权类实验 → ② Burp 抓包，把关键请求发到 Repeater → ③ 改包（替换身份标识）重放，复现越权 → ④ 记录请求/响应关键差异，作为基线证据。&lt;/Text&gt;&#10;      &lt;/Box&gt;&#10;      &lt;Box style={{ background: '#F7F9FC', border: '1px solid #D6DCE5', borderRadius: 10, padding: '16px 22px', flex: 1 }}&gt;&#10;        &lt;Box style={{ flexDirection: 'row', alignItems: 'center', gap: 10, marginBottom: 10 }}&gt;&#10;          &lt;Box style={{ background: '#0E3F8C', borderRadius: 14, padding: '3px 14px' }}&gt;&lt;Text style={{ fontSize: 16, fontWeight: 'bold', color: '#FFFFFF' }}&gt;阶段 B3 · 提议-放行&lt;/Text&gt;&lt;/Box&gt;&#10;          &lt;Text style={{ fontSize: 20, fontWeight: 'bold', color: '#0E3F8C' }}&gt;自设三档权限（模拟 Burp AT）&lt;/Text&gt;&#10;        &lt;/Box&gt;&#10;        &lt;Box style={{ flexDirection: 'column', gap: 8 }}&gt;&#10;          &lt;Box style={{ flexDirection: 'row', alignItems: 'center', gap: 12 }}&gt;&lt;Box style={{ width: 110, background: '#E8EFF8', borderRadius: 14, padding: '5px 0', alignItems: 'center' }}&gt;&lt;Text style={{ fontSize: 16, fontWeight: 'bold', color: '#1E4FA8' }}&gt;档位一&lt;/Text&gt;&lt;/Box&gt;&lt;Text style={{ fontSize: 17, color: '#4A5568' }}&gt;AI 只提议思路，改包执行完全由你完成&lt;/Text&gt;&lt;/Box&gt;&#10;          &lt;Box style={{ flexDirection: 'row', alignItems: 'center', gap: 12 }}&gt;&lt;Box style={{ width: 110, background: '#E8EFF8', borderRadius: 14, padding: '5px 0', alignItems: 'center' }}&gt;&lt;Text style={{ fontSize: 16, fontWeight: 'bold', color: '#1E4FA8' }}&gt;档位二&lt;/Text&gt;&lt;/Box&gt;&lt;Text style={{ fontSize: 17, color: '#4A5568' }}&gt;AI 可给参数级建议，但每步执行前你确认&lt;/Text&gt;&lt;/Box&gt;&#10;          &lt;Box style={{ flexDirection: 'row', alignItems: 'center', gap: 12 }}&gt;&lt;Box style={{ width: 110, background: '#D9534F', borderRadius: 14, padding: '5px 0', alignItems: 'center' }}&gt;&lt;Text style={{ fontSize: 16, fontWeight: 'bold', color: '#FFFFFF' }}&gt;禁止项&lt;/Text&gt;&lt;/Box&gt;&lt;Text style={{ fontSize: 17, color: '#4A5568' }}&gt;不许让 AI 直接给&quot;一步到位&quot;的完整攻击语句&lt;/Text&gt;&lt;/Box&gt;&#10;        &lt;/Box&gt;&#10;      &lt;/Box&gt;&#10;    &lt;/Box&gt;&#10;    &lt;Box style={{ flex: 1, flexDirection: 'column' }}&gt;&#10;      &lt;Box style={{ flexDirection: 'row', alignItems: 'center', gap: 10, marginBottom: 10 }}&gt;&#10;        &lt;Box style={{ background: '#E8EFF8', borderRadius: 14, padding: '4px 14px' }}&gt;&lt;Text style={{ fontSize: 15, fontWeight: 'bold', color: '#1E4FA8' }}&gt;B1 提示词模板 · 报文解读&lt;/Text&gt;&lt;/Box&gt;&#10;        &lt;Text style={{ fontSize: 15, color: '#8B97A8' }}&gt;粘贴前先脱敏&lt;/Text&gt;&#10;      &lt;/Box&gt;&#10;      &lt;CodeBlock&#10;        code={`你是一名资深 Web 渗透测试工程师，正在做一次【授权实训】。&#10;&#10;请只分析我粘贴的以下脱敏 HTTP 请求/响应，&#10;列出 3 个最可疑的权限校验缺失点，&#10;每个可疑点按此格式输出：&#10;- 可疑点：……&#10;- 依据：……&#10;- 验证思路：……&#10;&#10;约束：不要给出针对真实站点的任何建议；&#10;不要输出可直接使用的攻击 payload。&#10;&#10;【脱敏报文粘贴处】`}&#10;        language={'text'}&#10;        width={430}&#10;        fontSize={13}&#10;      /&gt;&#10;    &lt;/Box&gt;&#10;  &lt;/Box&gt;&#10;  &lt;Box style={{ position: 'absolute', left: 90, bottom: 24, right: 90, flexDirection: 'row', justifyContent: 'space-between', alignItems: 'center' }}&gt;&#10;    &lt;Text style={{ fontSize: 14, color: '#8B97A8' }}&gt;脱敏要求：抹去真实账号、Cookie、身份证号等个人信息后再粘贴给公网 LLM&lt;/Text&gt;&#10;    &lt;Text style={{ fontSize: 15, color: '#1E4FA8', fontWeight: 'bold' }}&gt;17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3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14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49720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阶段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A / B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详解：怎么做、怎么记</a:t>
            </a:r>
            <a:endParaRPr/>
          </a:p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49720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左侧照着做，右侧照着问——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B1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提示词模板可直接发给你的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LLM</a:t>
            </a:r>
            <a:endParaRPr/>
          </a:p>
        </p:txBody>
      </p:sp>
      <p:sp>
        <p:nvSpPr>
          <p:cNvPr id="216" name=""/>
          <p:cNvSpPr/>
          <p:nvPr/>
        </p:nvSpPr>
        <p:spPr>
          <a:xfrm rot="0" flipH="0" flipV="0">
            <a:off x="10029825" y="428625"/>
            <a:ext cx="13049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10220325" y="504825"/>
            <a:ext cx="9239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实训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任务书</a:t>
            </a:r>
            <a:endParaRPr/>
          </a:p>
        </p:txBody>
      </p:sp>
      <p:sp>
        <p:nvSpPr>
          <p:cNvPr id="218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219" name=""/>
          <p:cNvSpPr/>
          <p:nvPr/>
        </p:nvSpPr>
        <p:spPr>
          <a:xfrm rot="0" flipH="0" flipV="0">
            <a:off x="857250" y="1276350"/>
            <a:ext cx="5334000" cy="1619250"/>
          </a:xfrm>
          <a:prstGeom prst="roundRect">
            <a:avLst>
              <a:gd name="adj" fmla="val 5882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20" name=""/>
          <p:cNvSpPr/>
          <p:nvPr/>
        </p:nvSpPr>
        <p:spPr>
          <a:xfrm rot="0" flipH="0" flipV="0">
            <a:off x="1066800" y="1428750"/>
            <a:ext cx="1133475" cy="247650"/>
          </a:xfrm>
          <a:prstGeom prst="roundRect">
            <a:avLst>
              <a:gd name="adj" fmla="val 53846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1200150" y="1457325"/>
            <a:ext cx="8667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</a:rPr>
              <a:t> A · 15'</a:t>
            </a:r>
            <a:endParaRPr/>
          </a:p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2295525" y="1438275"/>
            <a:ext cx="17907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人工基线（禁用</a:t>
            </a:r>
            <a:r>
              <a:rPr lang="en-US" sz="1500" b="1">
                <a:solidFill>
                  <a:srgbClr val="0E3F8C"/>
                </a:solidFill>
                <a:latin typeface="Microsoft YaHei"/>
                <a:ea typeface="Microsoft YaHei"/>
              </a:rPr>
              <a:t> AI</a:t>
            </a: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1066800" y="1752600"/>
            <a:ext cx="4914900" cy="990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①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靶场登录，任选一个越权类实验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② Burp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抓包，把关键请求发到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Repeater → ③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改包（替换身份标识）重放，复现越权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→ ④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记录请求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/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响应关键差异，作为基线证据。</a:t>
            </a:r>
            <a:endParaRPr/>
          </a:p>
        </p:txBody>
      </p:sp>
      <p:sp>
        <p:nvSpPr>
          <p:cNvPr id="224" name=""/>
          <p:cNvSpPr/>
          <p:nvPr/>
        </p:nvSpPr>
        <p:spPr>
          <a:xfrm rot="0" flipH="0" flipV="0">
            <a:off x="857250" y="3028950"/>
            <a:ext cx="5334000" cy="2324100"/>
          </a:xfrm>
          <a:prstGeom prst="roundRect">
            <a:avLst>
              <a:gd name="adj" fmla="val 409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25" name=""/>
          <p:cNvSpPr/>
          <p:nvPr/>
        </p:nvSpPr>
        <p:spPr>
          <a:xfrm rot="0" flipH="0" flipV="0">
            <a:off x="1066800" y="3181350"/>
            <a:ext cx="1657350" cy="247650"/>
          </a:xfrm>
          <a:prstGeom prst="roundRect">
            <a:avLst>
              <a:gd name="adj" fmla="val 53846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1200150" y="3209925"/>
            <a:ext cx="1390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</a:rPr>
              <a:t> B3 · </a:t>
            </a: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提议</a:t>
            </a:r>
            <a:r>
              <a:rPr lang="en-US" sz="1200" b="1">
                <a:solidFill>
                  <a:srgbClr val="FFFFFF"/>
                </a:solidFill>
                <a:latin typeface="Microsoft YaHei"/>
                <a:ea typeface="Microsoft YaHei"/>
              </a:rPr>
              <a:t>-</a:t>
            </a: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放行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2819400" y="3190875"/>
            <a:ext cx="27336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自设三档权限（模拟</a:t>
            </a:r>
            <a:r>
              <a:rPr lang="en-US" sz="1500" b="1">
                <a:solidFill>
                  <a:srgbClr val="0E3F8C"/>
                </a:solidFill>
                <a:latin typeface="Microsoft YaHei"/>
                <a:ea typeface="Microsoft YaHei"/>
              </a:rPr>
              <a:t> Burp AT</a:t>
            </a: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228" name=""/>
          <p:cNvSpPr/>
          <p:nvPr/>
        </p:nvSpPr>
        <p:spPr>
          <a:xfrm rot="0" flipH="0" flipV="0">
            <a:off x="1066800" y="3524250"/>
            <a:ext cx="1047750" cy="285750"/>
          </a:xfrm>
          <a:prstGeom prst="roundRect">
            <a:avLst>
              <a:gd name="adj" fmla="val 46667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1362075" y="3571875"/>
            <a:ext cx="457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档位一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2228850" y="3571875"/>
            <a:ext cx="2800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只提议思路，改包执行完全由你完成</a:t>
            </a:r>
            <a:endParaRPr/>
          </a:p>
        </p:txBody>
      </p:sp>
      <p:sp>
        <p:nvSpPr>
          <p:cNvPr id="231" name=""/>
          <p:cNvSpPr/>
          <p:nvPr/>
        </p:nvSpPr>
        <p:spPr>
          <a:xfrm rot="0" flipH="0" flipV="0">
            <a:off x="1066800" y="3886200"/>
            <a:ext cx="1047750" cy="285750"/>
          </a:xfrm>
          <a:prstGeom prst="roundRect">
            <a:avLst>
              <a:gd name="adj" fmla="val 46667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1362075" y="3933825"/>
            <a:ext cx="457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档位二</a:t>
            </a:r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2228850" y="3933825"/>
            <a:ext cx="29622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AI </a:t>
            </a: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可给参数级建议，但每步执行前你确认</a:t>
            </a:r>
            <a:endParaRPr/>
          </a:p>
        </p:txBody>
      </p:sp>
      <p:sp>
        <p:nvSpPr>
          <p:cNvPr id="234" name=""/>
          <p:cNvSpPr/>
          <p:nvPr/>
        </p:nvSpPr>
        <p:spPr>
          <a:xfrm rot="0" flipH="0" flipV="0">
            <a:off x="1066800" y="4248150"/>
            <a:ext cx="1047750" cy="285750"/>
          </a:xfrm>
          <a:prstGeom prst="roundRect">
            <a:avLst>
              <a:gd name="adj" fmla="val 46667"/>
            </a:avLst>
          </a:prstGeom>
          <a:solidFill>
            <a:srgbClr val="D9534F"/>
          </a:solidFill>
          <a:ln/>
        </p:spPr>
        <p:txBody>
          <a:bodyPr/>
          <a:p/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1362075" y="4295775"/>
            <a:ext cx="457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禁止项</a:t>
            </a:r>
            <a:endParaRPr/>
          </a:p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2228850" y="4295775"/>
            <a:ext cx="31527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不许让</a:t>
            </a: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直接给</a:t>
            </a: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一步到位</a:t>
            </a: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的完整攻击语句</a:t>
            </a:r>
            <a:endParaRPr/>
          </a:p>
        </p:txBody>
      </p:sp>
      <p:sp>
        <p:nvSpPr>
          <p:cNvPr id="237" name=""/>
          <p:cNvSpPr/>
          <p:nvPr/>
        </p:nvSpPr>
        <p:spPr>
          <a:xfrm rot="0" flipH="0" flipV="0">
            <a:off x="6477000" y="1276350"/>
            <a:ext cx="1933575" cy="247650"/>
          </a:xfrm>
          <a:prstGeom prst="roundRect">
            <a:avLst>
              <a:gd name="adj" fmla="val 5384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6610350" y="1314450"/>
            <a:ext cx="16668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B1 </a:t>
            </a:r>
            <a:r>
              <a:rPr lang="zh-CN" sz="1125" b="1">
                <a:solidFill>
                  <a:srgbClr val="1E4FA8"/>
                </a:solidFill>
                <a:latin typeface="Microsoft YaHei"/>
                <a:ea typeface="Microsoft YaHei"/>
              </a:rPr>
              <a:t>提示词模板</a:t>
            </a: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125" b="1">
                <a:solidFill>
                  <a:srgbClr val="1E4FA8"/>
                </a:solidFill>
                <a:latin typeface="Microsoft YaHei"/>
                <a:ea typeface="Microsoft YaHei"/>
              </a:rPr>
              <a:t>报文解读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8505825" y="1314450"/>
            <a:ext cx="857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B97A8"/>
                </a:solidFill>
                <a:latin typeface="Microsoft YaHei"/>
                <a:ea typeface="Microsoft YaHei"/>
              </a:rPr>
              <a:t>粘贴前先脱敏</a:t>
            </a:r>
            <a:endParaRPr/>
          </a:p>
        </p:txBody>
      </p:sp>
      <p:sp>
        <p:nvSpPr>
          <p:cNvPr id="240" name=""/>
          <p:cNvSpPr/>
          <p:nvPr/>
        </p:nvSpPr>
        <p:spPr>
          <a:xfrm rot="0" flipH="0" flipV="0">
            <a:off x="6477000" y="1619250"/>
            <a:ext cx="4857750" cy="2971800"/>
          </a:xfrm>
          <a:prstGeom prst="roundRect">
            <a:avLst>
              <a:gd name="adj" fmla="val 2564"/>
            </a:avLst>
          </a:prstGeom>
          <a:solidFill>
            <a:srgbClr val="F6F8FA"/>
          </a:solidFill>
          <a:ln/>
        </p:spPr>
        <p:txBody>
          <a:bodyPr/>
          <a:p/>
        </p:txBody>
      </p:sp>
      <p:sp>
        <p:nvSpPr>
          <p:cNvPr id="241" name=""/>
          <p:cNvSpPr txBox="1"/>
          <p:nvPr/>
        </p:nvSpPr>
        <p:spPr>
          <a:xfrm rot="0" flipH="0" flipV="0">
            <a:off x="6629400" y="1752600"/>
            <a:ext cx="4552950" cy="2705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你是一名资深 Web 渗透测试工程师，正在做一次【授权实训】。</a:t>
            </a:r>
            <a:endParaRPr/>
          </a:p>
          <a:p>
            <a:pPr>
              <a:lnSpc>
                <a:spcPct val="140000"/>
              </a:lnSpc>
            </a:pP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请只分析我粘贴的以下脱敏 HTTP 请求/响应，</a:t>
            </a: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列出 3 个最可疑的权限校验缺失点，</a:t>
            </a: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每个可疑点按此格式输出：</a:t>
            </a: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- 可疑点：……</a:t>
            </a: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- 依据：……</a:t>
            </a: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- 验证思路：……</a:t>
            </a:r>
            <a:endParaRPr/>
          </a:p>
          <a:p>
            <a:pPr>
              <a:lnSpc>
                <a:spcPct val="140000"/>
              </a:lnSpc>
            </a:pP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约束：不要给出针对真实站点的任何建议；</a:t>
            </a: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不要输出可直接使用的攻击 payload。</a:t>
            </a:r>
            <a:endParaRPr/>
          </a:p>
          <a:p>
            <a:pPr>
              <a:lnSpc>
                <a:spcPct val="140000"/>
              </a:lnSpc>
            </a:pPr>
            <a:endParaRPr/>
          </a:p>
          <a:p>
            <a:pPr>
              <a:lnSpc>
                <a:spcPct val="140000"/>
              </a:lnSpc>
            </a:pPr>
            <a:r>
              <a:rPr sz="975">
                <a:solidFill>
                  <a:srgbClr val="E5E7EB"/>
                </a:solidFill>
                <a:latin typeface="Menlo"/>
                <a:ea typeface="Menlo"/>
              </a:rPr>
              <a:t>【脱敏报文粘贴处】</a:t>
            </a:r>
            <a:endParaRPr/>
          </a:p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4619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脱敏要求：抹去真实账号、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Cookie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、身份证号等个人信息后再粘贴给公网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LLM</a:t>
            </a:r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17 / 21</a:t>
            </a:r>
            <a:endParaRPr/>
          </a:p>
        </p:txBody>
      </p:sp>
    </p:spTree>
  </p:cSld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244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阶段 B 提示词模板：B2 用例生成&lt;/Text&gt;&#10;      &lt;Text style={{ fontSize: 18, color: '#8B97A8', marginTop: 6 }}&gt;在 B1 对话基础上继续追问——模拟攻击智能体的&quot;假设生成&quot;环节&lt;/Text&gt;&#10;    &lt;/Box&gt;&#10;    &lt;Box style={{ background: '#E8EFF8', borderRadius: 20, padding: '8px 20px' }}&gt;&lt;Text style={{ fontSize: 16, color: '#1E4FA8', fontWeight: 'bold' }}&gt;实训 · 提示词&lt;/Text&gt;&lt;/Box&gt;&#10;  &lt;/Box&gt;&#10;  &lt;Box style={{ width: 1280, height: 1, background: '#D6DCE5' }} /&gt;&#10;  &lt;Box style={{ width: 1280, height: 452, padding: '24px 90px 0', flexDirection: 'row', gap: 30 }}&gt;&#10;    &lt;CodeBlock&#10;      code={`在以上分析的基础上，&#10;给出 3 个进一步的探测用例。&#10;&#10;每个用例必须说明：&#10;1. 修改什么（参数 / 头 / 身份标识）&#10;2. 预期观察：如果漏洞存在，&#10;   会观察到什么响应差异&#10;3. 风险等级：低 / 中 / 高&#10;&#10;硬性约束：&#10;- 凡涉及删除、篡改数据的破坏性操作，&#10;  必须标注&quot;破坏性&quot;并降级为只读验证&#10;- 只针对本次授权靶场`}&#10;      language={'text'}&#10;      width={560}&#10;      fontSize={14}&#10;    /&gt;&#10;    &lt;Box style={{ flex: 1, flexDirection: 'column', gap: 14 }}&gt;&#10;      &lt;Box style={{ background: '#F7F9FC', border: '1px solid #D6DCE5', borderRadius: 10, padding: '16px 22px' }}&gt;&#10;        &lt;Text style={{ fontSize: 20, fontWeight: 'bold', color: '#0E3F8C', marginBottom: 8 }}&gt;使用要点&lt;/Text&gt;&#10;        &lt;Box style={{ flexDirection: 'column', gap: 8 }}&gt;&#10;          &lt;Text style={{ fontSize: 18, color: '#4A5568', lineHeight: 1.5 }}&gt;① B2 必须在 B1 的同一对话里追问——上下文就是&quot;业务上下文&quot;的替身&lt;/Text&gt;&#10;          &lt;Text style={{ fontSize: 18, color: '#4A5568', lineHeight: 1.5 }}&gt;② 把 AI 的原话回答原样记录进实训报告，标注你采纳/不采纳及理由&lt;/Text&gt;&#10;          &lt;Text style={{ fontSize: 18, color: '#4A5568', lineHeight: 1.5 }}&gt;③ 采纳的用例回到靶场手工验证，记录实际响应差异&lt;/Text&gt;&#10;        &lt;/Box&gt;&#10;      &lt;/Box&gt;&#10;      &lt;Box style={{ background: '#FFF6DF', borderRadius: 10, padding: '14px 22px', flex: 1 }}&gt;&#10;        &lt;Text style={{ fontSize: 19, color: '#B07A00', lineHeight: 1.6 }}&gt;&lt;span style={{ fontWeight: 'bold' }}&gt;为什么要&quot;降级为只读验证&quot;：&lt;/span&gt;这是把行业里的&quot;最小影响原则&quot;写进提示词——真实渗透测试里，破坏性操作必须事先书面授权，实训里一律只读。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提示词模板与教案一致 · 可按需改写，但&quot;授权范围约束&quot;与&quot;脱敏要求&quot;两段不许删&lt;/Text&gt;&#10;    &lt;Text style={{ fontSize: 15, color: '#1E4FA8', fontWeight: 'bold' }}&gt;18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6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47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4953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阶段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B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提示词模板：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B2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用例生成</a:t>
            </a:r>
            <a:endParaRPr/>
          </a:p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4953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在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 B1 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对话基础上继续追问——模拟攻击智能体的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假设生成</a:t>
            </a:r>
            <a:r>
              <a:rPr lang="en-US" sz="13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环节</a:t>
            </a:r>
            <a:endParaRPr/>
          </a:p>
        </p:txBody>
      </p:sp>
      <p:sp>
        <p:nvSpPr>
          <p:cNvPr id="249" name=""/>
          <p:cNvSpPr/>
          <p:nvPr/>
        </p:nvSpPr>
        <p:spPr>
          <a:xfrm rot="0" flipH="0" flipV="0">
            <a:off x="10029825" y="428625"/>
            <a:ext cx="13049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50" name="" descr="{&quot;isTemplate&quot;:true,&quot;type&quot;:&quot;text&quot;}"/>
          <p:cNvSpPr txBox="1"/>
          <p:nvPr/>
        </p:nvSpPr>
        <p:spPr>
          <a:xfrm rot="0" flipH="0" flipV="0">
            <a:off x="10220325" y="504825"/>
            <a:ext cx="9239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实训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提示词</a:t>
            </a:r>
            <a:endParaRPr/>
          </a:p>
        </p:txBody>
      </p:sp>
      <p:sp>
        <p:nvSpPr>
          <p:cNvPr id="251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252" name=""/>
          <p:cNvSpPr/>
          <p:nvPr/>
        </p:nvSpPr>
        <p:spPr>
          <a:xfrm rot="0" flipH="0" flipV="0">
            <a:off x="3867150" y="1276350"/>
            <a:ext cx="7467600" cy="1704975"/>
          </a:xfrm>
          <a:prstGeom prst="roundRect">
            <a:avLst>
              <a:gd name="adj" fmla="val 558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4076700" y="1428750"/>
            <a:ext cx="7048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3F8C"/>
                </a:solidFill>
                <a:latin typeface="Microsoft YaHei"/>
                <a:ea typeface="Microsoft YaHei"/>
              </a:rPr>
              <a:t>使用要点</a:t>
            </a:r>
            <a:endParaRPr/>
          </a:p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4076700" y="1733550"/>
            <a:ext cx="7048500" cy="3143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① B2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必须在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B1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的同一对话里追问——上下文就是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业务上下文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的替身</a:t>
            </a:r>
            <a:endParaRPr/>
          </a:p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4076700" y="2124075"/>
            <a:ext cx="7048500" cy="3143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②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把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的原话回答原样记录进实训报告，标注你采纳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/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不采纳及理由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4076700" y="2514600"/>
            <a:ext cx="7048500" cy="3143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③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采纳的用例回到靶场手工验证，记录实际响应差异</a:t>
            </a:r>
            <a:endParaRPr/>
          </a:p>
        </p:txBody>
      </p:sp>
      <p:sp>
        <p:nvSpPr>
          <p:cNvPr id="257" name=""/>
          <p:cNvSpPr/>
          <p:nvPr/>
        </p:nvSpPr>
        <p:spPr>
          <a:xfrm rot="0" flipH="0" flipV="0">
            <a:off x="3867150" y="3114675"/>
            <a:ext cx="7467600" cy="2238375"/>
          </a:xfrm>
          <a:prstGeom prst="roundRect">
            <a:avLst>
              <a:gd name="adj" fmla="val 4255"/>
            </a:avLst>
          </a:prstGeom>
          <a:solidFill>
            <a:srgbClr val="FFF6DF"/>
          </a:solidFill>
          <a:ln/>
        </p:spPr>
        <p:txBody>
          <a:bodyPr/>
          <a:p/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4076700" y="3248025"/>
            <a:ext cx="7048500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425" b="1">
                <a:solidFill>
                  <a:srgbClr val="B07A00"/>
                </a:solidFill>
                <a:latin typeface="Microsoft YaHei"/>
                <a:ea typeface="Microsoft YaHei"/>
              </a:rPr>
              <a:t>为什么要</a:t>
            </a:r>
            <a:r>
              <a:rPr lang="en-US" sz="1425" b="1">
                <a:solidFill>
                  <a:srgbClr val="B07A00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B07A00"/>
                </a:solidFill>
                <a:latin typeface="Microsoft YaHei"/>
                <a:ea typeface="Microsoft YaHei"/>
              </a:rPr>
              <a:t>降级为只读验证</a:t>
            </a:r>
            <a:r>
              <a:rPr lang="en-US" sz="1425" b="1">
                <a:solidFill>
                  <a:srgbClr val="B07A00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B07A00"/>
                </a:solidFill>
                <a:latin typeface="Microsoft YaHei"/>
                <a:ea typeface="Microsoft YaHei"/>
              </a:rPr>
              <a:t>：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这是把行业里的</a:t>
            </a:r>
            <a:r>
              <a:rPr lang="en-US" sz="1425">
                <a:solidFill>
                  <a:srgbClr val="B07A0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最小影响原则</a:t>
            </a:r>
            <a:r>
              <a:rPr lang="en-US" sz="1425">
                <a:solidFill>
                  <a:srgbClr val="B07A0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B07A00"/>
                </a:solidFill>
                <a:latin typeface="Microsoft YaHei"/>
                <a:ea typeface="Microsoft YaHei"/>
              </a:rPr>
              <a:t>写进提示词——真实渗透测试里，破坏性操作必须事先书面授权，实训里一律只读。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857250" y="1276350"/>
            <a:ext cx="2724150" cy="4076700"/>
          </a:xfrm>
          <a:prstGeom prst="roundRect">
            <a:avLst>
              <a:gd name="adj" fmla="val 2797"/>
            </a:avLst>
          </a:prstGeom>
          <a:solidFill>
            <a:srgbClr val="F6F8FA"/>
          </a:solidFill>
          <a:ln/>
        </p:spPr>
        <p:txBody>
          <a:bodyPr/>
          <a:p/>
        </p:txBody>
      </p:sp>
      <p:sp>
        <p:nvSpPr>
          <p:cNvPr id="260" name=""/>
          <p:cNvSpPr txBox="1"/>
          <p:nvPr/>
        </p:nvSpPr>
        <p:spPr>
          <a:xfrm rot="0" flipH="0" flipV="0">
            <a:off x="1009650" y="1409700"/>
            <a:ext cx="2419350" cy="2914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在以上分析的基础上，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给出 3 个进一步的探测用例。</a:t>
            </a:r>
            <a:endParaRPr/>
          </a:p>
          <a:p>
            <a:pPr>
              <a:lnSpc>
                <a:spcPct val="140000"/>
              </a:lnSpc>
            </a:pP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每个用例必须说明：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1. 修改什么（参数 / 头 / 身份标识）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2. 预期观察：如果漏洞存在，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   会观察到什么响应差异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3. 风险等级：低 / 中 / 高</a:t>
            </a:r>
            <a:endParaRPr/>
          </a:p>
          <a:p>
            <a:pPr>
              <a:lnSpc>
                <a:spcPct val="140000"/>
              </a:lnSpc>
            </a:pP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硬性约束：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- 凡涉及删除、篡改数据的破坏性操作，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  必须标注"破坏性"并降级为只读验证</a:t>
            </a:r>
            <a:endParaRPr/>
          </a:p>
          <a:p>
            <a:pPr>
              <a:lnSpc>
                <a:spcPct val="140000"/>
              </a:lnSpc>
            </a:pPr>
            <a:r>
              <a:rPr sz="1050">
                <a:solidFill>
                  <a:srgbClr val="E5E7EB"/>
                </a:solidFill>
                <a:latin typeface="Menlo"/>
                <a:ea typeface="Menlo"/>
              </a:rPr>
              <a:t>- 只针对本次授权靶场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4752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提示词模板与教案一致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可按需改写，但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授权范围约束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与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脱敏要求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两段不许删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18 / 21</a:t>
            </a:r>
            <a:endParaRPr/>
          </a:p>
        </p:txBody>
      </p:sp>
    </p:spTree>
  </p:cSld>
</p:sld>
</file>

<file path=ppt/slides/slide19.xml><?xml version="1.0" encoding="utf-8"?>
<p:sld xmlns:p="http://schemas.openxmlformats.org/presentationml/2006/main" xmlns:a="http://schemas.openxmlformats.org/drawingml/2006/main" xmlns:a16="http://schemas.microsoft.com/office/drawing/2014/main" xmlns:mc="http://schemas.openxmlformats.org/markup-compatibility/2006" mc:Ignorable="a16">
  <p:cSld>
    <p:spTree>
      <p:nvGrpSpPr>
        <p:cNvPr id="263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阶段 C：对照复盘表（10 分钟）&lt;/Text&gt;&#10;      &lt;Text style={{ fontSize: 18, color: '#8B97A8', marginTop: 6 }}&gt;第一行示例已给出，把你自己的实验结果填进空行——差异原因一栏是得分关键&lt;/Text&gt;&#10;    &lt;/Box&gt;&#10;    &lt;Box style={{ background: '#E8EFF8', borderRadius: 20, padding: '8px 20px' }}&gt;&lt;Text style={{ fontSize: 16, color: '#1E4FA8', fontWeight: 'bold' }}&gt;实训 · 复盘&lt;/Text&gt;&lt;/Box&gt;&#10;  &lt;/Box&gt;&#10;  &lt;Box style={{ width: 1280, height: 1, background: '#D6DCE5' }} /&gt;&#10;  &lt;Box style={{ width: 1280, height: 460, padding: '22px 90px 0', flexDirection: 'column', gap: 16 }}&gt;&#10;    &lt;Table&#10;      style={{ width: '100%', height: 250 }}&#10;      defaultTextStyle={{ fontSize: 17, textAlign: 'center', color: '#1A2230' }}&#10;      defaultCellStyle={{ border: { left: { width: 1, color: '#D6DCE5' }, right: { width: 1, color: '#D6DCE5' }, top: { width: 1, color: '#D6DCE5' }, bottom: { width: 1, color: '#D6DCE5' } } }}&#10;      cells={[&#10;        [&#10;          { text: '漏洞点', textStyle: { bold: true, color: '#FFFFFF' }, cellStyle: { background: { color: '#0E3F8C' } } },&#10;          { text: '人工发现过程（阶段A）', textStyle: { bold: true, color: '#FFFFFF' }, cellStyle: { background: { color: '#0E3F8C' } } },&#10;          { text: 'AI 发现过程（阶段B）', textStyle: { bold: true, color: '#FFFFFF' }, cellStyle: { background: { color: '#0E3F8C' } } },&#10;          { text: '二者差异与原因', textStyle: { bold: true, color: '#FFFFFF' }, cellStyle: { background: { color: '#0E3F8C' } } },&#10;        ],&#10;        [&#10;          { text: '例：垂直越权（改用户ID看他人订单）' },&#10;          { text: '抓包→Repeater 改 ID→响应返回他人订单；用时 8 分钟' },&#10;          { text: 'B1 准确指出&quot;对象级权限缺失&quot;；B2 给的 3 个用例 2 个可行、1 个打不准' },&#10;          { text: 'AI 方向对但打不准：它没有&quot;这份数据属于谁&quot;的业务上下文' },&#10;        ],&#10;        [&#10;          { text: '' }, { text: '' }, { text: '' }, { text: '' },&#10;        ],&#10;        [&#10;          { text: '', cellStyle: { background: { color: '#F7F9FC' } } }, { text: '', cellStyle: { background: { color: '#F7F9FC' } } }, { text: '', cellStyle: { background: { color: '#F7F9FC' } } }, { text: '', cellStyle: { background: { color: '#F7F9FC' } } },&#10;        ],&#10;      ]}&#10;    /&gt;&#10;    &lt;Box style={{ flexDirection: 'row', gap: 16, flex: 1 }}&gt;&#10;      &lt;Box style={{ flex: 1, background: '#F0F5FC', borderRadius: 10, padding: '16px 22px' }}&gt;&#10;        &lt;Box style={{ flexDirection: 'row', alignItems: 'center', gap: 10, marginBottom: 6 }}&gt;&lt;Box style={{ background: '#1E4FA8', borderRadius: 14, padding: '3px 14px' }}&gt;&lt;Text style={{ fontSize: 15, fontWeight: 'bold', color: '#FFFFFF' }}&gt;思考题 1&lt;/Text&gt;&lt;/Box&gt;&lt;/Box&gt;&#10;        &lt;Text style={{ fontSize: 18, color: '#1A2230', lineHeight: 1.55 }}&gt;为什么 AI 在这类越权漏洞上给的建议常常&quot;方向对但打不准&quot;？（提示：业务语义与上下文）&lt;/Text&gt;&#10;      &lt;/Box&gt;&#10;      &lt;Box style={{ flex: 1, background: '#F0F5FC', borderRadius: 10, padding: '16px 22px' }}&gt;&#10;        &lt;Box style={{ flexDirection: 'row', alignItems: 'center', gap: 10, marginBottom: 6 }}&gt;&lt;Box style={{ background: '#0E3F8C', borderRadius: 14, padding: '3px 14px' }}&gt;&lt;Text style={{ fontSize: 15, fontWeight: 'bold', color: '#FFFFFF' }}&gt;思考题 2&lt;/Text&gt;&lt;/Box&gt;&lt;/Box&gt;&#10;        &lt;Text style={{ fontSize: 18, color: '#1A2230', lineHeight: 1.55 }}&gt;如果让你给靶场加一个&quot;AI 助教&quot;，你会给它配哪些&quot;手脚&quot;（工具）、划怎样的&quot;边界&quot;（权限）？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复盘表计入&quot;对比表深度 30 分&quot;——只填现象不给原因分析的按半分计&lt;/Text&gt;&#10;    &lt;Text style={{ fontSize: 15, color: '#1E4FA8', fontWeight: 'bold' }}&gt;19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65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60293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阶段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 C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：对照复盘表（</a:t>
            </a: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10 </a:t>
            </a: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分钟）</a:t>
            </a:r>
            <a:endParaRPr/>
          </a:p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60293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第一行示例已给出，把你自己的实验结果填进空行——差异原因一栏是得分关键</a:t>
            </a:r>
            <a:endParaRPr/>
          </a:p>
        </p:txBody>
      </p:sp>
      <p:sp>
        <p:nvSpPr>
          <p:cNvPr id="268" name=""/>
          <p:cNvSpPr/>
          <p:nvPr/>
        </p:nvSpPr>
        <p:spPr>
          <a:xfrm rot="0" flipH="0" flipV="0">
            <a:off x="10182225" y="428625"/>
            <a:ext cx="11525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10372725" y="504825"/>
            <a:ext cx="771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实训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复盘</a:t>
            </a:r>
            <a:endParaRPr/>
          </a:p>
        </p:txBody>
      </p:sp>
      <p:sp>
        <p:nvSpPr>
          <p:cNvPr id="270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graphicFrame>
        <p:nvGraphicFramePr>
          <p:cNvPr id="271" name=""/>
          <p:cNvGraphicFramePr/>
          <p:nvPr/>
        </p:nvGraphicFramePr>
        <p:xfrm rot="0" flipH="0" flipV="0">
          <a:off x="857250" y="1257300"/>
          <a:ext cx="10477500" cy="2381250"/>
        </p:xfrm>
        <a:graphic>
          <a:graphicData uri="http://schemas.openxmlformats.org/drawingml/2006/table">
            <a:tbl>
              <a:tblGrid>
                <a:gridCol w="1796417">
                  <a:extLst>
                    <a:ext uri="{9D8B030D-6E8A-4147-A177-3AD203B41FA5}">
                      <a16:colId val="1"/>
                    </a:ext>
                  </a:extLst>
                </a:gridCol>
                <a:gridCol w="2617876">
                  <a:extLst>
                    <a:ext uri="{9D8B030D-6E8A-4147-A177-3AD203B41FA5}">
                      <a16:colId val="2"/>
                    </a:ext>
                  </a:extLst>
                </a:gridCol>
                <a:gridCol w="3337402">
                  <a:extLst>
                    <a:ext uri="{9D8B030D-6E8A-4147-A177-3AD203B41FA5}">
                      <a16:colId val="3"/>
                    </a:ext>
                  </a:extLst>
                </a:gridCol>
                <a:gridCol w="2725805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50733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漏洞点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人工发现过程（阶段A）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AI 发现过程（阶段B）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二者差异与原因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859244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例：垂直越权（改用户ID看他人订单）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抓包→Repeater 改 ID→响应返回他人订单；用时 8 分钟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B1 准确指出"对象级权限缺失"；B2 给的 3 个用例 2 个可行、1 个打不准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AI 方向对但打不准：它没有"这份数据属于谁"的业务上下文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0733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0733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</a:tbl>
          </a:graphicData>
        </a:graphic>
      </p:graphicFrame>
      <p:sp>
        <p:nvSpPr>
          <p:cNvPr id="272" name=""/>
          <p:cNvSpPr/>
          <p:nvPr/>
        </p:nvSpPr>
        <p:spPr>
          <a:xfrm rot="0" flipH="0" flipV="0">
            <a:off x="857250" y="3790950"/>
            <a:ext cx="5162550" cy="1638300"/>
          </a:xfrm>
          <a:prstGeom prst="roundRect">
            <a:avLst>
              <a:gd name="adj" fmla="val 5814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273" name=""/>
          <p:cNvSpPr/>
          <p:nvPr/>
        </p:nvSpPr>
        <p:spPr>
          <a:xfrm rot="0" flipH="0" flipV="0">
            <a:off x="1066800" y="3943350"/>
            <a:ext cx="828675" cy="228600"/>
          </a:xfrm>
          <a:prstGeom prst="roundRect">
            <a:avLst>
              <a:gd name="adj" fmla="val 58333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1200150" y="3971925"/>
            <a:ext cx="561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思考题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 1</a:t>
            </a:r>
            <a:endParaRPr/>
          </a:p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1066800" y="4229100"/>
            <a:ext cx="47434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为什么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 AI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在这类越权漏洞上给的建议常常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方向对但打不准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？（提示：业务语义与上下文）</a:t>
            </a:r>
            <a:endParaRPr/>
          </a:p>
        </p:txBody>
      </p:sp>
      <p:sp>
        <p:nvSpPr>
          <p:cNvPr id="276" name=""/>
          <p:cNvSpPr/>
          <p:nvPr/>
        </p:nvSpPr>
        <p:spPr>
          <a:xfrm rot="0" flipH="0" flipV="0">
            <a:off x="6172200" y="3790950"/>
            <a:ext cx="5162550" cy="1638300"/>
          </a:xfrm>
          <a:prstGeom prst="roundRect">
            <a:avLst>
              <a:gd name="adj" fmla="val 5814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277" name=""/>
          <p:cNvSpPr/>
          <p:nvPr/>
        </p:nvSpPr>
        <p:spPr>
          <a:xfrm rot="0" flipH="0" flipV="0">
            <a:off x="6381750" y="3943350"/>
            <a:ext cx="828675" cy="228600"/>
          </a:xfrm>
          <a:prstGeom prst="roundRect">
            <a:avLst>
              <a:gd name="adj" fmla="val 58333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6515100" y="3971925"/>
            <a:ext cx="561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思考题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 2</a:t>
            </a:r>
            <a:endParaRPr/>
          </a:p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6381750" y="4229100"/>
            <a:ext cx="47434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如果让你给靶场加一个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"AI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助教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，你会给它配哪些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手脚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（工具）、划怎样的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边界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（权限）？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4114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复盘表计入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对比表深度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30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分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"——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只填现象不给原因分析的按半分计</a:t>
            </a:r>
            <a:endParaRPr/>
          </a:p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19 / 21</a:t>
            </a:r>
            <a:endParaRPr/>
          </a:p>
        </p:txBody>
      </p:sp>
    </p:spTree>
  </p:cSld>
</p:sld>
</file>

<file path=ppt/slides/slide20.xml><?xml version="1.0" encoding="utf-8"?>
<p:sld xmlns:p="http://schemas.openxmlformats.org/presentationml/2006/main" xmlns:a="http://schemas.openxmlformats.org/drawingml/2006/main" xmlns:a16="http://schemas.microsoft.com/office/drawing/2014/main" xmlns:mc="http://schemas.openxmlformats.org/markup-compatibility/2006" mc:Ignorable="a16">
  <p:cSld>
    <p:spTree>
      <p:nvGrpSpPr>
        <p:cNvPr id="312" name="" descr="&lt;Slide style={{ width: 1280, height: 720, background: '#FFFFFF' }}&gt;&#10;  &lt;Box style={{ width: 1280, height: 10, background: '#1E4FA8' }} /&gt;&#10;  &lt;Box style={{ width: 1280, padding: '18px 90px 12px', flexDirection: 'row', justifyContent: 'space-between', alignItems: 'center' }}&gt;&#10;    &lt;Box style={{ flexDirection: 'column' }}&gt;&#10;      &lt;Text style={{ fontSize: 34, fontWeight: 'bold', color: '#0E3F8C' }}&gt;评分标准与伦理红线&lt;/Text&gt;&#10;      &lt;Text style={{ fontSize: 18, color: '#8B97A8', marginTop: 6 }}&gt;实训报告当堂提交——先看红线，再看评分&lt;/Text&gt;&#10;    &lt;/Box&gt;&#10;    &lt;Box style={{ background: '#E8EFF8', borderRadius: 20, padding: '8px 20px' }}&gt;&lt;Text style={{ fontSize: 16, color: '#1E4FA8', fontWeight: 'bold' }}&gt;实训 · 考核&lt;/Text&gt;&lt;/Box&gt;&#10;  &lt;/Box&gt;&#10;  &lt;Box style={{ width: 1280, height: 1, background: '#D6DCE5' }} /&gt;&#10;  &lt;Box style={{ width: 1280, height: 460, padding: '24px 90px 0', flexDirection: 'row', gap: 28 }}&gt;&#10;    &lt;Box style={{ flex: 1.7, flexDirection: 'column' }}&gt;&#10;      &lt;Table&#10;        style={{ width: '100%', height: 330 }}&#10;        defaultTextStyle={{ fontSize: 18, textAlign: 'left', color: '#1A2230' }}&#10;        defaultCellStyle={{ border: { left: { width: 1, color: '#D6DCE5' }, right: { width: 1, color: '#D6DCE5' }, top: { width: 1, color: '#D6DCE5' }, bottom: { width: 1, color: '#D6DCE5' } } }}&#10;        cells={[&#10;          [&#10;            { text: '评分项', textStyle: { bold: true, color: '#FFFFFF', textAlign: 'center' }, cellStyle: { background: { color: '#0E3F8C' } } },&#10;            { text: '分值', textStyle: { bold: true, color: '#FFFFFF', textAlign: 'center' }, cellStyle: { background: { color: '#0E3F8C' } } },&#10;            { text: '要求', textStyle: { bold: true, color: '#FFFFFF', textAlign: 'center' }, cellStyle: { background: { color: '#0E3F8C' } } },&#10;          ],&#10;          [&#10;            { text: 'A 人工基线复现', textStyle: { bold: true } },&#10;            { text: '30', textStyle: { textAlign: 'center', bold: true, color: '#1E4FA8' } },&#10;            { text: '独立完成抓包改包复现越权；请求/响应关键差异记录完整' },&#10;          ],&#10;          [&#10;            { text: 'B AI 协同记录与脱敏规范', textStyle: { bold: true }, cellStyle: { background: { color: '#F7F9FC' } } },&#10;            { text: '20', textStyle: { textAlign: 'center', bold: true, color: '#1E4FA8', }, cellStyle: { background: { color: '#F7F9FC' } } },&#10;            { text: 'B1/B2/B3 三步 AI 原话回答齐全；粘贴报文完成脱敏', cellStyle: { background: { color: '#F7F9FC' } } },&#10;          ],&#10;          [&#10;            { text: 'C 对比表深度', textStyle: { bold: true } },&#10;            { text: '30', textStyle: { textAlign: 'center', bold: true, color: '#1E4FA8' } },&#10;            { text: '差异原因分析落到&quot;业务语义/上下文&quot;层面，不停留在现象' },&#10;          ],&#10;          [&#10;            { text: 'D 思考题', textStyle: { bold: true }, cellStyle: { background: { color: '#F7F9FC' } } },&#10;            { text: '20', textStyle: { textAlign: 'center', bold: true, color: '#1E4FA8' }, cellStyle: { background: { color: '#F7F9FC' } } },&#10;            { text: '两题均有独立观点与理由，允许推翻课堂结论但要自圆其说', cellStyle: { background: { color: '#F7F9FC' } } },&#10;          ],&#10;        ]}&#10;      /&gt;&#10;      &lt;Box style={{ background: '#F0F5FC', borderRadius: 10, padding: '12px 20px', marginTop: 14 }}&gt;&#10;        &lt;Text style={{ fontSize: 17, color: '#4A5568', lineHeight: 1.5 }}&gt;提交方式：实训报告（含复盘表截图与 AI 原话记录）当堂提交至课程平台；允许引用课堂材料，需标注出处。&lt;/Text&gt;&#10;      &lt;/Box&gt;&#10;    &lt;/Box&gt;&#10;    &lt;Box style={{ flex: 1, flexDirection: 'column', gap: 14 }}&gt;&#10;      &lt;Box style={{ background: '#FDF1F0', border: '2px solid #D9534F', borderRadius: 12, padding: '18px 22px', flex: 1 }}&gt;&#10;        &lt;Text style={{ fontSize: 22, fontWeight: 'bold', color: '#D9534F', marginBottom: 10 }}&gt;伦理红线 · 一票否决&lt;/Text&gt;&#10;        &lt;Box style={{ flexDirection: 'column', gap: 10 }}&gt;&#10;          &lt;Box style={{ background: '#FFFFFF', borderRadius: 8, padding: '10px 14px' }}&gt;&lt;Text style={{ fontSize: 17, color: '#1A2230', lineHeight: 1.5 }}&gt;&lt;span style={{ fontWeight: 'bold', color: '#D9534F' }}&gt;红线一&lt;/span&gt;：对靶场之外的任何真实站点发起测试&lt;/Text&gt;&lt;/Box&gt;&#10;          &lt;Box style={{ background: '#FFFFFF', borderRadius: 8, padding: '10px 14px' }}&gt;&lt;Text style={{ fontSize: 17, color: '#1A2230', lineHeight: 1.5 }}&gt;&lt;span style={{ fontWeight: 'bold', color: '#D9534F' }}&gt;红线二&lt;/span&gt;：把个人密钥、真实个人信息粘贴给公网 LLM&lt;/Text&gt;&lt;/Box&gt;&#10;        &lt;/Box&gt;&#10;        &lt;Text style={{ fontSize: 18, color: '#1A2230', marginTop: 12, lineHeight: 1.5 }}&gt;违反任一条：&lt;span style={{ fontWeight: 'bold', color: '#D9534F' }}&gt;本次实训计 0 分&lt;/span&gt;，并按课程管理规定处理。&lt;/Text&gt;&#10;      &lt;/Box&gt;&#10;      &lt;Box style={{ background: '#0E3F8C', borderRadius: 10, padding: '14px 20px' }}&gt;&#10;        &lt;Text style={{ fontSize: 17, color: '#FFFFFF', lineHeight: 1.55 }}&gt;这三条与真实行业一致：授权书、范围界定、数据保护——现在养成习惯，上岗不用改。&lt;/Text&gt;&#10;      &lt;/Box&gt;&#10;    &lt;/Box&gt;&#10;  &lt;/Box&gt;&#10;  &lt;Box style={{ position: 'absolute', left: 90, bottom: 24, right: 90, flexDirection: 'row', justifyContent: 'space-between', alignItems: 'center' }}&gt;&#10;    &lt;Text style={{ fontSize: 14, color: '#8B97A8' }}&gt;评分写入教案附录 · 与任务书一致&lt;/Text&gt;&#10;    &lt;Text style={{ fontSize: 15, color: '#1E4FA8', fontWeight: 'bold' }}&gt;20 / 21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4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857250" y="266700"/>
            <a:ext cx="32861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E3F8C"/>
                </a:solidFill>
                <a:latin typeface="Microsoft YaHei"/>
                <a:ea typeface="Microsoft YaHei"/>
              </a:rPr>
              <a:t>评分标准与伦理红线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857250" y="714375"/>
            <a:ext cx="32861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实训报告当堂提交——先看红线，再看评分</a:t>
            </a:r>
            <a:endParaRPr/>
          </a:p>
        </p:txBody>
      </p:sp>
      <p:sp>
        <p:nvSpPr>
          <p:cNvPr id="317" name=""/>
          <p:cNvSpPr/>
          <p:nvPr/>
        </p:nvSpPr>
        <p:spPr>
          <a:xfrm rot="0" flipH="0" flipV="0">
            <a:off x="10182225" y="428625"/>
            <a:ext cx="1152525" cy="342900"/>
          </a:xfrm>
          <a:prstGeom prst="roundRect">
            <a:avLst>
              <a:gd name="adj" fmla="val 55556"/>
            </a:avLst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318" name="" descr="{&quot;isTemplate&quot;:true,&quot;type&quot;:&quot;text&quot;}"/>
          <p:cNvSpPr txBox="1"/>
          <p:nvPr/>
        </p:nvSpPr>
        <p:spPr>
          <a:xfrm rot="0" flipH="0" flipV="0">
            <a:off x="10372725" y="504825"/>
            <a:ext cx="771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实训</a:t>
            </a:r>
            <a:r>
              <a:rPr lang="en-US" sz="1200" b="1">
                <a:solidFill>
                  <a:srgbClr val="1E4FA8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1E4FA8"/>
                </a:solidFill>
                <a:latin typeface="Microsoft YaHei"/>
                <a:ea typeface="Microsoft YaHei"/>
              </a:rPr>
              <a:t>考核</a:t>
            </a:r>
            <a:endParaRPr/>
          </a:p>
        </p:txBody>
      </p:sp>
      <p:sp>
        <p:nvSpPr>
          <p:cNvPr id="319" name=""/>
          <p:cNvSpPr/>
          <p:nvPr/>
        </p:nvSpPr>
        <p:spPr>
          <a:xfrm rot="0" flipH="0" flipV="0">
            <a:off x="0" y="1038225"/>
            <a:ext cx="121920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graphicFrame>
        <p:nvGraphicFramePr>
          <p:cNvPr id="320" name=""/>
          <p:cNvGraphicFramePr/>
          <p:nvPr/>
        </p:nvGraphicFramePr>
        <p:xfrm rot="0" flipH="0" flipV="0">
          <a:off x="857250" y="1276350"/>
          <a:ext cx="6429375" cy="3143250"/>
        </p:xfrm>
        <a:graphic>
          <a:graphicData uri="http://schemas.openxmlformats.org/drawingml/2006/table">
            <a:tbl>
              <a:tblGrid>
                <a:gridCol w="1870078">
                  <a:extLst>
                    <a:ext uri="{9D8B030D-6E8A-4147-A177-3AD203B41FA5}">
                      <a16:colId val="1"/>
                    </a:ext>
                  </a:extLst>
                </a:gridCol>
                <a:gridCol w="397370">
                  <a:extLst>
                    <a:ext uri="{9D8B030D-6E8A-4147-A177-3AD203B41FA5}">
                      <a16:colId val="2"/>
                    </a:ext>
                  </a:extLst>
                </a:gridCol>
                <a:gridCol w="4161927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评分项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分值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要求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A 人工基线复现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</a:rPr>
                        <a:t>30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独立完成抓包改包复现越权；请求/响应关键差异记录完整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B AI 协同记录与脱敏规范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</a:rPr>
                        <a:t>20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B1/B2/B3 三步 AI 原话回答齐全；粘贴报文完成脱敏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C 对比表深度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</a:rPr>
                        <a:t>30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差异原因分析落到"业务语义/上下文"层面，不停留在现象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D 思考题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</a:rPr>
                        <a:t>20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两题均有独立观点与理由，允许推翻课堂结论但要自圆其说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</a:tbl>
          </a:graphicData>
        </a:graphic>
      </p:graphicFrame>
      <p:sp>
        <p:nvSpPr>
          <p:cNvPr id="321" name=""/>
          <p:cNvSpPr/>
          <p:nvPr/>
        </p:nvSpPr>
        <p:spPr>
          <a:xfrm rot="0" flipH="0" flipV="0">
            <a:off x="857250" y="4552950"/>
            <a:ext cx="6429375" cy="819150"/>
          </a:xfrm>
          <a:prstGeom prst="roundRect">
            <a:avLst>
              <a:gd name="adj" fmla="val 11628"/>
            </a:avLst>
          </a:prstGeom>
          <a:solidFill>
            <a:srgbClr val="F0F5FC"/>
          </a:solidFill>
          <a:ln/>
        </p:spPr>
        <p:txBody>
          <a:bodyPr/>
          <a:p/>
        </p:txBody>
      </p:sp>
      <p:sp>
        <p:nvSpPr>
          <p:cNvPr id="322" name="" descr="{&quot;isTemplate&quot;:true,&quot;type&quot;:&quot;text&quot;}"/>
          <p:cNvSpPr txBox="1"/>
          <p:nvPr/>
        </p:nvSpPr>
        <p:spPr>
          <a:xfrm rot="0" flipH="0" flipV="0">
            <a:off x="1047750" y="4667250"/>
            <a:ext cx="604837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提交方式：实训报告（含复盘表截图与</a:t>
            </a: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 AI </a:t>
            </a:r>
            <a:r>
              <a:rPr lang="zh-CN" sz="1275">
                <a:solidFill>
                  <a:srgbClr val="4A5568"/>
                </a:solidFill>
                <a:latin typeface="Microsoft YaHei"/>
                <a:ea typeface="Microsoft YaHei"/>
              </a:rPr>
              <a:t>原话记录）当堂提交至课程平台；允许引用课堂材料，需标注出处。</a:t>
            </a:r>
            <a:endParaRPr/>
          </a:p>
        </p:txBody>
      </p:sp>
      <p:sp>
        <p:nvSpPr>
          <p:cNvPr id="323" name=""/>
          <p:cNvSpPr/>
          <p:nvPr/>
        </p:nvSpPr>
        <p:spPr>
          <a:xfrm rot="0" flipH="0" flipV="0">
            <a:off x="7553325" y="1276350"/>
            <a:ext cx="3781425" cy="3143250"/>
          </a:xfrm>
          <a:prstGeom prst="roundRect">
            <a:avLst>
              <a:gd name="adj" fmla="val 3636"/>
            </a:avLst>
          </a:prstGeom>
          <a:solidFill>
            <a:srgbClr val="FDF1F0"/>
          </a:solidFill>
          <a:ln w="25400">
            <a:solidFill>
              <a:srgbClr val="D9534F"/>
            </a:solidFill>
            <a:prstDash val="solid"/>
          </a:ln>
        </p:spPr>
        <p:txBody>
          <a:bodyPr/>
          <a:p/>
        </p:txBody>
      </p:sp>
      <p:sp>
        <p:nvSpPr>
          <p:cNvPr id="324" name="" descr="{&quot;isTemplate&quot;:true,&quot;type&quot;:&quot;text&quot;}"/>
          <p:cNvSpPr txBox="1"/>
          <p:nvPr/>
        </p:nvSpPr>
        <p:spPr>
          <a:xfrm rot="0" flipH="0" flipV="0">
            <a:off x="7762875" y="1447800"/>
            <a:ext cx="33623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D9534F"/>
                </a:solidFill>
                <a:latin typeface="Microsoft YaHei"/>
                <a:ea typeface="Microsoft YaHei"/>
              </a:rPr>
              <a:t>伦理红线</a:t>
            </a:r>
            <a:r>
              <a:rPr lang="en-US" sz="1650" b="1">
                <a:solidFill>
                  <a:srgbClr val="D9534F"/>
                </a:solidFill>
                <a:latin typeface="Microsoft YaHei"/>
                <a:ea typeface="Microsoft YaHei"/>
              </a:rPr>
              <a:t> · </a:t>
            </a:r>
            <a:r>
              <a:rPr lang="zh-CN" sz="1650" b="1">
                <a:solidFill>
                  <a:srgbClr val="D9534F"/>
                </a:solidFill>
                <a:latin typeface="Microsoft YaHei"/>
                <a:ea typeface="Microsoft YaHei"/>
              </a:rPr>
              <a:t>一票否决</a:t>
            </a:r>
            <a:endParaRPr/>
          </a:p>
        </p:txBody>
      </p:sp>
      <p:sp>
        <p:nvSpPr>
          <p:cNvPr id="325" name=""/>
          <p:cNvSpPr/>
          <p:nvPr/>
        </p:nvSpPr>
        <p:spPr>
          <a:xfrm rot="0" flipH="0" flipV="0">
            <a:off x="7762875" y="1800225"/>
            <a:ext cx="3362325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7896225" y="1895475"/>
            <a:ext cx="309562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275" b="1">
                <a:solidFill>
                  <a:srgbClr val="D9534F"/>
                </a:solidFill>
                <a:latin typeface="Microsoft YaHei"/>
                <a:ea typeface="Microsoft YaHei"/>
              </a:rPr>
              <a:t>红线一</a:t>
            </a:r>
            <a:r>
              <a:rPr lang="zh-CN" sz="1275">
                <a:solidFill>
                  <a:srgbClr val="1A2230"/>
                </a:solidFill>
                <a:latin typeface="Microsoft YaHei"/>
                <a:ea typeface="Microsoft YaHei"/>
              </a:rPr>
              <a:t>：对靶场之外的任何真实站点发起测试</a:t>
            </a:r>
            <a:endParaRPr/>
          </a:p>
        </p:txBody>
      </p:sp>
      <p:sp>
        <p:nvSpPr>
          <p:cNvPr id="327" name=""/>
          <p:cNvSpPr/>
          <p:nvPr/>
        </p:nvSpPr>
        <p:spPr>
          <a:xfrm rot="0" flipH="0" flipV="0">
            <a:off x="7762875" y="2676525"/>
            <a:ext cx="3362325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28" name="" descr="{&quot;isTemplate&quot;:true,&quot;type&quot;:&quot;text&quot;}"/>
          <p:cNvSpPr txBox="1"/>
          <p:nvPr/>
        </p:nvSpPr>
        <p:spPr>
          <a:xfrm rot="0" flipH="0" flipV="0">
            <a:off x="7896225" y="2771775"/>
            <a:ext cx="309562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275" b="1">
                <a:solidFill>
                  <a:srgbClr val="D9534F"/>
                </a:solidFill>
                <a:latin typeface="Microsoft YaHei"/>
                <a:ea typeface="Microsoft YaHei"/>
              </a:rPr>
              <a:t>红线二</a:t>
            </a:r>
            <a:r>
              <a:rPr lang="zh-CN" sz="1275">
                <a:solidFill>
                  <a:srgbClr val="1A2230"/>
                </a:solidFill>
                <a:latin typeface="Microsoft YaHei"/>
                <a:ea typeface="Microsoft YaHei"/>
              </a:rPr>
              <a:t>：把个人密钥、真实个人信息粘贴给公网</a:t>
            </a:r>
            <a:r>
              <a:rPr lang="en-US" sz="1275">
                <a:solidFill>
                  <a:srgbClr val="1A2230"/>
                </a:solidFill>
                <a:latin typeface="Microsoft YaHei"/>
                <a:ea typeface="Microsoft YaHei"/>
              </a:rPr>
              <a:t> LLM</a:t>
            </a:r>
            <a:endParaRPr/>
          </a:p>
        </p:txBody>
      </p:sp>
      <p:sp>
        <p:nvSpPr>
          <p:cNvPr id="329" name="" descr="{&quot;isTemplate&quot;:true,&quot;type&quot;:&quot;text&quot;}"/>
          <p:cNvSpPr txBox="1"/>
          <p:nvPr/>
        </p:nvSpPr>
        <p:spPr>
          <a:xfrm rot="0" flipH="0" flipV="0">
            <a:off x="7762875" y="3571875"/>
            <a:ext cx="33623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违反任一条：</a:t>
            </a:r>
            <a:r>
              <a:rPr lang="zh-CN" sz="1350" b="1">
                <a:solidFill>
                  <a:srgbClr val="D9534F"/>
                </a:solidFill>
                <a:latin typeface="Microsoft YaHei"/>
                <a:ea typeface="Microsoft YaHei"/>
              </a:rPr>
              <a:t>本次实训计</a:t>
            </a:r>
            <a:r>
              <a:rPr lang="en-US" sz="1350" b="1">
                <a:solidFill>
                  <a:srgbClr val="D9534F"/>
                </a:solidFill>
                <a:latin typeface="Microsoft YaHei"/>
                <a:ea typeface="Microsoft YaHei"/>
              </a:rPr>
              <a:t> 0 </a:t>
            </a:r>
            <a:r>
              <a:rPr lang="zh-CN" sz="1350" b="1">
                <a:solidFill>
                  <a:srgbClr val="D9534F"/>
                </a:solidFill>
                <a:latin typeface="Microsoft YaHei"/>
                <a:ea typeface="Microsoft YaHei"/>
              </a:rPr>
              <a:t>分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，并按课程管理规定处理。</a:t>
            </a:r>
            <a:endParaRPr/>
          </a:p>
        </p:txBody>
      </p:sp>
      <p:sp>
        <p:nvSpPr>
          <p:cNvPr id="330" name=""/>
          <p:cNvSpPr/>
          <p:nvPr/>
        </p:nvSpPr>
        <p:spPr>
          <a:xfrm rot="0" flipH="0" flipV="0">
            <a:off x="7553325" y="4552950"/>
            <a:ext cx="3781425" cy="876300"/>
          </a:xfrm>
          <a:prstGeom prst="roundRect">
            <a:avLst>
              <a:gd name="adj" fmla="val 10870"/>
            </a:avLst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331" name="" descr="{&quot;isTemplate&quot;:true,&quot;type&quot;:&quot;text&quot;}"/>
          <p:cNvSpPr txBox="1"/>
          <p:nvPr/>
        </p:nvSpPr>
        <p:spPr>
          <a:xfrm rot="0" flipH="0" flipV="0">
            <a:off x="7743825" y="4686300"/>
            <a:ext cx="3400425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这三条与真实行业一致：授权书、范围界定、数据保护——现在养成习惯，上岗不用改。</a:t>
            </a:r>
            <a:endParaRPr/>
          </a:p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857250" y="6467475"/>
            <a:ext cx="1981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评分写入教案附录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与任务书一致</a:t>
            </a:r>
            <a:endParaRPr/>
          </a:p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10820400" y="6457950"/>
            <a:ext cx="514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Microsoft YaHei"/>
                <a:ea typeface="Microsoft YaHei"/>
              </a:rPr>
              <a:t>20 / 21</a:t>
            </a:r>
            <a:endParaRPr/>
          </a:p>
        </p:txBody>
      </p:sp>
    </p:spTree>
  </p:cSld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334" name="" descr="&lt;Slide style={{ width: 1280, height: 720, background: '#0E3F8C', position: 'relative' }}&gt;&#10;  &lt;Box style={{ position: 'absolute', top: 40, right: 60, width: 380, height: 380, borderRadius: 190, border: '2px solid #3D7BD9', opacity: 0.25 }} /&gt;&#10;  &lt;Box style={{ position: 'absolute', bottom: 40, left: 60, width: 280, height: 280, borderRadius: 140, background: '#1E4FA8', opacity: 0.35 }} /&gt;&#10;  &lt;Box style={{ position: 'absolute', left: 0, top: 0, width: 1280, height: 10, background: '#1E4FA8' }} /&gt;&#10;  &lt;Box style={{ position: 'relative', zIndex: 1, width: '100%', height: '100%', flexDirection: 'column', alignItems: 'center', justifyContent: 'center', padding: '0 120px' }}&gt;&#10;    &lt;Text style={{ fontSize: 20, color: '#8FB3E8', letterSpacing: 4, marginBottom: 26 }}&gt;回到开场那个问题——现在可以回答了&lt;/Text&gt;&#10;    &lt;Box style={{ width: 60, height: 5, background: '#FFC107', marginBottom: 34 }} /&gt;&#10;    &lt;Text style={{ fontSize: 46, fontWeight: 'bold', color: '#FFFFFF', lineHeight: 1.6, textAlign: 'center' }}&gt;AI 会把模式化的漏洞扫完，&lt;br /&gt;人的战场在&lt;span style={{ color: '#FFC107' }}&gt;业务逻辑&lt;/span&gt;与&lt;span style={{ color: '#FFC107' }}&gt;最终判断&lt;/span&gt;&lt;/Text&gt;&#10;    &lt;Box style={{ background: '#1E4FA8', borderRadius: 12, padding: '16px 36px', marginTop: 36 }}&gt;&#10;      &lt;Text style={{ fontSize: 28, fontWeight: 'bold', color: '#FFFFFF', textAlign: 'center' }}&gt;先会手工，再用 AI，才有资格审 AI。&lt;/Text&gt;&#10;    &lt;/Box&gt;&#10;    &lt;Box style={{ flexDirection: 'row', gap: 14, marginTop: 44 }}&gt;&#10;      &lt;Box style={{ background: 'rgba(255,255,255,0.1)', border: '1px solid #3D7BD9', borderRadius: 20, padding: '8px 18px' }}&gt;&lt;Text style={{ fontSize: 16, color: '#DCE7F7' }}&gt;课后 · 读 OWASP LLM Top 10 (2025)&lt;/Text&gt;&lt;/Box&gt;&#10;      &lt;Box style={{ background: 'rgba(255,255,255,0.1)', border: '1px solid #3D7BD9', borderRadius: 20, padding: '8px 18px' }}&gt;&lt;Text style={{ fontSize: 16, color: '#DCE7F7' }}&gt;课后 · Burp AI 文档与 Burp AT 公测&lt;/Text&gt;&lt;/Box&gt;&#10;      &lt;Box style={{ background: 'rgba(255,255,255,0.1)', border: '1px solid #3D7BD9', borderRadius: 20, padding: '8px 18px' }}&gt;&lt;Text style={{ fontSize: 16, color: '#DCE7F7' }}&gt;课后 · Project Zero「Big Sleep」&lt;/Text&gt;&lt;/Box&gt;&#10;      &lt;Box style={{ background: 'rgba(255,255,255,0.1)', border: '1px solid #3D7BD9', borderRadius: 20, padding: '8px 18px' }}&gt;&lt;Text style={{ fontSize: 16, color: '#DCE7F7' }}&gt;课后 · 腾讯朱雀实验室 XBOW 剖析&lt;/Text&gt;&lt;/Box&gt;&#10;    &lt;/Box&gt;&#10;    &lt;Text style={{ fontSize: 16, color: '#6E93CC', marginTop: 40 }}&gt;《Web漏洞检测与扫描实训》AI 前瞻扩充专题 · 肖泽亮 · 广西城市职业大学信息安全与管理专业 · 2026.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p/>
        </p:txBody>
      </p:sp>
      <p:sp>
        <p:nvSpPr>
          <p:cNvPr id="336" name=""/>
          <p:cNvSpPr/>
          <p:nvPr/>
        </p:nvSpPr>
        <p:spPr>
          <a:xfrm rot="0" flipH="0" flipV="0">
            <a:off x="8001000" y="381000"/>
            <a:ext cx="3619500" cy="3619500"/>
          </a:xfrm>
          <a:prstGeom prst="roundRect">
            <a:avLst>
              <a:gd name="adj" fmla="val 50000"/>
            </a:avLst>
          </a:prstGeom>
          <a:ln w="25400">
            <a:solidFill>
              <a:srgbClr val="3D7BD9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37" name=""/>
          <p:cNvSpPr/>
          <p:nvPr/>
        </p:nvSpPr>
        <p:spPr>
          <a:xfrm rot="0" flipH="0" flipV="0">
            <a:off x="571500" y="3810000"/>
            <a:ext cx="2667000" cy="2667000"/>
          </a:xfrm>
          <a:prstGeom prst="roundRect">
            <a:avLst>
              <a:gd name="adj" fmla="val 50000"/>
            </a:avLst>
          </a:prstGeom>
          <a:solidFill>
            <a:srgbClr val="1E4FA8">
              <a:alpha val="35000"/>
            </a:srgbClr>
          </a:solidFill>
          <a:ln/>
        </p:spPr>
        <p:txBody>
          <a:bodyPr/>
          <a:p/>
        </p:txBody>
      </p:sp>
      <p:sp>
        <p:nvSpPr>
          <p:cNvPr id="338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4133850" y="1009650"/>
            <a:ext cx="3924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300">
                <a:solidFill>
                  <a:srgbClr val="8FB3E8"/>
                </a:solidFill>
                <a:latin typeface="Microsoft YaHei"/>
                <a:ea typeface="Microsoft YaHei"/>
              </a:rPr>
              <a:t>回到开场那个问题——现在可以回答了</a:t>
            </a:r>
            <a:endParaRPr/>
          </a:p>
        </p:txBody>
      </p:sp>
      <p:sp>
        <p:nvSpPr>
          <p:cNvPr id="340" name=""/>
          <p:cNvSpPr/>
          <p:nvPr/>
        </p:nvSpPr>
        <p:spPr>
          <a:xfrm rot="0" flipH="0" flipV="0">
            <a:off x="5810250" y="1485900"/>
            <a:ext cx="571500" cy="47625"/>
          </a:xfrm>
          <a:prstGeom prst="rect">
            <a:avLst/>
          </a:prstGeom>
          <a:solidFill>
            <a:srgbClr val="FFC107"/>
          </a:solidFill>
          <a:ln/>
        </p:spPr>
        <p:txBody>
          <a:bodyPr/>
          <a:p/>
        </p:txBody>
      </p:sp>
      <p:sp>
        <p:nvSpPr>
          <p:cNvPr id="341" name="" descr="{&quot;isTemplate&quot;:true,&quot;type&quot;:&quot;text&quot;}"/>
          <p:cNvSpPr txBox="1"/>
          <p:nvPr/>
        </p:nvSpPr>
        <p:spPr>
          <a:xfrm rot="0" flipH="0" flipV="0">
            <a:off x="3028950" y="1857375"/>
            <a:ext cx="6134100" cy="1685925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en-US" sz="3450" b="1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3450" b="1">
                <a:solidFill>
                  <a:srgbClr val="FFFFFF"/>
                </a:solidFill>
                <a:latin typeface="Microsoft YaHei"/>
                <a:ea typeface="Microsoft YaHei"/>
              </a:rPr>
              <a:t>会把模式化的漏洞扫完，</a:t>
            </a:r>
            <a:endParaRPr/>
          </a:p>
          <a:p>
            <a:pPr algn="ctr">
              <a:lnSpc>
                <a:spcPct val="160000"/>
              </a:lnSpc>
            </a:pPr>
            <a:r>
              <a:rPr lang="zh-CN" sz="3450" b="1">
                <a:solidFill>
                  <a:srgbClr val="FFFFFF"/>
                </a:solidFill>
                <a:latin typeface="Microsoft YaHei"/>
                <a:ea typeface="Microsoft YaHei"/>
              </a:rPr>
              <a:t>人的战场在</a:t>
            </a:r>
            <a:r>
              <a:rPr lang="zh-CN" sz="3450" b="1">
                <a:solidFill>
                  <a:srgbClr val="FFC107"/>
                </a:solidFill>
                <a:latin typeface="Microsoft YaHei"/>
                <a:ea typeface="Microsoft YaHei"/>
              </a:rPr>
              <a:t>业务逻辑</a:t>
            </a:r>
            <a:r>
              <a:rPr lang="zh-CN" sz="3450" b="1">
                <a:solidFill>
                  <a:srgbClr val="FFFFFF"/>
                </a:solidFill>
                <a:latin typeface="Microsoft YaHei"/>
                <a:ea typeface="Microsoft YaHei"/>
              </a:rPr>
              <a:t>与</a:t>
            </a:r>
            <a:r>
              <a:rPr lang="zh-CN" sz="3450" b="1">
                <a:solidFill>
                  <a:srgbClr val="FFC107"/>
                </a:solidFill>
                <a:latin typeface="Microsoft YaHei"/>
                <a:ea typeface="Microsoft YaHei"/>
              </a:rPr>
              <a:t>最终判断</a:t>
            </a:r>
            <a:endParaRPr/>
          </a:p>
        </p:txBody>
      </p:sp>
      <p:sp>
        <p:nvSpPr>
          <p:cNvPr id="342" name=""/>
          <p:cNvSpPr/>
          <p:nvPr/>
        </p:nvSpPr>
        <p:spPr>
          <a:xfrm rot="0" flipH="0" flipV="0">
            <a:off x="3514725" y="3886200"/>
            <a:ext cx="5162550" cy="628650"/>
          </a:xfrm>
          <a:prstGeom prst="roundRect">
            <a:avLst>
              <a:gd name="adj" fmla="val 18182"/>
            </a:avLst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343" name="" descr="{&quot;isTemplate&quot;:true,&quot;type&quot;:&quot;text&quot;}"/>
          <p:cNvSpPr txBox="1"/>
          <p:nvPr/>
        </p:nvSpPr>
        <p:spPr>
          <a:xfrm rot="0" flipH="0" flipV="0">
            <a:off x="3857625" y="4038600"/>
            <a:ext cx="44767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Microsoft YaHei"/>
                <a:ea typeface="Microsoft YaHei"/>
              </a:rPr>
              <a:t>先会手工，再用</a:t>
            </a: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</a:rPr>
              <a:t> AI</a:t>
            </a:r>
            <a:r>
              <a:rPr lang="zh-CN" sz="2100" b="1">
                <a:solidFill>
                  <a:srgbClr val="FFFFFF"/>
                </a:solidFill>
                <a:latin typeface="Microsoft YaHei"/>
                <a:ea typeface="Microsoft YaHei"/>
              </a:rPr>
              <a:t>，才有资格审</a:t>
            </a:r>
            <a:r>
              <a:rPr lang="en-US" sz="2100" b="1">
                <a:solidFill>
                  <a:srgbClr val="FFFFFF"/>
                </a:solidFill>
                <a:latin typeface="Microsoft YaHei"/>
                <a:ea typeface="Microsoft YaHei"/>
              </a:rPr>
              <a:t> AI</a:t>
            </a:r>
            <a:r>
              <a:rPr lang="zh-CN" sz="2100" b="1">
                <a:solidFill>
                  <a:srgbClr val="FFFFFF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344" name=""/>
          <p:cNvSpPr/>
          <p:nvPr/>
        </p:nvSpPr>
        <p:spPr>
          <a:xfrm rot="0" flipH="0" flipV="0">
            <a:off x="1143000" y="4933950"/>
            <a:ext cx="2505075" cy="342900"/>
          </a:xfrm>
          <a:prstGeom prst="roundRect">
            <a:avLst>
              <a:gd name="adj" fmla="val 5555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D7BD9"/>
            </a:solidFill>
            <a:prstDash val="solid"/>
          </a:ln>
        </p:spPr>
        <p:txBody>
          <a:bodyPr/>
          <a:p/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1314450" y="5010150"/>
            <a:ext cx="2162175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课后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· 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读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OWASP LLM Top 10 (2025)</a:t>
            </a:r>
            <a:endParaRPr/>
          </a:p>
        </p:txBody>
      </p:sp>
      <p:sp>
        <p:nvSpPr>
          <p:cNvPr id="346" name=""/>
          <p:cNvSpPr/>
          <p:nvPr/>
        </p:nvSpPr>
        <p:spPr>
          <a:xfrm rot="0" flipH="0" flipV="0">
            <a:off x="3781425" y="4933950"/>
            <a:ext cx="2400300" cy="342900"/>
          </a:xfrm>
          <a:prstGeom prst="roundRect">
            <a:avLst>
              <a:gd name="adj" fmla="val 5555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D7BD9"/>
            </a:solidFill>
            <a:prstDash val="solid"/>
          </a:ln>
        </p:spPr>
        <p:txBody>
          <a:bodyPr/>
          <a:p/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3952875" y="5010150"/>
            <a:ext cx="2057400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课后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· Burp AI 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文档与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Burp AT 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公测</a:t>
            </a:r>
            <a:endParaRPr/>
          </a:p>
        </p:txBody>
      </p:sp>
      <p:sp>
        <p:nvSpPr>
          <p:cNvPr id="348" name=""/>
          <p:cNvSpPr/>
          <p:nvPr/>
        </p:nvSpPr>
        <p:spPr>
          <a:xfrm rot="0" flipH="0" flipV="0">
            <a:off x="6315075" y="4933950"/>
            <a:ext cx="2266950" cy="342900"/>
          </a:xfrm>
          <a:prstGeom prst="roundRect">
            <a:avLst>
              <a:gd name="adj" fmla="val 5555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D7BD9"/>
            </a:solidFill>
            <a:prstDash val="solid"/>
          </a:ln>
        </p:spPr>
        <p:txBody>
          <a:bodyPr/>
          <a:p/>
        </p:txBody>
      </p:sp>
      <p:sp>
        <p:nvSpPr>
          <p:cNvPr id="349" name="" descr="{&quot;isTemplate&quot;:true,&quot;type&quot;:&quot;text&quot;}"/>
          <p:cNvSpPr txBox="1"/>
          <p:nvPr/>
        </p:nvSpPr>
        <p:spPr>
          <a:xfrm rot="0" flipH="0" flipV="0">
            <a:off x="6486525" y="5010150"/>
            <a:ext cx="1924050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课后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· Project Zero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「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Big Sleep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」</a:t>
            </a:r>
            <a:endParaRPr/>
          </a:p>
        </p:txBody>
      </p:sp>
      <p:sp>
        <p:nvSpPr>
          <p:cNvPr id="350" name=""/>
          <p:cNvSpPr/>
          <p:nvPr/>
        </p:nvSpPr>
        <p:spPr>
          <a:xfrm rot="0" flipH="0" flipV="0">
            <a:off x="8715375" y="4933950"/>
            <a:ext cx="2333625" cy="342900"/>
          </a:xfrm>
          <a:prstGeom prst="roundRect">
            <a:avLst>
              <a:gd name="adj" fmla="val 5555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D7BD9"/>
            </a:solidFill>
            <a:prstDash val="solid"/>
          </a:ln>
        </p:spPr>
        <p:txBody>
          <a:bodyPr/>
          <a:p/>
        </p:txBody>
      </p:sp>
      <p:sp>
        <p:nvSpPr>
          <p:cNvPr id="351" name="" descr="{&quot;isTemplate&quot;:true,&quot;type&quot;:&quot;text&quot;}"/>
          <p:cNvSpPr txBox="1"/>
          <p:nvPr/>
        </p:nvSpPr>
        <p:spPr>
          <a:xfrm rot="0" flipH="0" flipV="0">
            <a:off x="8886825" y="5010150"/>
            <a:ext cx="1990725" cy="371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课后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· 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腾讯朱雀实验室</a:t>
            </a:r>
            <a:r>
              <a:rPr lang="en-US" sz="1200">
                <a:solidFill>
                  <a:srgbClr val="DCE7F7"/>
                </a:solidFill>
                <a:latin typeface="Microsoft YaHei"/>
                <a:ea typeface="Microsoft YaHei"/>
              </a:rPr>
              <a:t> XBOW </a:t>
            </a:r>
            <a:r>
              <a:rPr lang="zh-CN" sz="1200">
                <a:solidFill>
                  <a:srgbClr val="DCE7F7"/>
                </a:solidFill>
                <a:latin typeface="Microsoft YaHei"/>
                <a:ea typeface="Microsoft YaHei"/>
              </a:rPr>
              <a:t>剖析</a:t>
            </a:r>
            <a:endParaRPr/>
          </a:p>
        </p:txBody>
      </p:sp>
      <p:sp>
        <p:nvSpPr>
          <p:cNvPr id="352" name="" descr="{&quot;isTemplate&quot;:true,&quot;type&quot;:&quot;text&quot;}"/>
          <p:cNvSpPr txBox="1"/>
          <p:nvPr/>
        </p:nvSpPr>
        <p:spPr>
          <a:xfrm rot="0" flipH="0" flipV="0">
            <a:off x="2533650" y="5657850"/>
            <a:ext cx="71247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E93CC"/>
                </a:solidFill>
                <a:latin typeface="Microsoft YaHei"/>
                <a:ea typeface="Microsoft YaHei"/>
              </a:rPr>
              <a:t>《</a:t>
            </a:r>
            <a:r>
              <a:rPr lang="en-US" sz="1200">
                <a:solidFill>
                  <a:srgbClr val="6E93CC"/>
                </a:solidFill>
                <a:latin typeface="Microsoft YaHei"/>
                <a:ea typeface="Microsoft YaHei"/>
              </a:rPr>
              <a:t>Web</a:t>
            </a:r>
            <a:r>
              <a:rPr lang="zh-CN" sz="1200">
                <a:solidFill>
                  <a:srgbClr val="6E93CC"/>
                </a:solidFill>
                <a:latin typeface="Microsoft YaHei"/>
                <a:ea typeface="Microsoft YaHei"/>
              </a:rPr>
              <a:t>漏洞检测与扫描实训》</a:t>
            </a:r>
            <a:r>
              <a:rPr lang="en-US" sz="1200">
                <a:solidFill>
                  <a:srgbClr val="6E93CC"/>
                </a:solidFill>
                <a:latin typeface="Microsoft YaHei"/>
                <a:ea typeface="Microsoft YaHei"/>
              </a:rPr>
              <a:t>AI </a:t>
            </a:r>
            <a:r>
              <a:rPr lang="zh-CN" sz="1200">
                <a:solidFill>
                  <a:srgbClr val="6E93CC"/>
                </a:solidFill>
                <a:latin typeface="Microsoft YaHei"/>
                <a:ea typeface="Microsoft YaHei"/>
              </a:rPr>
              <a:t>前瞻扩充专题</a:t>
            </a:r>
            <a:r>
              <a:rPr lang="en-US" sz="1200">
                <a:solidFill>
                  <a:srgbClr val="6E93CC"/>
                </a:solidFill>
                <a:latin typeface="Microsoft YaHei"/>
                <a:ea typeface="Microsoft YaHei"/>
              </a:rPr>
              <a:t> · </a:t>
            </a:r>
            <a:r>
              <a:rPr lang="zh-CN" sz="1200">
                <a:solidFill>
                  <a:srgbClr val="6E93CC"/>
                </a:solidFill>
                <a:latin typeface="Microsoft YaHei"/>
                <a:ea typeface="Microsoft YaHei"/>
              </a:rPr>
              <a:t>肖泽亮</a:t>
            </a:r>
            <a:r>
              <a:rPr lang="en-US" sz="1200">
                <a:solidFill>
                  <a:srgbClr val="6E93CC"/>
                </a:solidFill>
                <a:latin typeface="Microsoft YaHei"/>
                <a:ea typeface="Microsoft YaHei"/>
              </a:rPr>
              <a:t> · </a:t>
            </a:r>
            <a:r>
              <a:rPr lang="zh-CN" sz="1200">
                <a:solidFill>
                  <a:srgbClr val="6E93CC"/>
                </a:solidFill>
                <a:latin typeface="Microsoft YaHei"/>
                <a:ea typeface="Microsoft YaHei"/>
              </a:rPr>
              <a:t>广西城市职业大学信息安全与管理专业</a:t>
            </a:r>
            <a:r>
              <a:rPr lang="en-US" sz="1200">
                <a:solidFill>
                  <a:srgbClr val="6E93CC"/>
                </a:solidFill>
                <a:latin typeface="Microsoft YaHei"/>
                <a:ea typeface="Microsoft YaHei"/>
              </a:rPr>
              <a:t> · 2026.10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2026-10-22T22:51:26Z</dcterms:created>
  <dcterms:modified xsi:type="dcterms:W3CDTF">2026-10-22T22:51:26Z</dcterms:modified>
</cp:coreProperties>
</file>