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10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2.svg"/><Relationship Id="rId7" Type="http://schemas.openxmlformats.org/officeDocument/2006/relationships/image" Target="../media/image44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10.svg"/><Relationship Id="rId5" Type="http://schemas.openxmlformats.org/officeDocument/2006/relationships/image" Target="../media/image42.svg"/><Relationship Id="rId10" Type="http://schemas.openxmlformats.org/officeDocument/2006/relationships/image" Target="../media/image9.png"/><Relationship Id="rId4" Type="http://schemas.openxmlformats.org/officeDocument/2006/relationships/image" Target="../media/image41.png"/><Relationship Id="rId9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svg"/><Relationship Id="rId3" Type="http://schemas.openxmlformats.org/officeDocument/2006/relationships/image" Target="../media/image46.svg"/><Relationship Id="rId7" Type="http://schemas.openxmlformats.org/officeDocument/2006/relationships/image" Target="../media/image50.svg"/><Relationship Id="rId12" Type="http://schemas.openxmlformats.org/officeDocument/2006/relationships/image" Target="../media/image55.png"/><Relationship Id="rId17" Type="http://schemas.openxmlformats.org/officeDocument/2006/relationships/image" Target="../media/image10.svg"/><Relationship Id="rId2" Type="http://schemas.openxmlformats.org/officeDocument/2006/relationships/image" Target="../media/image45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54.svg"/><Relationship Id="rId5" Type="http://schemas.openxmlformats.org/officeDocument/2006/relationships/image" Target="../media/image48.svg"/><Relationship Id="rId15" Type="http://schemas.openxmlformats.org/officeDocument/2006/relationships/image" Target="../media/image36.sv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svg"/><Relationship Id="rId1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0.svg"/><Relationship Id="rId7" Type="http://schemas.openxmlformats.org/officeDocument/2006/relationships/image" Target="../media/image64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Relationship Id="rId9" Type="http://schemas.openxmlformats.org/officeDocument/2006/relationships/image" Target="../media/image1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Relationship Id="rId9" Type="http://schemas.openxmlformats.org/officeDocument/2006/relationships/image" Target="../media/image10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svg"/><Relationship Id="rId3" Type="http://schemas.openxmlformats.org/officeDocument/2006/relationships/image" Target="../media/image46.svg"/><Relationship Id="rId7" Type="http://schemas.openxmlformats.org/officeDocument/2006/relationships/image" Target="../media/image36.svg"/><Relationship Id="rId12" Type="http://schemas.openxmlformats.org/officeDocument/2006/relationships/image" Target="../media/image8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80.svg"/><Relationship Id="rId5" Type="http://schemas.openxmlformats.org/officeDocument/2006/relationships/image" Target="../media/image76.svg"/><Relationship Id="rId15" Type="http://schemas.openxmlformats.org/officeDocument/2006/relationships/image" Target="../media/image10.svg"/><Relationship Id="rId10" Type="http://schemas.openxmlformats.org/officeDocument/2006/relationships/image" Target="../media/image79.png"/><Relationship Id="rId4" Type="http://schemas.openxmlformats.org/officeDocument/2006/relationships/image" Target="../media/image75.png"/><Relationship Id="rId9" Type="http://schemas.openxmlformats.org/officeDocument/2006/relationships/image" Target="../media/image78.svg"/><Relationship Id="rId1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6.svg"/><Relationship Id="rId7" Type="http://schemas.openxmlformats.org/officeDocument/2006/relationships/image" Target="../media/image9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Relationship Id="rId9" Type="http://schemas.openxmlformats.org/officeDocument/2006/relationships/image" Target="../media/image1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svg"/><Relationship Id="rId7" Type="http://schemas.openxmlformats.org/officeDocument/2006/relationships/image" Target="../media/image96.sv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svg"/><Relationship Id="rId4" Type="http://schemas.openxmlformats.org/officeDocument/2006/relationships/image" Target="../media/image93.png"/><Relationship Id="rId9" Type="http://schemas.openxmlformats.org/officeDocument/2006/relationships/image" Target="../media/image9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2.svg"/><Relationship Id="rId4" Type="http://schemas.openxmlformats.org/officeDocument/2006/relationships/image" Target="../media/image10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0.svg"/><Relationship Id="rId4" Type="http://schemas.openxmlformats.org/officeDocument/2006/relationships/image" Target="../media/image10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sv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4.svg"/><Relationship Id="rId4" Type="http://schemas.openxmlformats.org/officeDocument/2006/relationships/image" Target="../media/image1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18.svg"/><Relationship Id="rId7" Type="http://schemas.openxmlformats.org/officeDocument/2006/relationships/image" Target="../media/image122.sv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120.svg"/><Relationship Id="rId4" Type="http://schemas.openxmlformats.org/officeDocument/2006/relationships/image" Target="../media/image119.png"/><Relationship Id="rId9" Type="http://schemas.openxmlformats.org/officeDocument/2006/relationships/image" Target="../media/image52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svg"/><Relationship Id="rId7" Type="http://schemas.openxmlformats.org/officeDocument/2006/relationships/image" Target="../media/image128.sv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5" Type="http://schemas.openxmlformats.org/officeDocument/2006/relationships/image" Target="../media/image126.svg"/><Relationship Id="rId4" Type="http://schemas.openxmlformats.org/officeDocument/2006/relationships/image" Target="../media/image1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svg"/><Relationship Id="rId7" Type="http://schemas.openxmlformats.org/officeDocument/2006/relationships/image" Target="../media/image132.sv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14.svg"/><Relationship Id="rId7" Type="http://schemas.openxmlformats.org/officeDocument/2006/relationships/image" Target="../media/image90.sv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134.svg"/><Relationship Id="rId4" Type="http://schemas.openxmlformats.org/officeDocument/2006/relationships/image" Target="../media/image133.png"/><Relationship Id="rId9" Type="http://schemas.openxmlformats.org/officeDocument/2006/relationships/image" Target="../media/image136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sv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0.svg"/><Relationship Id="rId4" Type="http://schemas.openxmlformats.org/officeDocument/2006/relationships/image" Target="../media/image1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7" Type="http://schemas.openxmlformats.org/officeDocument/2006/relationships/image" Target="../media/image142.sv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png"/><Relationship Id="rId5" Type="http://schemas.openxmlformats.org/officeDocument/2006/relationships/image" Target="../media/image120.svg"/><Relationship Id="rId4" Type="http://schemas.openxmlformats.org/officeDocument/2006/relationships/image" Target="../media/image11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30.svg"/><Relationship Id="rId7" Type="http://schemas.openxmlformats.org/officeDocument/2006/relationships/image" Target="../media/image146.sv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5" Type="http://schemas.openxmlformats.org/officeDocument/2006/relationships/image" Target="../media/image144.svg"/><Relationship Id="rId4" Type="http://schemas.openxmlformats.org/officeDocument/2006/relationships/image" Target="../media/image143.png"/><Relationship Id="rId9" Type="http://schemas.openxmlformats.org/officeDocument/2006/relationships/image" Target="../media/image32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68.svg"/><Relationship Id="rId7" Type="http://schemas.openxmlformats.org/officeDocument/2006/relationships/image" Target="../media/image150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png"/><Relationship Id="rId5" Type="http://schemas.openxmlformats.org/officeDocument/2006/relationships/image" Target="../media/image148.svg"/><Relationship Id="rId4" Type="http://schemas.openxmlformats.org/officeDocument/2006/relationships/image" Target="../media/image147.png"/><Relationship Id="rId9" Type="http://schemas.openxmlformats.org/officeDocument/2006/relationships/image" Target="../media/image15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sv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6.svg"/><Relationship Id="rId7" Type="http://schemas.openxmlformats.org/officeDocument/2006/relationships/image" Target="../media/image158.sv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Relationship Id="rId9" Type="http://schemas.openxmlformats.org/officeDocument/2006/relationships/image" Target="../media/image160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sv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sv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2.svg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position: 'relative', padding: 0 }}&gt;&#10;&#10;    {/* 背景：几何抽象科技纹理（SVG，不含具象场景） */}&#10;    &lt;Box style={{ position: 'absolute', top: 0, left: 0, width: 1280, height: 720, zIndex: 0 }}&gt;&#10;        &lt;svg width={1280} height={720} viewBox='0 0 1280 720'&gt;&#10;            &lt;defs&gt;&#10;                &lt;linearGradient id='coverBg' x1='0' y1='0' x2='1' y2='1'&gt;&#10;                    &lt;stop offset='0%' stopColor='#0B2E4F' /&gt;&#10;                    &lt;stop offset='55%' stopColor='#0E4A6B' /&gt;&#10;                    &lt;stop offset='100%' stopColor='#0E7490' /&gt;&#10;                &lt;/linearGradient&gt;&#10;                &lt;linearGradient id='glowLine' x1='0' y1='0' x2='1' y2='0'&gt;&#10;                    &lt;stop offset='0%' stopColor='#F59E0B' stopOpacity='0' /&gt;&#10;                    &lt;stop offset='50%' stopColor='#F59E0B' stopOpacity='0.9' /&gt;&#10;                    &lt;stop offset='100%' stopColor='#F59E0B' stopOpacity='0' /&gt;&#10;                &lt;/linearGradient&gt;&#10;            &lt;/defs&gt;&#10;            &lt;rect x='0' y='0' width='1280' height='720' fill='url(#coverBg)' /&gt;&#10;            &lt;g opacity='0.16' stroke='#7DD3FC' strokeWidth='1' fill='none'&gt;&#10;                &lt;circle cx='1010' cy='250' r='150' /&gt;&#10;                &lt;circle cx='1010' cy='250' r='230' /&gt;&#10;                &lt;circle cx='1010' cy='250' r='310' /&gt;&#10;                &lt;circle cx='1010' cy='250' r='390' /&gt;&#10;            &lt;/g&gt;&#10;            &lt;g opacity='0.30' fill='#7DD3FC'&gt;&#10;                &lt;circle cx='1010' cy='250' r='7' /&gt;&#10;                &lt;circle cx='1180' cy='118' r='4' /&gt;&#10;                &lt;circle cx='950' cy='480' r='5' /&gt;&#10;                &lt;circle cx='1195' cy='430' r='4' /&gt;&#10;                &lt;circle cx='880' cy='130' r='4' /&gt;&#10;            &lt;/g&gt;&#10;            &lt;g opacity='0.24' stroke='#7DD3FC' strokeWidth='1.4'&gt;&#10;                &lt;line x1='1010' y1='250' x2='1180' y2='118' /&gt;&#10;                &lt;line x1='1010' y1='250' x2='950' y2='480' /&gt;&#10;                &lt;line x1='1010' y1='250' x2='1195' y2='430' /&gt;&#10;                &lt;line x1='1010' y1='250' x2='880' y2='130' /&gt;&#10;            &lt;/g&gt;&#10;            &lt;g opacity='0.13' stroke='#7DD3FC' strokeWidth='1'&gt;&#10;                &lt;line x1='0' y1='620' x2='1280' y2='620' /&gt;&#10;                &lt;line x1='0' y1='655' x2='1280' y2='655' /&gt;&#10;                &lt;line x1='0' y1='690' x2='1280' y2='690' /&gt;&#10;            &lt;/g&gt;&#10;        &lt;/svg&gt;&#10;    &lt;/Box&gt;&#10;&#10;    {/* 底部琥珀光带 */}&#10;    &lt;Box style={{ position: 'absolute', left: 0, top: 596, width: 1280, height: 2, zIndex: 1 }}&gt;&#10;        &lt;svg width={1280} height={2} viewBox='0 0 1280 2'&gt;&#10;            &lt;rect x='0' y='0' width='1280' height='2' fill='url(#glowLine)' /&gt;&#10;        &lt;/svg&gt;&#10;    &lt;/Box&gt;&#10;&#10;    {/* 主内容 */}&#10;    &lt;Box style={{&#10;        position: 'absolute', left: 88, top: 0, width: 700, height: 720,&#10;        zIndex: 2, flexDirection: 'column', justifyContent: 'center',&#10;    }}&gt;&#10;        {/* 标识行 */}&#10;        &lt;Box style={{ flexDirection: 'row', alignItems: 'center', gap: 14, marginBottom: 30 }}&gt;&#10;            &lt;FAIcon name='shield' style={{ fill: '#F59E0B', width: 34, height: 34 }} /&gt;&#10;            &lt;Text style={{ fontSize: 19, color: '#7DD3FC', letterSpacing: 5, fontWeight: 'bold' }}&gt;&#10;                信息安全与管理 · 职业本科&#10;            &lt;/Text&gt;&#10;        &lt;/Box&gt;&#10;&#10;        {/* 主标题 */}&#10;        &lt;Text style={{ fontSize: 72, fontWeight: 'bold', color: '#FFFFFF', lineHeight: 1.18, letterSpacing: 1 }}&gt;&#10;            毕业设计&#10;        &lt;/Text&gt;&#10;        &lt;Text style={{ fontSize: 72, fontWeight: 'bold', color: '#FFFFFF', lineHeight: 1.18, letterSpacing: 1, marginBottom: 22 }}&gt;&#10;            能力提升培训&#10;        &lt;/Text&gt;&#10;&#10;        {/* 主标题下方短色条 */}&#10;        &lt;Box style={{ width: 108, height: 7, background: '#F59E0B', borderRadius: 4, marginBottom: 26 }} /&gt;&#10;&#10;        {/* 副标题 */}&#10;        &lt;Text style={{ fontSize: 26, color: '#BAE6FD', lineHeight: 1.6, marginBottom: 34 }}&gt;&#10;            从选题调研到公网上线，&#10;            &lt;br /&gt;&#10;            一条可走通的毕业设计工程路径&#10;        &lt;/Text&gt;&#10;&#10;        {/* 三个能力标签 */}&#10;        &lt;Box style={{ flexDirection: 'row', gap: 12 }}&gt;&#10;            {['工具选型', 'AI 开发', '云端部署'].map((t, i) =&gt; (&#10;                &lt;Box key={i} style={{&#10;                    paddingLeft: 20, paddingRight: 20, paddingTop: 9, paddingBottom: 9,&#10;                    border: '1.5px solid rgba(186,230,253,0.45)', borderRadius: 22,&#10;                    background: 'rgba(14,116,144,0.22)',&#10;                }}&gt;&#10;                    &lt;Text style={{ fontSize: 17, color: '#E0F2FE', fontWeight: 'bold' }}&gt;{t}&lt;/Text&gt;&#10;                &lt;/Box&gt;&#10;            ))}&#10;        &lt;/Box&gt;&#10;    &lt;/Box&gt;&#10;&#10;    {/* 右下信息位 */}&#10;    &lt;Box style={{&#10;        position: 'absolute', right: 88, bottom: 72, zIndex: 2,&#10;        flexDirection: 'column', alignItems: 'flex-end', gap: 8,&#10;    }}&gt;&#10;        &lt;Text style={{ fontSize: 19, color: '#FFFFFF', fontWeight: 'bold' }}&gt;信息工程学院 · 毕业设计指导&lt;/Text&gt;&#10;        &lt;Text style={{ fontSize: 16, color: '#93C5FD' }}&gt;2026 届毕业生专场培训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" name="图形 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pic>
        <p:nvPicPr>
          <p:cNvPr id="4" name="图形 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676900"/>
            <a:ext cx="12192000" cy="19050"/>
          </a:xfrm>
          <a:prstGeom prst="rect">
            <a:avLst/>
          </a:prstGeom>
          <a:ln/>
        </p:spPr>
      </p:pic>
      <p:pic>
        <p:nvPicPr>
          <p:cNvPr id="5" name="图形 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200" y="1066800"/>
            <a:ext cx="323850" cy="323850"/>
          </a:xfrm>
          <a:prstGeom prst="rect">
            <a:avLst/>
          </a:prstGeom>
          <a:ln/>
        </p:spPr>
      </p:pic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1295400" y="1123950"/>
            <a:ext cx="28479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 spc="375">
                <a:solidFill>
                  <a:srgbClr val="7DD3FC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425" b="1" spc="375">
                <a:solidFill>
                  <a:srgbClr val="7DD3FC"/>
                </a:solidFill>
                <a:latin typeface="Microsoft YaHei"/>
                <a:ea typeface="Microsoft YaHei"/>
              </a:rPr>
              <a:t> · </a:t>
            </a:r>
            <a:r>
              <a:rPr lang="zh-CN" sz="1425" b="1" spc="375">
                <a:solidFill>
                  <a:srgbClr val="7DD3FC"/>
                </a:solidFill>
                <a:latin typeface="Microsoft YaHei"/>
                <a:ea typeface="Microsoft YaHei"/>
              </a:rPr>
              <a:t>职业本科</a:t>
            </a:r>
            <a:endParaRPr/>
          </a:p>
        </p:txBody>
      </p:sp>
      <p:sp>
        <p:nvSpPr>
          <p:cNvPr id="7" name="文本框 6" descr="{&quot;isTemplate&quot;:true,&quot;type&quot;:&quot;text&quot;}"/>
          <p:cNvSpPr txBox="1"/>
          <p:nvPr/>
        </p:nvSpPr>
        <p:spPr>
          <a:xfrm>
            <a:off x="838200" y="1676400"/>
            <a:ext cx="6667500" cy="971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8000"/>
              </a:lnSpc>
            </a:pPr>
            <a:r>
              <a:rPr lang="zh-CN" sz="5400" b="1" spc="75">
                <a:solidFill>
                  <a:srgbClr val="FFFFFF"/>
                </a:solidFill>
                <a:latin typeface="Microsoft YaHei"/>
                <a:ea typeface="Microsoft YaHei"/>
              </a:rPr>
              <a:t>毕业设计</a:t>
            </a:r>
            <a:endParaRPr/>
          </a:p>
        </p:txBody>
      </p:sp>
      <p:sp>
        <p:nvSpPr>
          <p:cNvPr id="8" name="文本框 7" descr="{&quot;isTemplate&quot;:true,&quot;type&quot;:&quot;text&quot;}"/>
          <p:cNvSpPr txBox="1"/>
          <p:nvPr/>
        </p:nvSpPr>
        <p:spPr>
          <a:xfrm>
            <a:off x="838200" y="2647950"/>
            <a:ext cx="6667500" cy="971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8000"/>
              </a:lnSpc>
            </a:pPr>
            <a:r>
              <a:rPr lang="zh-CN" sz="5400" b="1" spc="75">
                <a:solidFill>
                  <a:srgbClr val="FFFFFF"/>
                </a:solidFill>
                <a:latin typeface="Microsoft YaHei"/>
                <a:ea typeface="Microsoft YaHei"/>
              </a:rPr>
              <a:t>能力提升培训</a:t>
            </a:r>
            <a:endParaRPr/>
          </a:p>
        </p:txBody>
      </p:sp>
      <p:sp>
        <p:nvSpPr>
          <p:cNvPr id="9" name="矩形: 圆角 8"/>
          <p:cNvSpPr/>
          <p:nvPr/>
        </p:nvSpPr>
        <p:spPr>
          <a:xfrm>
            <a:off x="838200" y="3829050"/>
            <a:ext cx="1028700" cy="66675"/>
          </a:xfrm>
          <a:prstGeom prst="roundRect">
            <a:avLst>
              <a:gd name="adj" fmla="val 57143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文本框 9" descr="{&quot;isTemplate&quot;:true,&quot;type&quot;:&quot;text&quot;}"/>
          <p:cNvSpPr txBox="1"/>
          <p:nvPr/>
        </p:nvSpPr>
        <p:spPr>
          <a:xfrm>
            <a:off x="838200" y="4143375"/>
            <a:ext cx="6667500" cy="952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950">
                <a:solidFill>
                  <a:srgbClr val="BAE6FD"/>
                </a:solidFill>
                <a:latin typeface="Microsoft YaHei"/>
                <a:ea typeface="Microsoft YaHei"/>
              </a:rPr>
              <a:t>从选题调研到公网上线，</a:t>
            </a:r>
            <a:endParaRPr/>
          </a:p>
          <a:p>
            <a:pPr>
              <a:lnSpc>
                <a:spcPct val="160000"/>
              </a:lnSpc>
            </a:pPr>
            <a:r>
              <a:rPr lang="zh-CN" sz="1950">
                <a:solidFill>
                  <a:srgbClr val="BAE6FD"/>
                </a:solidFill>
                <a:latin typeface="Microsoft YaHei"/>
                <a:ea typeface="Microsoft YaHei"/>
              </a:rPr>
              <a:t>一条可走通的毕业设计工程路径</a:t>
            </a:r>
            <a:endParaRPr/>
          </a:p>
        </p:txBody>
      </p:sp>
      <p:sp>
        <p:nvSpPr>
          <p:cNvPr id="11" name="矩形: 圆角 10"/>
          <p:cNvSpPr/>
          <p:nvPr/>
        </p:nvSpPr>
        <p:spPr>
          <a:xfrm>
            <a:off x="838200" y="5419725"/>
            <a:ext cx="1028700" cy="371475"/>
          </a:xfrm>
          <a:prstGeom prst="roundRect">
            <a:avLst>
              <a:gd name="adj" fmla="val 56410"/>
            </a:avLst>
          </a:prstGeom>
          <a:solidFill>
            <a:srgbClr val="0E7490">
              <a:alpha val="22000"/>
            </a:srgbClr>
          </a:solidFill>
          <a:ln w="19050">
            <a:solidFill>
              <a:srgbClr val="BAE6FD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文本框 11" descr="{&quot;isTemplate&quot;:true,&quot;type&quot;:&quot;text&quot;}"/>
          <p:cNvSpPr txBox="1"/>
          <p:nvPr/>
        </p:nvSpPr>
        <p:spPr>
          <a:xfrm>
            <a:off x="1028700" y="5505450"/>
            <a:ext cx="6477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E0F2FE"/>
                </a:solidFill>
                <a:latin typeface="Microsoft YaHei"/>
                <a:ea typeface="Microsoft YaHei"/>
              </a:rPr>
              <a:t>工具选型</a:t>
            </a:r>
            <a:endParaRPr/>
          </a:p>
        </p:txBody>
      </p:sp>
      <p:sp>
        <p:nvSpPr>
          <p:cNvPr id="13" name="矩形: 圆角 12"/>
          <p:cNvSpPr/>
          <p:nvPr/>
        </p:nvSpPr>
        <p:spPr>
          <a:xfrm>
            <a:off x="1981200" y="5419725"/>
            <a:ext cx="933450" cy="371475"/>
          </a:xfrm>
          <a:prstGeom prst="roundRect">
            <a:avLst>
              <a:gd name="adj" fmla="val 56410"/>
            </a:avLst>
          </a:prstGeom>
          <a:solidFill>
            <a:srgbClr val="0E7490">
              <a:alpha val="22000"/>
            </a:srgbClr>
          </a:solidFill>
          <a:ln w="19050">
            <a:solidFill>
              <a:srgbClr val="BAE6FD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文本框 13" descr="{&quot;isTemplate&quot;:true,&quot;type&quot;:&quot;text&quot;}"/>
          <p:cNvSpPr txBox="1"/>
          <p:nvPr/>
        </p:nvSpPr>
        <p:spPr>
          <a:xfrm>
            <a:off x="2171700" y="5505450"/>
            <a:ext cx="5524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E0F2FE"/>
                </a:solidFill>
                <a:latin typeface="Microsoft YaHei"/>
                <a:ea typeface="Microsoft YaHei"/>
              </a:rPr>
              <a:t>AI </a:t>
            </a:r>
            <a:r>
              <a:rPr lang="zh-CN" sz="1275" b="1">
                <a:solidFill>
                  <a:srgbClr val="E0F2FE"/>
                </a:solidFill>
                <a:latin typeface="Microsoft YaHei"/>
                <a:ea typeface="Microsoft YaHei"/>
              </a:rPr>
              <a:t>开发</a:t>
            </a:r>
            <a:endParaRPr/>
          </a:p>
        </p:txBody>
      </p:sp>
      <p:sp>
        <p:nvSpPr>
          <p:cNvPr id="15" name="矩形: 圆角 14"/>
          <p:cNvSpPr/>
          <p:nvPr/>
        </p:nvSpPr>
        <p:spPr>
          <a:xfrm>
            <a:off x="3028950" y="5419725"/>
            <a:ext cx="1028700" cy="371475"/>
          </a:xfrm>
          <a:prstGeom prst="roundRect">
            <a:avLst>
              <a:gd name="adj" fmla="val 56410"/>
            </a:avLst>
          </a:prstGeom>
          <a:solidFill>
            <a:srgbClr val="0E7490">
              <a:alpha val="22000"/>
            </a:srgbClr>
          </a:solidFill>
          <a:ln w="19050">
            <a:solidFill>
              <a:srgbClr val="BAE6FD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文本框 15" descr="{&quot;isTemplate&quot;:true,&quot;type&quot;:&quot;text&quot;}"/>
          <p:cNvSpPr txBox="1"/>
          <p:nvPr/>
        </p:nvSpPr>
        <p:spPr>
          <a:xfrm>
            <a:off x="3219450" y="5505450"/>
            <a:ext cx="6477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E0F2FE"/>
                </a:solidFill>
                <a:latin typeface="Microsoft YaHei"/>
                <a:ea typeface="Microsoft YaHei"/>
              </a:rPr>
              <a:t>云端部署</a:t>
            </a:r>
            <a:endParaRPr/>
          </a:p>
        </p:txBody>
      </p:sp>
      <p:sp>
        <p:nvSpPr>
          <p:cNvPr id="17" name="文本框 16" descr="{&quot;isTemplate&quot;:true,&quot;type&quot;:&quot;text&quot;}"/>
          <p:cNvSpPr txBox="1"/>
          <p:nvPr/>
        </p:nvSpPr>
        <p:spPr>
          <a:xfrm>
            <a:off x="8991600" y="5686425"/>
            <a:ext cx="23622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altLang="en-US" sz="1425" b="1" dirty="0">
                <a:solidFill>
                  <a:srgbClr val="FFFFFF"/>
                </a:solidFill>
                <a:latin typeface="Microsoft YaHei"/>
                <a:ea typeface="Microsoft YaHei"/>
              </a:rPr>
              <a:t>人工智能与大数据</a:t>
            </a:r>
            <a:r>
              <a:rPr lang="zh-CN" sz="1425" b="1" dirty="0">
                <a:solidFill>
                  <a:srgbClr val="FFFFFF"/>
                </a:solidFill>
                <a:latin typeface="Microsoft YaHei"/>
                <a:ea typeface="Microsoft YaHei"/>
              </a:rPr>
              <a:t>学院</a:t>
            </a:r>
            <a:r>
              <a:rPr lang="en-US" sz="1425" b="1" dirty="0">
                <a:solidFill>
                  <a:srgbClr val="FFFFFF"/>
                </a:solidFill>
                <a:latin typeface="Microsoft YaHei"/>
                <a:ea typeface="Microsoft YaHei"/>
              </a:rPr>
              <a:t> · </a:t>
            </a:r>
            <a:r>
              <a:rPr lang="zh-CN" sz="1425" b="1" dirty="0">
                <a:solidFill>
                  <a:srgbClr val="FFFFFF"/>
                </a:solidFill>
                <a:latin typeface="Microsoft YaHei"/>
                <a:ea typeface="Microsoft YaHei"/>
              </a:rPr>
              <a:t>毕业设计指导</a:t>
            </a:r>
            <a:endParaRPr dirty="0"/>
          </a:p>
        </p:txBody>
      </p:sp>
      <p:sp>
        <p:nvSpPr>
          <p:cNvPr id="18" name="文本框 17" descr="{&quot;isTemplate&quot;:true,&quot;type&quot;:&quot;text&quot;}"/>
          <p:cNvSpPr txBox="1"/>
          <p:nvPr/>
        </p:nvSpPr>
        <p:spPr>
          <a:xfrm>
            <a:off x="9725025" y="5981700"/>
            <a:ext cx="16287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93C5FD"/>
                </a:solidFill>
                <a:latin typeface="Microsoft YaHei"/>
                <a:ea typeface="Microsoft YaHei"/>
              </a:rPr>
              <a:t>2027 </a:t>
            </a:r>
            <a:r>
              <a:rPr lang="zh-CN" sz="1200" dirty="0">
                <a:solidFill>
                  <a:srgbClr val="93C5FD"/>
                </a:solidFill>
                <a:latin typeface="Microsoft YaHei"/>
                <a:ea typeface="Microsoft YaHei"/>
              </a:rPr>
              <a:t>届毕业生专场培训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{/* A · 标题块 */}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本次培训的内容地图&lt;/Text&gt;&#10;                &lt;Text style={{ fontSize: 17, color: '#64748B', marginTop: 4 }}&gt;&#10;                    八个章节，按毕业设计的真实推进顺序排列&#10;                &lt;/Text&gt;&#10;            &lt;/Box&gt;&#10;        &lt;/Box&gt;&#10;        &lt;Box style={{ width: 6, height: 44, background: '#F59E0B', borderRadius: 3 }} /&gt;&#10;    &lt;/Box&gt;&#10;&#10;    {/* B · 内容区：左引导栏 + 右八章两列 */}&#10;    &lt;Box style={{ height: 520, flexDirection: 'row', gap: 26 }}&gt;&#10;&#10;        {/* 左：引导栏 */}&#10;        &lt;Box style={{&#10;            width: 296, background: 'linear-gradient(160deg, #0B2E4F 0%, #0E7490 100%)',&#10;            borderRadius: 14, padding: 26, flexDirection: 'column',&#10;            boxShadow: '0 6px 24px rgba(11,46,79,0.18)',&#10;        }}&gt;&#10;            &lt;FAIcon name='map' style={{ fill: '#7DD3FC', width: 40, height: 40 }} /&gt;&#10;            &lt;Text style={{ fontSize: 24, fontWeight: 'bold', color: '#FFFFFF', marginTop: 16, lineHeight: 1.35 }}&gt;&#10;                为什么按这个顺序讲&#10;            &lt;/Text&gt;&#10;            &lt;Box style={{ width: 56, height: 4, background: '#F59E0B', borderRadius: 2, marginTop: 14, marginBottom: 16 }} /&gt;&#10;            &lt;Text style={{ fontSize: 17, color: '#BAE6FD', lineHeight: 1.75 }}&gt;&#10;                毕业设计的难点不在某一项技术，而在把&#10;                &lt;span style={{ color: '#FFFFFF', fontWeight: 'bold' }}&gt;调研、开发、部署&lt;/span&gt;&#10;                串成一条走得通的链路。&#10;                &lt;br /&gt;&#10;                &lt;br /&gt;&#10;                本目录就是这条链路的展开顺序。听课过程中，请对照标记自己的薄弱环节。&#10;            &lt;/Text&gt;&#10;            &lt;Box style={{ marginTop: 'auto' }}&gt;&#10;                &lt;Text style={{ fontSize: 15, color: '#7DD3FC', lineHeight: 1.45 }}&gt;&#10;                    建议：今天至少把 03、04 两章的方法带回去落地。&#10;                &lt;/Text&gt;&#10;            &lt;/Box&gt;&#10;        &lt;/Box&gt;&#10;&#10;        {/* 右：两列 × 四行 */}&#10;        &lt;Box style={{ flex: 1, flexDirection: 'row', gap: 16 }}&gt;&#10;            &lt;Box style={{ flex: 1, flexDirection: 'column', gap: 13 }}&gt;&#10;                {[&#10;                    { n: '01', t: '定位与能力地图', d: '明确成果标准，找出自己的断点', p: 'P03' },&#10;                    { n: '02', t: '两个毕设方向落地', d: '工具开发与方案设计的产出物差异', p: 'P09' },&#10;                    { n: '03', t: '文献检索与知识库', d: '青泥学术 + ima：从资料到知识', p: 'P16' },&#10;                    { n: '04', t: 'AI 工具选型地图', d: '按毕设用途筛选 Agent 与 Skill', p: 'P22' },&#10;                ].map((x, i) =&gt; (&#10;                    &lt;Box key={i} style={{&#10;                        height: 120, background: '#FFFFFF', borderRadius: 10,&#10;                        border: '1px solid #E2E8F0', padding: '14px 16px',&#10;                        flexDirection: 'column',&#10;                        boxShadow: '0 2px 10px rgba(11,46,79,0.05)',&#10;                    }}&gt;&#10;                        &lt;Box style={{ flexDirection: 'row', alignItems: 'center', gap: 10 }}&gt;&#10;                            &lt;Text style={{ fontSize: 25, fontWeight: 'bold', color: '#0E7490', lineHeight: 1 }}&gt;{x.n}&lt;/Text&gt;&#10;                            &lt;Text style={{ fontSize: 18, fontWeight: 'bold', color: '#0B2E4F', flex: 1, lineHeight: 1.25 }}&gt;{x.t}&lt;/Text&gt;&#10;                        &lt;/Box&gt;&#10;                        &lt;Text style={{ fontSize: 14.5, color: '#64748B', lineHeight: 1.5, marginTop: 8 }}&gt;{x.d}&lt;/Text&gt;&#10;                        &lt;Box style={{ marginTop: 'auto', flexDirection: 'row', justifyContent: 'flex-end' }}&gt;&#10;                            &lt;Text style={{ fontSize: 13, color: '#F59E0B', fontWeight: 'bold' }}&gt;{x.p}&lt;/Text&gt;&#10;                        &lt;/Box&gt;&#10;                    &lt;/Box&gt;&#10;                ))}&#10;            &lt;/Box&gt;&#10;            &lt;Box style={{ flex: 1, flexDirection: 'column', gap: 13 }}&gt;&#10;                {[&#10;                    { n: '05', t: 'WorkBuddy 实操', d: '三模式、技能市场与实战模板', p: 'P26' },&#10;                    { n: '06', t: 'CodeBuddy 开发实操', d: 'IDE/CLI、自定义 Skill、沙盒', p: 'P31' },&#10;                    { n: '07', t: 'Prompt 与 API 调用', d: '五要素模板 + 可运行代码', p: 'P36' },&#10;                    { n: '08', t: '部署与上线', d: '腾讯云免费资源 + 公网发布', p: 'P39' },&#10;                ].map((x, i) =&gt; (&#10;                    &lt;Box key={i} style={{&#10;                        height: 120, background: '#FFFFFF', borderRadius: 10,&#10;                        border: '1px solid #E2E8F0', padding: '14px 16px',&#10;                        flexDirection: 'column',&#10;                        boxShadow: '0 2px 10px rgba(11,46,79,0.05)',&#10;                    }}&gt;&#10;                        &lt;Box style={{ flexDirection: 'row', alignItems: 'center', gap: 10 }}&gt;&#10;                            &lt;Text style={{ fontSize: 25, fontWeight: 'bold', color: '#0E7490', lineHeight: 1 }}&gt;{x.n}&lt;/Text&gt;&#10;                            &lt;Text style={{ fontSize: 18, fontWeight: 'bold', color: '#0B2E4F', flex: 1, lineHeight: 1.25 }}&gt;{x.t}&lt;/Text&gt;&#10;                        &lt;/Box&gt;&#10;                        &lt;Text style={{ fontSize: 14.5, color: '#64748B', lineHeight: 1.5, marginTop: 8 }}&gt;{x.d}&lt;/Text&gt;&#10;                        &lt;Box style={{ marginTop: 'auto', flexDirection: 'row', justifyContent: 'flex-end' }}&gt;&#10;                            &lt;Text style={{ fontSize: 13, color: '#F59E0B', fontWeight: 'bold' }}&gt;{x.p}&lt;/Text&gt;&#10;                        &lt;/Box&gt;&#10;                    &lt;/Box&gt;&#10;                ))}&#10;            &lt;/Box&gt;&#10;        &lt;/Box&gt;&#10;    &lt;/Box&gt;&#10;&#10;    {/* C · 页脚条 */}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02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矩形 4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48" name="文本框 447" descr="{&quot;isTemplate&quot;:true,&quot;type&quot;:&quot;text&quot;}"/>
          <p:cNvSpPr txBox="1"/>
          <p:nvPr/>
        </p:nvSpPr>
        <p:spPr>
          <a:xfrm>
            <a:off x="1143000" y="342900"/>
            <a:ext cx="30861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本次培训的内容地图</a:t>
            </a:r>
            <a:endParaRPr/>
          </a:p>
        </p:txBody>
      </p:sp>
      <p:sp>
        <p:nvSpPr>
          <p:cNvPr id="449" name="文本框 448" descr="{&quot;isTemplate&quot;:true,&quot;type&quot;:&quot;text&quot;}"/>
          <p:cNvSpPr txBox="1"/>
          <p:nvPr/>
        </p:nvSpPr>
        <p:spPr>
          <a:xfrm>
            <a:off x="1143000" y="800100"/>
            <a:ext cx="30861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八个章节，按毕业设计的真实推进顺序排列</a:t>
            </a:r>
            <a:endParaRPr/>
          </a:p>
        </p:txBody>
      </p:sp>
      <p:sp>
        <p:nvSpPr>
          <p:cNvPr id="450" name="矩形: 圆角 449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51" name="矩形: 圆角 450"/>
          <p:cNvSpPr/>
          <p:nvPr/>
        </p:nvSpPr>
        <p:spPr>
          <a:xfrm>
            <a:off x="685800" y="1143000"/>
            <a:ext cx="2819400" cy="4953000"/>
          </a:xfrm>
          <a:prstGeom prst="roundRect">
            <a:avLst>
              <a:gd name="adj" fmla="val 4730"/>
            </a:avLst>
          </a:prstGeom>
          <a:gradFill>
            <a:gsLst>
              <a:gs pos="0">
                <a:srgbClr val="0B2E4F"/>
              </a:gs>
              <a:gs pos="100000">
                <a:srgbClr val="0E7490"/>
              </a:gs>
            </a:gsLst>
            <a:lin ang="4200000" scaled="1"/>
          </a:gradFill>
          <a:ln/>
          <a:effectLst>
            <a:outerShdw blurRad="228600" dist="57150" dir="5400000">
              <a:srgbClr val="0B2E4F">
                <a:alpha val="18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452" name="图形 45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450" y="1390650"/>
            <a:ext cx="381000" cy="381000"/>
          </a:xfrm>
          <a:prstGeom prst="rect">
            <a:avLst/>
          </a:prstGeom>
          <a:ln/>
        </p:spPr>
      </p:pic>
      <p:sp>
        <p:nvSpPr>
          <p:cNvPr id="453" name="文本框 452" descr="{&quot;isTemplate&quot;:true,&quot;type&quot;:&quot;text&quot;}"/>
          <p:cNvSpPr txBox="1"/>
          <p:nvPr/>
        </p:nvSpPr>
        <p:spPr>
          <a:xfrm>
            <a:off x="933450" y="1924050"/>
            <a:ext cx="23241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800" b="1">
                <a:solidFill>
                  <a:srgbClr val="FFFFFF"/>
                </a:solidFill>
                <a:latin typeface="Microsoft YaHei"/>
                <a:ea typeface="Microsoft YaHei"/>
              </a:rPr>
              <a:t>为什么按这个顺序讲</a:t>
            </a:r>
            <a:endParaRPr/>
          </a:p>
        </p:txBody>
      </p:sp>
      <p:sp>
        <p:nvSpPr>
          <p:cNvPr id="454" name="矩形: 圆角 453"/>
          <p:cNvSpPr/>
          <p:nvPr/>
        </p:nvSpPr>
        <p:spPr>
          <a:xfrm>
            <a:off x="933450" y="2428875"/>
            <a:ext cx="53340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55" name="文本框 454" descr="{&quot;isTemplate&quot;:true,&quot;type&quot;:&quot;text&quot;}"/>
          <p:cNvSpPr txBox="1"/>
          <p:nvPr/>
        </p:nvSpPr>
        <p:spPr>
          <a:xfrm>
            <a:off x="933450" y="2619375"/>
            <a:ext cx="2324100" cy="2381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75000"/>
              </a:lnSpc>
            </a:pPr>
            <a:r>
              <a:rPr lang="zh-CN" sz="1275">
                <a:solidFill>
                  <a:srgbClr val="BAE6FD"/>
                </a:solidFill>
                <a:latin typeface="Microsoft YaHei"/>
                <a:ea typeface="Microsoft YaHei"/>
              </a:rPr>
              <a:t>毕业设计的难点不在某一项技术，而在把</a:t>
            </a:r>
            <a:r>
              <a:rPr lang="zh-CN" sz="1275" b="1">
                <a:solidFill>
                  <a:srgbClr val="FFFFFF"/>
                </a:solidFill>
                <a:latin typeface="Microsoft YaHei"/>
                <a:ea typeface="Microsoft YaHei"/>
              </a:rPr>
              <a:t>调研、开发、部署</a:t>
            </a:r>
            <a:r>
              <a:rPr lang="zh-CN" sz="1275">
                <a:solidFill>
                  <a:srgbClr val="BAE6FD"/>
                </a:solidFill>
                <a:latin typeface="Microsoft YaHei"/>
                <a:ea typeface="Microsoft YaHei"/>
              </a:rPr>
              <a:t>串成一条走得通的链路。</a:t>
            </a:r>
            <a:endParaRPr/>
          </a:p>
          <a:p>
            <a:pPr>
              <a:lnSpc>
                <a:spcPct val="175000"/>
              </a:lnSpc>
            </a:pPr>
            <a:r>
              <a:rPr sz="1275">
                <a:solidFill>
                  <a:srgbClr val="BAE6FD"/>
                </a:solidFill>
                <a:latin typeface="Microsoft YaHei"/>
                <a:ea typeface="Microsoft YaHei"/>
              </a:rPr>
              <a:t> </a:t>
            </a:r>
            <a:endParaRPr/>
          </a:p>
          <a:p>
            <a:pPr>
              <a:lnSpc>
                <a:spcPct val="175000"/>
              </a:lnSpc>
            </a:pPr>
            <a:r>
              <a:rPr lang="zh-CN" sz="1275">
                <a:solidFill>
                  <a:srgbClr val="BAE6FD"/>
                </a:solidFill>
                <a:latin typeface="Microsoft YaHei"/>
                <a:ea typeface="Microsoft YaHei"/>
              </a:rPr>
              <a:t>本目录就是这条链路的展开顺序。听课过程中，请对照标记自己的薄弱环节。</a:t>
            </a:r>
            <a:endParaRPr/>
          </a:p>
        </p:txBody>
      </p:sp>
      <p:sp>
        <p:nvSpPr>
          <p:cNvPr id="456" name="文本框 455" descr="{&quot;isTemplate&quot;:true,&quot;type&quot;:&quot;text&quot;}"/>
          <p:cNvSpPr txBox="1"/>
          <p:nvPr/>
        </p:nvSpPr>
        <p:spPr>
          <a:xfrm>
            <a:off x="933450" y="5343525"/>
            <a:ext cx="2324100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125">
                <a:solidFill>
                  <a:srgbClr val="7DD3FC"/>
                </a:solidFill>
                <a:latin typeface="Microsoft YaHei"/>
                <a:ea typeface="Microsoft YaHei"/>
              </a:rPr>
              <a:t>建议：今天至少把</a:t>
            </a:r>
            <a:r>
              <a:rPr lang="en-US" sz="1125">
                <a:solidFill>
                  <a:srgbClr val="7DD3FC"/>
                </a:solidFill>
                <a:latin typeface="Microsoft YaHei"/>
                <a:ea typeface="Microsoft YaHei"/>
              </a:rPr>
              <a:t> 03</a:t>
            </a:r>
            <a:r>
              <a:rPr lang="zh-CN" sz="1125">
                <a:solidFill>
                  <a:srgbClr val="7DD3FC"/>
                </a:solidFill>
                <a:latin typeface="Microsoft YaHei"/>
                <a:ea typeface="Microsoft YaHei"/>
              </a:rPr>
              <a:t>、</a:t>
            </a:r>
            <a:r>
              <a:rPr lang="en-US" sz="1125">
                <a:solidFill>
                  <a:srgbClr val="7DD3FC"/>
                </a:solidFill>
                <a:latin typeface="Microsoft YaHei"/>
                <a:ea typeface="Microsoft YaHei"/>
              </a:rPr>
              <a:t>04 </a:t>
            </a:r>
            <a:r>
              <a:rPr lang="zh-CN" sz="1125">
                <a:solidFill>
                  <a:srgbClr val="7DD3FC"/>
                </a:solidFill>
                <a:latin typeface="Microsoft YaHei"/>
                <a:ea typeface="Microsoft YaHei"/>
              </a:rPr>
              <a:t>两章的方法带回去落地。</a:t>
            </a:r>
            <a:endParaRPr/>
          </a:p>
        </p:txBody>
      </p:sp>
      <p:sp>
        <p:nvSpPr>
          <p:cNvPr id="457" name="矩形: 圆角 456"/>
          <p:cNvSpPr/>
          <p:nvPr/>
        </p:nvSpPr>
        <p:spPr>
          <a:xfrm>
            <a:off x="3752850" y="1143000"/>
            <a:ext cx="3800475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58" name="文本框 457" descr="{&quot;isTemplate&quot;:true,&quot;type&quot;:&quot;text&quot;}"/>
          <p:cNvSpPr txBox="1"/>
          <p:nvPr/>
        </p:nvSpPr>
        <p:spPr>
          <a:xfrm>
            <a:off x="3905250" y="1276350"/>
            <a:ext cx="29527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0E7490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459" name="文本框 458" descr="{&quot;isTemplate&quot;:true,&quot;type&quot;:&quot;text&quot;}"/>
          <p:cNvSpPr txBox="1"/>
          <p:nvPr/>
        </p:nvSpPr>
        <p:spPr>
          <a:xfrm>
            <a:off x="4295775" y="1295400"/>
            <a:ext cx="3105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定位与能力地图</a:t>
            </a:r>
            <a:endParaRPr/>
          </a:p>
        </p:txBody>
      </p:sp>
      <p:sp>
        <p:nvSpPr>
          <p:cNvPr id="460" name="文本框 459" descr="{&quot;isTemplate&quot;:true,&quot;type&quot;:&quot;text&quot;}"/>
          <p:cNvSpPr txBox="1"/>
          <p:nvPr/>
        </p:nvSpPr>
        <p:spPr>
          <a:xfrm>
            <a:off x="3905250" y="1638300"/>
            <a:ext cx="34956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明确成果标准，找出自己的断点</a:t>
            </a:r>
            <a:endParaRPr/>
          </a:p>
        </p:txBody>
      </p:sp>
      <p:sp>
        <p:nvSpPr>
          <p:cNvPr id="461" name="文本框 460" descr="{&quot;isTemplate&quot;:true,&quot;type&quot;:&quot;text&quot;}"/>
          <p:cNvSpPr txBox="1"/>
          <p:nvPr/>
        </p:nvSpPr>
        <p:spPr>
          <a:xfrm>
            <a:off x="7162800" y="2000250"/>
            <a:ext cx="2381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59E0B"/>
                </a:solidFill>
                <a:latin typeface="Microsoft YaHei"/>
                <a:ea typeface="Microsoft YaHei"/>
              </a:rPr>
              <a:t>P03</a:t>
            </a:r>
            <a:endParaRPr/>
          </a:p>
        </p:txBody>
      </p:sp>
      <p:sp>
        <p:nvSpPr>
          <p:cNvPr id="462" name="矩形: 圆角 461"/>
          <p:cNvSpPr/>
          <p:nvPr/>
        </p:nvSpPr>
        <p:spPr>
          <a:xfrm>
            <a:off x="3752850" y="2409825"/>
            <a:ext cx="3800475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63" name="文本框 462" descr="{&quot;isTemplate&quot;:true,&quot;type&quot;:&quot;text&quot;}"/>
          <p:cNvSpPr txBox="1"/>
          <p:nvPr/>
        </p:nvSpPr>
        <p:spPr>
          <a:xfrm>
            <a:off x="3905250" y="2543175"/>
            <a:ext cx="29527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0E7490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464" name="文本框 463" descr="{&quot;isTemplate&quot;:true,&quot;type&quot;:&quot;text&quot;}"/>
          <p:cNvSpPr txBox="1"/>
          <p:nvPr/>
        </p:nvSpPr>
        <p:spPr>
          <a:xfrm>
            <a:off x="4295775" y="2562225"/>
            <a:ext cx="3105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两个毕设方向落地</a:t>
            </a:r>
            <a:endParaRPr/>
          </a:p>
        </p:txBody>
      </p:sp>
      <p:sp>
        <p:nvSpPr>
          <p:cNvPr id="465" name="文本框 464" descr="{&quot;isTemplate&quot;:true,&quot;type&quot;:&quot;text&quot;}"/>
          <p:cNvSpPr txBox="1"/>
          <p:nvPr/>
        </p:nvSpPr>
        <p:spPr>
          <a:xfrm>
            <a:off x="3905250" y="2905125"/>
            <a:ext cx="34956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工具开发与方案设计的产出物差异</a:t>
            </a:r>
            <a:endParaRPr/>
          </a:p>
        </p:txBody>
      </p:sp>
      <p:sp>
        <p:nvSpPr>
          <p:cNvPr id="466" name="文本框 465" descr="{&quot;isTemplate&quot;:true,&quot;type&quot;:&quot;text&quot;}"/>
          <p:cNvSpPr txBox="1"/>
          <p:nvPr/>
        </p:nvSpPr>
        <p:spPr>
          <a:xfrm>
            <a:off x="7162800" y="3267075"/>
            <a:ext cx="2381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59E0B"/>
                </a:solidFill>
                <a:latin typeface="Microsoft YaHei"/>
                <a:ea typeface="Microsoft YaHei"/>
              </a:rPr>
              <a:t>P09</a:t>
            </a:r>
            <a:endParaRPr/>
          </a:p>
        </p:txBody>
      </p:sp>
      <p:sp>
        <p:nvSpPr>
          <p:cNvPr id="467" name="矩形: 圆角 466"/>
          <p:cNvSpPr/>
          <p:nvPr/>
        </p:nvSpPr>
        <p:spPr>
          <a:xfrm>
            <a:off x="3752850" y="3676650"/>
            <a:ext cx="3800475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68" name="文本框 467" descr="{&quot;isTemplate&quot;:true,&quot;type&quot;:&quot;text&quot;}"/>
          <p:cNvSpPr txBox="1"/>
          <p:nvPr/>
        </p:nvSpPr>
        <p:spPr>
          <a:xfrm>
            <a:off x="3905250" y="3810000"/>
            <a:ext cx="29527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0E7490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469" name="文本框 468" descr="{&quot;isTemplate&quot;:true,&quot;type&quot;:&quot;text&quot;}"/>
          <p:cNvSpPr txBox="1"/>
          <p:nvPr/>
        </p:nvSpPr>
        <p:spPr>
          <a:xfrm>
            <a:off x="4295775" y="3829050"/>
            <a:ext cx="3105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文献检索与知识库</a:t>
            </a:r>
            <a:endParaRPr/>
          </a:p>
        </p:txBody>
      </p:sp>
      <p:sp>
        <p:nvSpPr>
          <p:cNvPr id="470" name="文本框 469" descr="{&quot;isTemplate&quot;:true,&quot;type&quot;:&quot;text&quot;}"/>
          <p:cNvSpPr txBox="1"/>
          <p:nvPr/>
        </p:nvSpPr>
        <p:spPr>
          <a:xfrm>
            <a:off x="3905250" y="4171950"/>
            <a:ext cx="34956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青泥学术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+ ima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：从资料到知识</a:t>
            </a:r>
            <a:endParaRPr/>
          </a:p>
        </p:txBody>
      </p:sp>
      <p:sp>
        <p:nvSpPr>
          <p:cNvPr id="471" name="文本框 470" descr="{&quot;isTemplate&quot;:true,&quot;type&quot;:&quot;text&quot;}"/>
          <p:cNvSpPr txBox="1"/>
          <p:nvPr/>
        </p:nvSpPr>
        <p:spPr>
          <a:xfrm>
            <a:off x="7162800" y="4533900"/>
            <a:ext cx="2381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59E0B"/>
                </a:solidFill>
                <a:latin typeface="Microsoft YaHei"/>
                <a:ea typeface="Microsoft YaHei"/>
              </a:rPr>
              <a:t>P16</a:t>
            </a:r>
            <a:endParaRPr/>
          </a:p>
        </p:txBody>
      </p:sp>
      <p:sp>
        <p:nvSpPr>
          <p:cNvPr id="472" name="矩形: 圆角 471"/>
          <p:cNvSpPr/>
          <p:nvPr/>
        </p:nvSpPr>
        <p:spPr>
          <a:xfrm>
            <a:off x="3752850" y="4943475"/>
            <a:ext cx="3800475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73" name="文本框 472" descr="{&quot;isTemplate&quot;:true,&quot;type&quot;:&quot;text&quot;}"/>
          <p:cNvSpPr txBox="1"/>
          <p:nvPr/>
        </p:nvSpPr>
        <p:spPr>
          <a:xfrm>
            <a:off x="3905250" y="5076825"/>
            <a:ext cx="29527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0E7490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474" name="文本框 473" descr="{&quot;isTemplate&quot;:true,&quot;type&quot;:&quot;text&quot;}"/>
          <p:cNvSpPr txBox="1"/>
          <p:nvPr/>
        </p:nvSpPr>
        <p:spPr>
          <a:xfrm>
            <a:off x="4295775" y="5095875"/>
            <a:ext cx="3105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en-US" sz="1350" b="1">
                <a:solidFill>
                  <a:srgbClr val="0B2E4F"/>
                </a:solidFill>
                <a:latin typeface="Microsoft YaHei"/>
                <a:ea typeface="Microsoft YaHei"/>
              </a:rPr>
              <a:t>AI </a:t>
            </a: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工具选型地图</a:t>
            </a:r>
            <a:endParaRPr/>
          </a:p>
        </p:txBody>
      </p:sp>
      <p:sp>
        <p:nvSpPr>
          <p:cNvPr id="475" name="文本框 474" descr="{&quot;isTemplate&quot;:true,&quot;type&quot;:&quot;text&quot;}"/>
          <p:cNvSpPr txBox="1"/>
          <p:nvPr/>
        </p:nvSpPr>
        <p:spPr>
          <a:xfrm>
            <a:off x="3905250" y="5438775"/>
            <a:ext cx="34956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按毕设用途筛选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Agent 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与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Skill</a:t>
            </a:r>
            <a:endParaRPr/>
          </a:p>
        </p:txBody>
      </p:sp>
      <p:sp>
        <p:nvSpPr>
          <p:cNvPr id="476" name="文本框 475" descr="{&quot;isTemplate&quot;:true,&quot;type&quot;:&quot;text&quot;}"/>
          <p:cNvSpPr txBox="1"/>
          <p:nvPr/>
        </p:nvSpPr>
        <p:spPr>
          <a:xfrm>
            <a:off x="7162800" y="5800725"/>
            <a:ext cx="2381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59E0B"/>
                </a:solidFill>
                <a:latin typeface="Microsoft YaHei"/>
                <a:ea typeface="Microsoft YaHei"/>
              </a:rPr>
              <a:t>P22</a:t>
            </a:r>
            <a:endParaRPr/>
          </a:p>
        </p:txBody>
      </p:sp>
      <p:sp>
        <p:nvSpPr>
          <p:cNvPr id="477" name="矩形: 圆角 476"/>
          <p:cNvSpPr/>
          <p:nvPr/>
        </p:nvSpPr>
        <p:spPr>
          <a:xfrm>
            <a:off x="7705725" y="1143000"/>
            <a:ext cx="3800475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78" name="文本框 477" descr="{&quot;isTemplate&quot;:true,&quot;type&quot;:&quot;text&quot;}"/>
          <p:cNvSpPr txBox="1"/>
          <p:nvPr/>
        </p:nvSpPr>
        <p:spPr>
          <a:xfrm>
            <a:off x="7858125" y="1276350"/>
            <a:ext cx="29527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0E7490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479" name="文本框 478" descr="{&quot;isTemplate&quot;:true,&quot;type&quot;:&quot;text&quot;}"/>
          <p:cNvSpPr txBox="1"/>
          <p:nvPr/>
        </p:nvSpPr>
        <p:spPr>
          <a:xfrm>
            <a:off x="8248650" y="1295400"/>
            <a:ext cx="3105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en-US" sz="1350" b="1">
                <a:solidFill>
                  <a:srgbClr val="0B2E4F"/>
                </a:solidFill>
                <a:latin typeface="Microsoft YaHei"/>
                <a:ea typeface="Microsoft YaHei"/>
              </a:rPr>
              <a:t>WorkBuddy </a:t>
            </a: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实操</a:t>
            </a:r>
            <a:endParaRPr/>
          </a:p>
        </p:txBody>
      </p:sp>
      <p:sp>
        <p:nvSpPr>
          <p:cNvPr id="480" name="文本框 479" descr="{&quot;isTemplate&quot;:true,&quot;type&quot;:&quot;text&quot;}"/>
          <p:cNvSpPr txBox="1"/>
          <p:nvPr/>
        </p:nvSpPr>
        <p:spPr>
          <a:xfrm>
            <a:off x="7858125" y="1638300"/>
            <a:ext cx="34956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三模式、技能市场与实战模板</a:t>
            </a:r>
            <a:endParaRPr/>
          </a:p>
        </p:txBody>
      </p:sp>
      <p:sp>
        <p:nvSpPr>
          <p:cNvPr id="481" name="文本框 480" descr="{&quot;isTemplate&quot;:true,&quot;type&quot;:&quot;text&quot;}"/>
          <p:cNvSpPr txBox="1"/>
          <p:nvPr/>
        </p:nvSpPr>
        <p:spPr>
          <a:xfrm>
            <a:off x="11115675" y="2000250"/>
            <a:ext cx="2381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59E0B"/>
                </a:solidFill>
                <a:latin typeface="Microsoft YaHei"/>
                <a:ea typeface="Microsoft YaHei"/>
              </a:rPr>
              <a:t>P26</a:t>
            </a:r>
            <a:endParaRPr/>
          </a:p>
        </p:txBody>
      </p:sp>
      <p:sp>
        <p:nvSpPr>
          <p:cNvPr id="482" name="矩形: 圆角 481"/>
          <p:cNvSpPr/>
          <p:nvPr/>
        </p:nvSpPr>
        <p:spPr>
          <a:xfrm>
            <a:off x="7705725" y="2409825"/>
            <a:ext cx="3800475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83" name="文本框 482" descr="{&quot;isTemplate&quot;:true,&quot;type&quot;:&quot;text&quot;}"/>
          <p:cNvSpPr txBox="1"/>
          <p:nvPr/>
        </p:nvSpPr>
        <p:spPr>
          <a:xfrm>
            <a:off x="7858125" y="2543175"/>
            <a:ext cx="29527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0E7490"/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  <p:sp>
        <p:nvSpPr>
          <p:cNvPr id="484" name="文本框 483" descr="{&quot;isTemplate&quot;:true,&quot;type&quot;:&quot;text&quot;}"/>
          <p:cNvSpPr txBox="1"/>
          <p:nvPr/>
        </p:nvSpPr>
        <p:spPr>
          <a:xfrm>
            <a:off x="8248650" y="2562225"/>
            <a:ext cx="3105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en-US" sz="1350" b="1">
                <a:solidFill>
                  <a:srgbClr val="0B2E4F"/>
                </a:solidFill>
                <a:latin typeface="Microsoft YaHei"/>
                <a:ea typeface="Microsoft YaHei"/>
              </a:rPr>
              <a:t>CodeBuddy </a:t>
            </a: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开发实操</a:t>
            </a:r>
            <a:endParaRPr/>
          </a:p>
        </p:txBody>
      </p:sp>
      <p:sp>
        <p:nvSpPr>
          <p:cNvPr id="485" name="文本框 484" descr="{&quot;isTemplate&quot;:true,&quot;type&quot;:&quot;text&quot;}"/>
          <p:cNvSpPr txBox="1"/>
          <p:nvPr/>
        </p:nvSpPr>
        <p:spPr>
          <a:xfrm>
            <a:off x="7858125" y="2905125"/>
            <a:ext cx="34956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IDE/CLI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、自定义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Skill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、沙盒</a:t>
            </a:r>
            <a:endParaRPr/>
          </a:p>
        </p:txBody>
      </p:sp>
      <p:sp>
        <p:nvSpPr>
          <p:cNvPr id="486" name="文本框 485" descr="{&quot;isTemplate&quot;:true,&quot;type&quot;:&quot;text&quot;}"/>
          <p:cNvSpPr txBox="1"/>
          <p:nvPr/>
        </p:nvSpPr>
        <p:spPr>
          <a:xfrm>
            <a:off x="11115675" y="3267075"/>
            <a:ext cx="2381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59E0B"/>
                </a:solidFill>
                <a:latin typeface="Microsoft YaHei"/>
                <a:ea typeface="Microsoft YaHei"/>
              </a:rPr>
              <a:t>P31</a:t>
            </a:r>
            <a:endParaRPr/>
          </a:p>
        </p:txBody>
      </p:sp>
      <p:sp>
        <p:nvSpPr>
          <p:cNvPr id="487" name="矩形: 圆角 486"/>
          <p:cNvSpPr/>
          <p:nvPr/>
        </p:nvSpPr>
        <p:spPr>
          <a:xfrm>
            <a:off x="7705725" y="3676650"/>
            <a:ext cx="3800475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88" name="文本框 487" descr="{&quot;isTemplate&quot;:true,&quot;type&quot;:&quot;text&quot;}"/>
          <p:cNvSpPr txBox="1"/>
          <p:nvPr/>
        </p:nvSpPr>
        <p:spPr>
          <a:xfrm>
            <a:off x="7858125" y="3810000"/>
            <a:ext cx="29527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0E7490"/>
                </a:solidFill>
                <a:latin typeface="Microsoft YaHei"/>
                <a:ea typeface="Microsoft YaHei"/>
              </a:rPr>
              <a:t>07</a:t>
            </a:r>
            <a:endParaRPr/>
          </a:p>
        </p:txBody>
      </p:sp>
      <p:sp>
        <p:nvSpPr>
          <p:cNvPr id="489" name="文本框 488" descr="{&quot;isTemplate&quot;:true,&quot;type&quot;:&quot;text&quot;}"/>
          <p:cNvSpPr txBox="1"/>
          <p:nvPr/>
        </p:nvSpPr>
        <p:spPr>
          <a:xfrm>
            <a:off x="8248650" y="3829050"/>
            <a:ext cx="3105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en-US" sz="1350" b="1">
                <a:solidFill>
                  <a:srgbClr val="0B2E4F"/>
                </a:solidFill>
                <a:latin typeface="Microsoft YaHei"/>
                <a:ea typeface="Microsoft YaHei"/>
              </a:rPr>
              <a:t>Prompt </a:t>
            </a: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与</a:t>
            </a:r>
            <a:r>
              <a:rPr lang="en-US" sz="1350" b="1">
                <a:solidFill>
                  <a:srgbClr val="0B2E4F"/>
                </a:solidFill>
                <a:latin typeface="Microsoft YaHei"/>
                <a:ea typeface="Microsoft YaHei"/>
              </a:rPr>
              <a:t> API </a:t>
            </a: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调用</a:t>
            </a:r>
            <a:endParaRPr/>
          </a:p>
        </p:txBody>
      </p:sp>
      <p:sp>
        <p:nvSpPr>
          <p:cNvPr id="490" name="文本框 489" descr="{&quot;isTemplate&quot;:true,&quot;type&quot;:&quot;text&quot;}"/>
          <p:cNvSpPr txBox="1"/>
          <p:nvPr/>
        </p:nvSpPr>
        <p:spPr>
          <a:xfrm>
            <a:off x="7858125" y="4171950"/>
            <a:ext cx="34956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五要素模板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可运行代码</a:t>
            </a:r>
            <a:endParaRPr/>
          </a:p>
        </p:txBody>
      </p:sp>
      <p:sp>
        <p:nvSpPr>
          <p:cNvPr id="491" name="文本框 490" descr="{&quot;isTemplate&quot;:true,&quot;type&quot;:&quot;text&quot;}"/>
          <p:cNvSpPr txBox="1"/>
          <p:nvPr/>
        </p:nvSpPr>
        <p:spPr>
          <a:xfrm>
            <a:off x="11115675" y="4533900"/>
            <a:ext cx="2381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59E0B"/>
                </a:solidFill>
                <a:latin typeface="Microsoft YaHei"/>
                <a:ea typeface="Microsoft YaHei"/>
              </a:rPr>
              <a:t>P36</a:t>
            </a:r>
            <a:endParaRPr/>
          </a:p>
        </p:txBody>
      </p:sp>
      <p:sp>
        <p:nvSpPr>
          <p:cNvPr id="492" name="矩形: 圆角 491"/>
          <p:cNvSpPr/>
          <p:nvPr/>
        </p:nvSpPr>
        <p:spPr>
          <a:xfrm>
            <a:off x="7705725" y="4943475"/>
            <a:ext cx="3800475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93" name="文本框 492" descr="{&quot;isTemplate&quot;:true,&quot;type&quot;:&quot;text&quot;}"/>
          <p:cNvSpPr txBox="1"/>
          <p:nvPr/>
        </p:nvSpPr>
        <p:spPr>
          <a:xfrm>
            <a:off x="7858125" y="5076825"/>
            <a:ext cx="295275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0E7490"/>
                </a:solidFill>
                <a:latin typeface="Microsoft YaHei"/>
                <a:ea typeface="Microsoft YaHei"/>
              </a:rPr>
              <a:t>08</a:t>
            </a:r>
            <a:endParaRPr/>
          </a:p>
        </p:txBody>
      </p:sp>
      <p:sp>
        <p:nvSpPr>
          <p:cNvPr id="494" name="文本框 493" descr="{&quot;isTemplate&quot;:true,&quot;type&quot;:&quot;text&quot;}"/>
          <p:cNvSpPr txBox="1"/>
          <p:nvPr/>
        </p:nvSpPr>
        <p:spPr>
          <a:xfrm>
            <a:off x="8248650" y="5095875"/>
            <a:ext cx="31051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部署与上线</a:t>
            </a:r>
            <a:endParaRPr/>
          </a:p>
        </p:txBody>
      </p:sp>
      <p:sp>
        <p:nvSpPr>
          <p:cNvPr id="495" name="文本框 494" descr="{&quot;isTemplate&quot;:true,&quot;type&quot;:&quot;text&quot;}"/>
          <p:cNvSpPr txBox="1"/>
          <p:nvPr/>
        </p:nvSpPr>
        <p:spPr>
          <a:xfrm>
            <a:off x="7858125" y="5438775"/>
            <a:ext cx="34956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腾讯云免费资源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公网发布</a:t>
            </a:r>
            <a:endParaRPr/>
          </a:p>
        </p:txBody>
      </p:sp>
      <p:sp>
        <p:nvSpPr>
          <p:cNvPr id="496" name="文本框 495" descr="{&quot;isTemplate&quot;:true,&quot;type&quot;:&quot;text&quot;}"/>
          <p:cNvSpPr txBox="1"/>
          <p:nvPr/>
        </p:nvSpPr>
        <p:spPr>
          <a:xfrm>
            <a:off x="11115675" y="5800725"/>
            <a:ext cx="2381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F59E0B"/>
                </a:solidFill>
                <a:latin typeface="Microsoft YaHei"/>
                <a:ea typeface="Microsoft YaHei"/>
              </a:rPr>
              <a:t>P39</a:t>
            </a:r>
            <a:endParaRPr/>
          </a:p>
        </p:txBody>
      </p:sp>
      <p:sp>
        <p:nvSpPr>
          <p:cNvPr id="497" name="文本框 496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498" name="文本框 497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02 / 44</a:t>
            </a:r>
            <a:endParaRPr/>
          </a:p>
        </p:txBody>
      </p:sp>
      <p:pic>
        <p:nvPicPr>
          <p:cNvPr id="499" name="图形 498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position: 'relative', padding: 0 }}&gt;&#10;&#10;    &lt;Box style={{ position: 'absolute', top: 0, left: 0, width: 1280, height: 720, zIndex: 0 }}&gt;&#10;        &lt;svg width={1280} height={720} viewBox='0 0 1280 720'&gt;&#10;            &lt;defs&gt;&#10;                &lt;linearGradient id='s1bg' x1='0' y1='0' x2='1' y2='1'&gt;&#10;                    &lt;stop offset='0%' stopColor='#0B2E4F' /&gt;&#10;                    &lt;stop offset='100%' stopColor='#0E7490' /&gt;&#10;                &lt;/linearGradient&gt;&#10;            &lt;/defs&gt;&#10;            &lt;rect x='0' y='0' width='1280' height='720' fill='url(#s1bg)' /&gt;&#10;            &lt;g opacity='0.22' fill='#7DD3FC'&gt;&#10;                &lt;rect x='760' y='470' width='96' height='110' rx='8' /&gt;&#10;                &lt;rect x='876' y='390' width='96' height='190' rx='8' /&gt;&#10;                &lt;rect x='992' y='300' width='96' height='280' rx='8' /&gt;&#10;                &lt;rect x='1108' y='200' width='96' height='380' rx='8' /&gt;&#10;            &lt;/g&gt;&#10;            &lt;g opacity='0.55' fill='#F59E0B'&gt;&#10;                &lt;rect x='760' y='470' width='96' height='8' rx='4' /&gt;&#10;                &lt;rect x='876' y='390' width='96' height='8' rx='4' /&gt;&#10;                &lt;rect x='992' y='300' width='96' height='8' rx='4' /&gt;&#10;                &lt;rect x='1108' y='200' width='96' height='8' rx='4' /&gt;&#10;            &lt;/g&gt;&#10;            &lt;g opacity='0.35' stroke='#7DD3FC' strokeWidth='2' fill='none'&gt;&#10;                &lt;path d='M808 460 L924 380 L1040 290 L1156 190' /&gt;&#10;            &lt;/g&gt;&#10;            &lt;circle cx='1156' cy='190' r='9' fill='#F59E0B' opacity='0.9' /&gt;&#10;            &lt;g opacity='0.12' stroke='#7DD3FC' strokeWidth='1'&gt;&#10;                &lt;line x1='0' y1='580' x2='720' y2='580' /&gt;&#10;                &lt;line x1='0' y1='628' x2='720' y2='628' /&gt;&#10;                &lt;line x1='0' y1='676' x2='720' y2='676' /&gt;&#10;            &lt;/g&gt;&#10;        &lt;/svg&gt;&#10;    &lt;/Box&gt;&#10;&#10;    &lt;Box style={{&#10;        position: 'absolute', left: 92, top: 0, width: 620, height: 720,&#10;        zIndex: 2, flexDirection: 'column', justifyContent: 'center',&#10;    }}&gt;&#10;        &lt;Box style={{ flexDirection: 'row', alignItems: 'center', gap: 18, marginBottom: 26 }}&gt;&#10;            &lt;Text style={{ fontSize: 78, fontWeight: 'bold', color: '#F59E0B', lineHeight: 1 }}&gt;01&lt;/Text&gt;&#10;            &lt;Box style={{ width: 76, height: 5, background: '#F59E0B', borderRadius: 3 }} /&gt;&#10;        &lt;/Box&gt;&#10;        &lt;Text style={{ fontSize: 64, fontWeight: 'bold', color: '#FFFFFF', lineHeight: 1.15, letterSpacing: 1, marginBottom: 26 }}&gt;&#10;            定位与能力地图&#10;        &lt;/Text&gt;&#10;        &lt;Text style={{ fontSize: 22, color: '#BAE6FD', lineHeight: 1.75 }}&gt;&#10;            先想清楚&quot;做到什么程度算完成&quot;，&#10;            &lt;br /&gt;&#10;            再决定今天重点补哪一块。&#10;        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矩形 98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90" name="图形 98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991" name="文本框 990" descr="{&quot;isTemplate&quot;:true,&quot;type&quot;:&quot;text&quot;}"/>
          <p:cNvSpPr txBox="1"/>
          <p:nvPr/>
        </p:nvSpPr>
        <p:spPr>
          <a:xfrm>
            <a:off x="876300" y="1866900"/>
            <a:ext cx="923925" cy="895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5850" b="1">
                <a:solidFill>
                  <a:srgbClr val="F59E0B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992" name="矩形: 圆角 991"/>
          <p:cNvSpPr/>
          <p:nvPr/>
        </p:nvSpPr>
        <p:spPr>
          <a:xfrm>
            <a:off x="1971675" y="2295525"/>
            <a:ext cx="72390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93" name="文本框 992" descr="{&quot;isTemplate&quot;:true,&quot;type&quot;:&quot;text&quot;}"/>
          <p:cNvSpPr txBox="1"/>
          <p:nvPr/>
        </p:nvSpPr>
        <p:spPr>
          <a:xfrm>
            <a:off x="876300" y="3009900"/>
            <a:ext cx="5905500" cy="8477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4999"/>
              </a:lnSpc>
            </a:pPr>
            <a:r>
              <a:rPr lang="zh-CN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定位与能力地图</a:t>
            </a:r>
            <a:endParaRPr/>
          </a:p>
        </p:txBody>
      </p:sp>
      <p:sp>
        <p:nvSpPr>
          <p:cNvPr id="994" name="文本框 993" descr="{&quot;isTemplate&quot;:true,&quot;type&quot;:&quot;text&quot;}"/>
          <p:cNvSpPr txBox="1"/>
          <p:nvPr/>
        </p:nvSpPr>
        <p:spPr>
          <a:xfrm>
            <a:off x="876300" y="4105275"/>
            <a:ext cx="5905500" cy="885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先想清楚</a:t>
            </a:r>
            <a:r>
              <a:rPr lang="en-US" sz="1650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做到什么程度算完成</a:t>
            </a:r>
            <a:r>
              <a:rPr lang="en-US" sz="1650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，</a:t>
            </a:r>
            <a:endParaRPr/>
          </a:p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再决定今天重点补哪一块。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position: 'relative', padding: 0 }}&gt;&#10;&#10;    &lt;Box style={{ position: 'absolute', top: 0, left: 0, width: 1280, height: 720, zIndex: 0 }}&gt;&#10;        &lt;svg width={1280} height={720} viewBox='0 0 1280 720'&gt;&#10;            &lt;defs&gt;&#10;                &lt;linearGradient id='s2bg' x1='0' y1='0' x2='1' y2='1'&gt;&#10;                    &lt;stop offset='0%' stopColor='#0B2E4F' /&gt;&#10;                    &lt;stop offset='100%' stopColor='#0E7490' /&gt;&#10;                &lt;/linearGradient&gt;&#10;            &lt;/defs&gt;&#10;            &lt;rect x='0' y='0' width='1280' height='720' fill='url(#s2bg)' /&gt;&#10;            {/* 两条分叉路径 */}&#10;            &lt;g opacity='0.30' stroke='#7DD3FC' strokeWidth='3' fill='none' strokeLinecap='round'&gt;&#10;                &lt;path d='M700 360 L810 360' /&gt;&#10;                &lt;path d='M810 360 L940 240' /&gt;&#10;                &lt;path d='M810 360 L940 480' /&gt;&#10;            &lt;/g&gt;&#10;            &lt;g opacity='0.75'&gt;&#10;                &lt;circle cx='700' cy='360' r='13' fill='#F59E0B' /&gt;&#10;                &lt;circle cx='940' cy='240' r='15' fill='#7DD3FC' /&gt;&#10;                &lt;circle cx='940' cy='480' r='15' fill='#7DD3FC' /&gt;&#10;            &lt;/g&gt;&#10;            &lt;g opacity='0.16' fill='#7DD3FC'&gt;&#10;                &lt;rect x='1000' y='196' width='190' height='88' rx='10' /&gt;&#10;                &lt;rect x='1000' y='436' width='190' height='88' rx='10' /&gt;&#10;            &lt;/g&gt;&#10;            &lt;g opacity='0.45' fill='#BAE6FD'&gt;&#10;                &lt;rect x='1016' y='222' width='110' height='9' rx='4' /&gt;&#10;                &lt;rect x='1016' y='244' width='152' height='7' rx='3' /&gt;&#10;                &lt;rect x='1016' y='462' width='96' height='9' rx='4' /&gt;&#10;                &lt;rect x='1016' y='484' width='140' height='7' rx='3' /&gt;&#10;            &lt;/g&gt;&#10;            &lt;g opacity='0.11' stroke='#7DD3FC' strokeWidth='1'&gt;&#10;                &lt;line x1='0' y1='120' x2='660' y2='120' /&gt;&#10;                &lt;line x1='0' y1='168' x2='660' y2='168' /&gt;&#10;            &lt;/g&gt;&#10;        &lt;/svg&gt;&#10;    &lt;/Box&gt;&#10;&#10;    &lt;Box style={{&#10;        position: 'absolute', left: 92, top: 0, width: 580, height: 720,&#10;        zIndex: 2, flexDirection: 'column', justifyContent: 'center',&#10;    }}&gt;&#10;        &lt;Box style={{ flexDirection: 'row', alignItems: 'center', gap: 18, marginBottom: 26 }}&gt;&#10;            &lt;Text style={{ fontSize: 78, fontWeight: 'bold', color: '#F59E0B', lineHeight: 1 }}&gt;02&lt;/Text&gt;&#10;            &lt;Box style={{ width: 76, height: 5, background: '#F59E0B', borderRadius: 3 }} /&gt;&#10;        &lt;/Box&gt;&#10;        &lt;Text style={{ fontSize: 64, fontWeight: 'bold', color: '#FFFFFF', lineHeight: 1.15, letterSpacing: 1, marginBottom: 26 }}&gt;&#10;            两个毕设方向落地&#10;        &lt;/Text&gt;&#10;        &lt;Text style={{ fontSize: 22, color: '#BAE6FD', lineHeight: 1.75 }}&gt;&#10;            工具开发与方案设计，产出物不同，&#10;            &lt;br /&gt;&#10;            评分点也不同——选之前先看清标准。&#10;        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矩形 15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89" name="图形 158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590" name="文本框 1589" descr="{&quot;isTemplate&quot;:true,&quot;type&quot;:&quot;text&quot;}"/>
          <p:cNvSpPr txBox="1"/>
          <p:nvPr/>
        </p:nvSpPr>
        <p:spPr>
          <a:xfrm>
            <a:off x="876300" y="1866900"/>
            <a:ext cx="923925" cy="895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5850" b="1">
                <a:solidFill>
                  <a:srgbClr val="F59E0B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1591" name="矩形: 圆角 1590"/>
          <p:cNvSpPr/>
          <p:nvPr/>
        </p:nvSpPr>
        <p:spPr>
          <a:xfrm>
            <a:off x="1971675" y="2295525"/>
            <a:ext cx="72390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92" name="文本框 1591" descr="{&quot;isTemplate&quot;:true,&quot;type&quot;:&quot;text&quot;}"/>
          <p:cNvSpPr txBox="1"/>
          <p:nvPr/>
        </p:nvSpPr>
        <p:spPr>
          <a:xfrm>
            <a:off x="876300" y="3009900"/>
            <a:ext cx="5524500" cy="8477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4999"/>
              </a:lnSpc>
            </a:pPr>
            <a:r>
              <a:rPr lang="zh-CN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两个毕设方向落地</a:t>
            </a:r>
            <a:endParaRPr/>
          </a:p>
        </p:txBody>
      </p:sp>
      <p:sp>
        <p:nvSpPr>
          <p:cNvPr id="1593" name="文本框 1592" descr="{&quot;isTemplate&quot;:true,&quot;type&quot;:&quot;text&quot;}"/>
          <p:cNvSpPr txBox="1"/>
          <p:nvPr/>
        </p:nvSpPr>
        <p:spPr>
          <a:xfrm>
            <a:off x="876300" y="4105275"/>
            <a:ext cx="5524500" cy="885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工具开发与方案设计，产出物不同，</a:t>
            </a:r>
            <a:endParaRPr/>
          </a:p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评分点也不同——选之前先看清标准。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position: 'relative', padding: 0 }}&gt;&#10;&#10;    &lt;Box style={{ position: 'absolute', top: 0, left: 0, width: 1280, height: 720, zIndex: 0 }}&gt;&#10;        &lt;svg width={1280} height={720} viewBox='0 0 1280 720'&gt;&#10;            &lt;defs&gt;&#10;                &lt;linearGradient id='s3bg' x1='0' y1='0' x2='1' y2='1'&gt;&#10;                    &lt;stop offset='0%' stopColor='#0B2E4F' /&gt;&#10;                    &lt;stop offset='100%' stopColor='#0E7490' /&gt;&#10;                &lt;/linearGradient&gt;&#10;            &lt;/defs&gt;&#10;            &lt;rect x='0' y='0' width='1280' height='720' fill='url(#s3bg)' /&gt;&#10;            {/* 知识网络节点 */}&#10;            &lt;g opacity='0.26' stroke='#7DD3FC' strokeWidth='1.6'&gt;&#10;                &lt;line x1='780' y1='360' x2='880' y2='230' /&gt;&#10;                &lt;line x1='780' y1='360' x2='920' y2='368' /&gt;&#10;                &lt;line x1='780' y1='360' x2='860' y2='500' /&gt;&#10;                &lt;line x1='880' y1='230' x2='1010' y2='180' /&gt;&#10;                &lt;line x1='880' y1='230' x2='1000' y2='300' /&gt;&#10;                &lt;line x1='920' y1='368' x2='1050' y2='330' /&gt;&#10;                &lt;line x1='920' y1='368' x2='1040' y2='430' /&gt;&#10;                &lt;line x1='860' y1='500' x2='990' y2='540' /&gt;&#10;                &lt;line x1='860' y1='500' x2='1010' y2='470' /&gt;&#10;            &lt;/g&gt;&#10;            &lt;g opacity='0.85'&gt;&#10;                &lt;circle cx='780' cy='360' r='14' fill='#F59E0B' /&gt;&#10;                &lt;circle cx='880' cy='230' r='8' fill='#7DD3FC' /&gt;&#10;                &lt;circle cx='920' cy='368' r='8' fill='#7DD3FC' /&gt;&#10;                &lt;circle cx='860' cy='500' r='8' fill='#7DD3FC' /&gt;&#10;                &lt;circle cx='1010' cy='180' r='6' fill='#BAE6FD' /&gt;&#10;                &lt;circle cx='1000' cy='300' r='6' fill='#BAE6FD' /&gt;&#10;                &lt;circle cx='1050' cy='330' r='6' fill='#BAE6FD' /&gt;&#10;                &lt;circle cx='1040' cy='430' r='6' fill='#BAE6FD' /&gt;&#10;                &lt;circle cx='990' cy='540' r='6' fill='#BAE6FD' /&gt;&#10;                &lt;circle cx='1010' cy='470' r='6' fill='#BAE6FD' /&gt;&#10;            &lt;/g&gt;&#10;            &lt;g opacity='0.13' fill='#7DD3FC'&gt;&#10;                &lt;rect x='1090' y='210' width='140' height='300' rx='12' /&gt;&#10;            &lt;/g&gt;&#10;            &lt;g opacity='0.38' fill='#BAE6FD'&gt;&#10;                &lt;rect x='1108' y='240' width='86' height='9' rx='4' /&gt;&#10;                &lt;rect x='1108' y='266' width='104' height='7' rx='3' /&gt;&#10;                &lt;rect x='1108' y='300' width='72' height='9' rx='4' /&gt;&#10;                &lt;rect x='1108' y='326' width='96' height='7' rx='3' /&gt;&#10;                &lt;rect x='1108' y='360' width='92' height='9' rx='4' /&gt;&#10;                &lt;rect x='1108' y='386' width='78' height='7' rx='3' /&gt;&#10;            &lt;/g&gt;&#10;        &lt;/svg&gt;&#10;    &lt;/Box&gt;&#10;&#10;    &lt;Box style={{&#10;        position: 'absolute', left: 92, top: 0, width: 620, height: 720,&#10;        zIndex: 2, flexDirection: 'column', justifyContent: 'center',&#10;    }}&gt;&#10;        &lt;Box style={{ flexDirection: 'row', alignItems: 'center', gap: 18, marginBottom: 26 }}&gt;&#10;            &lt;Text style={{ fontSize: 78, fontWeight: 'bold', color: '#F59E0B', lineHeight: 1 }}&gt;03&lt;/Text&gt;&#10;            &lt;Box style={{ width: 76, height: 5, background: '#F59E0B', borderRadius: 3 }} /&gt;&#10;        &lt;/Box&gt;&#10;        &lt;Text style={{ fontSize: 64, fontWeight: 'bold', color: '#FFFFFF', lineHeight: 1.15, letterSpacing: 1, marginBottom: 26 }}&gt;&#10;            文献检索与知识库&#10;        &lt;/Text&gt;&#10;        &lt;Text style={{ fontSize: 22, color: '#BAE6FD', lineHeight: 1.75 }}&gt;&#10;            用青泥学术把资料找准，&#10;            &lt;br /&gt;&#10;            用 ima 把资料变成随时可问的知识。&#10;        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矩形 18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84" name="图形 188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885" name="文本框 1884" descr="{&quot;isTemplate&quot;:true,&quot;type&quot;:&quot;text&quot;}"/>
          <p:cNvSpPr txBox="1"/>
          <p:nvPr/>
        </p:nvSpPr>
        <p:spPr>
          <a:xfrm>
            <a:off x="876300" y="1866900"/>
            <a:ext cx="923925" cy="895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5850" b="1">
                <a:solidFill>
                  <a:srgbClr val="F59E0B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1886" name="矩形: 圆角 1885"/>
          <p:cNvSpPr/>
          <p:nvPr/>
        </p:nvSpPr>
        <p:spPr>
          <a:xfrm>
            <a:off x="1971675" y="2295525"/>
            <a:ext cx="72390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87" name="文本框 1886" descr="{&quot;isTemplate&quot;:true,&quot;type&quot;:&quot;text&quot;}"/>
          <p:cNvSpPr txBox="1"/>
          <p:nvPr/>
        </p:nvSpPr>
        <p:spPr>
          <a:xfrm>
            <a:off x="876300" y="3009900"/>
            <a:ext cx="5905500" cy="8477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4999"/>
              </a:lnSpc>
            </a:pPr>
            <a:r>
              <a:rPr lang="zh-CN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文献检索与知识库</a:t>
            </a:r>
            <a:endParaRPr/>
          </a:p>
        </p:txBody>
      </p:sp>
      <p:sp>
        <p:nvSpPr>
          <p:cNvPr id="1888" name="文本框 1887" descr="{&quot;isTemplate&quot;:true,&quot;type&quot;:&quot;text&quot;}"/>
          <p:cNvSpPr txBox="1"/>
          <p:nvPr/>
        </p:nvSpPr>
        <p:spPr>
          <a:xfrm>
            <a:off x="876300" y="4105275"/>
            <a:ext cx="5905500" cy="885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用青泥学术把资料找准，</a:t>
            </a:r>
            <a:endParaRPr/>
          </a:p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用</a:t>
            </a:r>
            <a:r>
              <a:rPr lang="en-US" sz="1650">
                <a:solidFill>
                  <a:srgbClr val="BAE6FD"/>
                </a:solidFill>
                <a:latin typeface="Microsoft YaHei"/>
                <a:ea typeface="Microsoft YaHei"/>
              </a:rPr>
              <a:t> ima </a:t>
            </a: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把资料变成随时可问的知识。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position: 'relative', padding: 0 }}&gt;&#10;&#10;    &lt;Box style={{ position: 'absolute', top: 0, left: 0, width: 1280, height: 720, zIndex: 0 }}&gt;&#10;        &lt;svg width={1280} height={720} viewBox='0 0 1280 720'&gt;&#10;            &lt;defs&gt;&#10;                &lt;linearGradient id='s4bg' x1='0' y1='0' x2='1' y2='1'&gt;&#10;                    &lt;stop offset='0%' stopColor='#0B2E4F' /&gt;&#10;                    &lt;stop offset='100%' stopColor='#0E7490' /&gt;&#10;                &lt;/linearGradient&gt;&#10;            &lt;/defs&gt;&#10;            &lt;rect x='0' y='0' width='1280' height='720' fill='url(#s4bg)' /&gt;&#10;            {/* 工具矩阵 */}&#10;            &lt;g opacity='0.20' fill='#7DD3FC'&gt;&#10;                &lt;rect x='742' y='150' width='118' height='118' rx='12' /&gt;&#10;                &lt;rect x='878' y='150' width='118' height='118' rx='12' /&gt;&#10;                &lt;rect x='1014' y='150' width='118' height='118' rx='12' /&gt;&#10;                &lt;rect x='742' y='286' width='118' height='118' rx='12' /&gt;&#10;                &lt;rect x='878' y='286' width='118' height='118' rx='12' /&gt;&#10;                &lt;rect x='1014' y='286' width='118' height='118' rx='12' /&gt;&#10;                &lt;rect x='742' y='422' width='118' height='118' rx='12' /&gt;&#10;                &lt;rect x='878' y='422' width='118' height='118' rx='12' /&gt;&#10;                &lt;rect x='1014' y='422' width='118' height='118' rx='12' /&gt;&#10;            &lt;/g&gt;&#10;            &lt;g opacity='0.70' fill='#F59E0B'&gt;&#10;                &lt;rect x='742' y='286' width='118' height='8' rx='4' /&gt;&#10;                &lt;rect x='878' y='422' width='118' height='8' rx='4' /&gt;&#10;            &lt;/g&gt;&#10;            &lt;g opacity='0.55' stroke='#BAE6FD' strokeWidth='2.5' fill='none' strokeLinecap='round'&gt;&#10;                &lt;circle cx='801' cy='209' r='17' /&gt;&#10;                &lt;path d='M827 209 L849 209 M827 199 L837 199 M827 219 L843 219' /&gt;&#10;                &lt;path d='M937 199 L959 199 L959 197 L981 210 L959 223 L959 221 L937 221 Z' /&gt;&#10;                &lt;path d='M1073 200 L1095 200 L1095 218 L1073 218 Z M1077 200 L1077 190 L1091 190 L1091 200' /&gt;&#10;                &lt;rect x='778' y='345' width='46' height='30' rx='4' /&gt;&#10;                &lt;path d='M786 375 L774 385 L786 385 Z' /&gt;&#10;                &lt;path d='M920 453 L948 453 M934 439 L934 467' /&gt;&#10;                &lt;circle cx='934' cy='453' r='19' /&gt;&#10;                &lt;path d='M1056 445 L1098 445 M1056 461 L1086 461' /&gt;&#10;            &lt;/g&gt;&#10;        &lt;/svg&gt;&#10;    &lt;/Box&gt;&#10;&#10;    &lt;Box style={{&#10;        position: 'absolute', left: 92, top: 0, width: 600, height: 720,&#10;        zIndex: 2, flexDirection: 'column', justifyContent: 'center',&#10;    }}&gt;&#10;        &lt;Box style={{ flexDirection: 'row', alignItems: 'center', gap: 18, marginBottom: 26 }}&gt;&#10;            &lt;Text style={{ fontSize: 78, fontWeight: 'bold', color: '#F59E0B', lineHeight: 1 }}&gt;04&lt;/Text&gt;&#10;            &lt;Box style={{ width: 76, height: 5, background: '#F59E0B', borderRadius: 3 }} /&gt;&#10;        &lt;/Box&gt;&#10;        &lt;Text style={{ fontSize: 64, fontWeight: 'bold', color: '#FFFFFF', lineHeight: 1.15, letterSpacing: 1, marginBottom: 26 }}&gt;&#10;            AI 工具选型地图&#10;        &lt;/Text&gt;&#10;        &lt;Text style={{ fontSize: 22, color: '#BAE6FD', lineHeight: 1.75 }}&gt;&#10;            工具不是越多越好。&#10;            &lt;br /&gt;&#10;            按毕设任务的类型去挑，才不会被工具牵着走。&#10;        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矩形 18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91" name="图形 189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892" name="文本框 1891" descr="{&quot;isTemplate&quot;:true,&quot;type&quot;:&quot;text&quot;}"/>
          <p:cNvSpPr txBox="1"/>
          <p:nvPr/>
        </p:nvSpPr>
        <p:spPr>
          <a:xfrm>
            <a:off x="876300" y="1866900"/>
            <a:ext cx="923925" cy="895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5850" b="1">
                <a:solidFill>
                  <a:srgbClr val="F59E0B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1893" name="矩形: 圆角 1892"/>
          <p:cNvSpPr/>
          <p:nvPr/>
        </p:nvSpPr>
        <p:spPr>
          <a:xfrm>
            <a:off x="1971675" y="2295525"/>
            <a:ext cx="72390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94" name="文本框 1893" descr="{&quot;isTemplate&quot;:true,&quot;type&quot;:&quot;text&quot;}"/>
          <p:cNvSpPr txBox="1"/>
          <p:nvPr/>
        </p:nvSpPr>
        <p:spPr>
          <a:xfrm>
            <a:off x="876300" y="3009900"/>
            <a:ext cx="5715000" cy="8477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4999"/>
              </a:lnSpc>
            </a:pPr>
            <a:r>
              <a:rPr lang="en-US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AI </a:t>
            </a:r>
            <a:r>
              <a:rPr lang="zh-CN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工具选型地图</a:t>
            </a:r>
            <a:endParaRPr/>
          </a:p>
        </p:txBody>
      </p:sp>
      <p:sp>
        <p:nvSpPr>
          <p:cNvPr id="1895" name="文本框 1894" descr="{&quot;isTemplate&quot;:true,&quot;type&quot;:&quot;text&quot;}"/>
          <p:cNvSpPr txBox="1"/>
          <p:nvPr/>
        </p:nvSpPr>
        <p:spPr>
          <a:xfrm>
            <a:off x="876300" y="4105275"/>
            <a:ext cx="5715000" cy="885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工具不是越多越好。</a:t>
            </a:r>
            <a:endParaRPr/>
          </a:p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按毕设任务的类型去挑，才不会被工具牵着走。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position: 'relative', padding: 0 }}&gt;&#10;&#10;    &lt;Box style={{ position: 'absolute', top: 0, left: 0, width: 1280, height: 720, zIndex: 0 }}&gt;&#10;        &lt;svg width={1280} height={720} viewBox='0 0 1280 720'&gt;&#10;            &lt;defs&gt;&#10;                &lt;linearGradient id='s5bg' x1='0' y1='0' x2='1' y2='1'&gt;&#10;                    &lt;stop offset='0%' stopColor='#0B2E4F' /&gt;&#10;                    &lt;stop offset='100%' stopColor='#0E7490' /&gt;&#10;                &lt;/linearGradient&gt;&#10;            &lt;/defs&gt;&#10;            &lt;rect x='0' y='0' width='1280' height='720' fill='url(#s5bg)' /&gt;&#10;            {/* 智能体流程脉络 */}&#10;            &lt;g opacity='0.28' stroke='#7DD3FC' strokeWidth='3' fill='none' strokeLinecap='round'&gt;&#10;                &lt;path d='M720 240 L720 480' /&gt;&#10;                &lt;path d='M720 240 L830 240' /&gt;&#10;                &lt;path d='M830 240 L830 360' /&gt;&#10;                &lt;path d='M830 360 L950 360' /&gt;&#10;                &lt;path d='M950 360 L950 480' /&gt;&#10;                &lt;path d='M720 480 L950 480' /&gt;&#10;            &lt;/g&gt;&#10;            &lt;g opacity='0.22' fill='#7DD3FC'&gt;&#10;                &lt;rect x='1010' y='300' width='220' height='120' rx='12' /&gt;&#10;            &lt;/g&gt;&#10;            &lt;g opacity='0.55' fill='#BAE6FD'&gt;&#10;                &lt;rect x='1032' y='328' width='96' height='10' rx='5' /&gt;&#10;                &lt;rect x='1032' y='352' width='160' height='7' rx='3' /&gt;&#10;                &lt;rect x='1032' y='370' width='132' height='7' rx='3' /&gt;&#10;                &lt;rect x='1032' y='388' width='148' height='7' rx='3' /&gt;&#10;            &lt;/g&gt;&#10;            &lt;g opacity='0.85'&gt;&#10;                &lt;circle cx='720' cy='240' r='12' fill='#F59E0B' /&gt;&#10;                &lt;circle cx='830' cy='360' r='10' fill='#7DD3FC' /&gt;&#10;                &lt;circle cx='950' cy='480' r='10' fill='#7DD3FC' /&gt;&#10;            &lt;/g&gt;&#10;            &lt;g opacity='0.30' fill='#F59E0B'&gt;&#10;                &lt;circle cx='720' cy='480' r='7' /&gt;&#10;            &lt;/g&gt;&#10;        &lt;/svg&gt;&#10;    &lt;/Box&gt;&#10;&#10;    &lt;Box style={{&#10;        position: 'absolute', left: 92, top: 0, width: 590, height: 720,&#10;        zIndex: 2, flexDirection: 'column', justifyContent: 'center',&#10;    }}&gt;&#10;        &lt;Box style={{ flexDirection: 'row', alignItems: 'center', gap: 18, marginBottom: 26 }}&gt;&#10;            &lt;Text style={{ fontSize: 78, fontWeight: 'bold', color: '#F59E0B', lineHeight: 1 }}&gt;05&lt;/Text&gt;&#10;            &lt;Box style={{ width: 76, height: 5, background: '#F59E0B', borderRadius: 3 }} /&gt;&#10;        &lt;/Box&gt;&#10;        &lt;Text style={{ fontSize: 64, fontWeight: 'bold', color: '#FFFFFF', lineHeight: 1.15, letterSpacing: 1, marginBottom: 26 }}&gt;&#10;            WorkBuddy 智能体实操&#10;        &lt;/Text&gt;&#10;        &lt;Text style={{ fontSize: 22, color: '#BAE6FD', lineHeight: 1.75 }}&gt;&#10;            让桌面智能体替你处理文件、整理资料、&#10;            &lt;br /&gt;&#10;            产出交付物——关键是模型与技能配得对。&#10;        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" name="矩形 18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98" name="图形 189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899" name="文本框 1898" descr="{&quot;isTemplate&quot;:true,&quot;type&quot;:&quot;text&quot;}"/>
          <p:cNvSpPr txBox="1"/>
          <p:nvPr/>
        </p:nvSpPr>
        <p:spPr>
          <a:xfrm>
            <a:off x="876300" y="1447800"/>
            <a:ext cx="923925" cy="895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5850" b="1">
                <a:solidFill>
                  <a:srgbClr val="F59E0B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1900" name="矩形: 圆角 1899"/>
          <p:cNvSpPr/>
          <p:nvPr/>
        </p:nvSpPr>
        <p:spPr>
          <a:xfrm>
            <a:off x="1971675" y="1876425"/>
            <a:ext cx="72390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01" name="文本框 1900" descr="{&quot;isTemplate&quot;:true,&quot;type&quot;:&quot;text&quot;}"/>
          <p:cNvSpPr txBox="1"/>
          <p:nvPr/>
        </p:nvSpPr>
        <p:spPr>
          <a:xfrm>
            <a:off x="876300" y="2590800"/>
            <a:ext cx="5619750" cy="16859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14999"/>
              </a:lnSpc>
            </a:pPr>
            <a:r>
              <a:rPr lang="en-US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WorkBuddy </a:t>
            </a:r>
            <a:r>
              <a:rPr lang="zh-CN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智能体实操</a:t>
            </a:r>
            <a:endParaRPr/>
          </a:p>
        </p:txBody>
      </p:sp>
      <p:sp>
        <p:nvSpPr>
          <p:cNvPr id="1902" name="文本框 1901" descr="{&quot;isTemplate&quot;:true,&quot;type&quot;:&quot;text&quot;}"/>
          <p:cNvSpPr txBox="1"/>
          <p:nvPr/>
        </p:nvSpPr>
        <p:spPr>
          <a:xfrm>
            <a:off x="876300" y="4524375"/>
            <a:ext cx="5619750" cy="885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让桌面智能体替你处理文件、整理资料、</a:t>
            </a:r>
            <a:endParaRPr/>
          </a:p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产出交付物——关键是模型与技能配得对。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position: 'relative', padding: 0 }}&gt;&#10;&#10;    &lt;Box style={{ position: 'absolute', top: 0, left: 0, width: 1280, height: 720, zIndex: 0 }}&gt;&#10;        &lt;svg width={1280} height={720} viewBox='0 0 1280 720'&gt;&#10;            &lt;defs&gt;&#10;                &lt;linearGradient id='s6bg' x1='0' y1='0' x2='1' y2='1'&gt;&#10;                    &lt;stop offset='0%' stopColor='#0B2E4F' /&gt;&#10;                    &lt;stop offset='100%' stopColor='#0E7490' /&gt;&#10;                &lt;/linearGradient&gt;&#10;            &lt;/defs&gt;&#10;            &lt;rect x='0' y='0' width='1280' height='720' fill='url(#s6bg)' /&gt;&#10;            {/* 代码 / 终端窗口抽象 */}&#10;            &lt;g opacity='0.22' fill='#7DD3FC'&gt;&#10;                &lt;rect x='730' y='150' width='500' height='420' rx='14' /&gt;&#10;            &lt;/g&gt;&#10;            &lt;g opacity='0.45' fill='#BAE6FD'&gt;&#10;                &lt;rect x='730' y='150' width='500' height='44' rx='14' /&gt;&#10;                &lt;circle cx='764' cy='172' r='7' fill='#F59E0B' opacity='0.9' /&gt;&#10;                &lt;circle cx='788' cy='172' r='7' fill='#7DD3FC' opacity='0.8' /&gt;&#10;                &lt;circle cx='812' cy='172' r='7' fill='#7DD3FC' opacity='0.6' /&gt;&#10;            &lt;/g&gt;&#10;            &lt;g opacity='0.55' fill='#BAE6FD'&gt;&#10;                &lt;rect x='762' y='228' width='52' height='8' rx='4' fill='#F59E0B' opacity='0.9' /&gt;&#10;                &lt;rect x='826' y='228' width='150' height='8' rx='4' /&gt;&#10;                &lt;rect x='786' y='254' width='196' height='8' rx='4' /&gt;&#10;                &lt;rect x='786' y='280' width='92' height='8' rx='4' /&gt;&#10;                &lt;rect x='890' y='280' width='124' height='8' rx='4' /&gt;&#10;                &lt;rect x='762' y='306' width='64' height='8' rx='4' fill='#F59E0B' opacity='0.9' /&gt;&#10;                &lt;rect x='838' y='306' width='180' height='8' rx='4' /&gt;&#10;                &lt;rect x='786' y='332' width='144' height='8' rx='4' /&gt;&#10;                &lt;rect x='786' y='358' width='208' height='8' rx='4' /&gt;&#10;                &lt;rect x='762' y='384' width='40' height='8' rx='4' fill='#F59E0B' opacity='0.9' /&gt;&#10;                &lt;rect x='814' y='384' width='112' height='8' rx='4' /&gt;&#10;                &lt;rect x='786' y='410' width='170' height='8' rx='4' /&gt;&#10;                &lt;rect x='786' y='436' width='86' height='8' rx='4' /&gt;&#10;                &lt;rect x='884' y='436' width='132' height='8' rx='4' /&gt;&#10;                &lt;rect x='762' y='462' width='56' height='8' rx='4' fill='#F59E0B' opacity='0.9' /&gt;&#10;                &lt;rect x='830' y='462' width='158' height='8' rx='4' /&gt;&#10;            &lt;/g&gt;&#10;            &lt;g opacity='0.30' stroke='#7DD3FC' strokeWidth='2' fill='none'&gt;&#10;                &lt;path d='M640 320 L700 320 M640 400 L700 400' /&gt;&#10;            &lt;/g&gt;&#10;        &lt;/svg&gt;&#10;    &lt;/Box&gt;&#10;&#10;    &lt;Box style={{&#10;        position: 'absolute', left: 92, top: 0, width: 580, height: 720,&#10;        zIndex: 2, flexDirection: 'column', justifyContent: 'center',&#10;    }}&gt;&#10;        &lt;Box style={{ flexDirection: 'row', alignItems: 'center', gap: 18, marginBottom: 26 }}&gt;&#10;            &lt;Text style={{ fontSize: 78, fontWeight: 'bold', color: '#F59E0B', lineHeight: 1 }}&gt;06&lt;/Text&gt;&#10;            &lt;Box style={{ width: 76, height: 5, background: '#F59E0B', borderRadius: 3 }} /&gt;&#10;        &lt;/Box&gt;&#10;        &lt;Text style={{ fontSize: 64, fontWeight: 'bold', color: '#FFFFFF', lineHeight: 1.15, letterSpacing: 1, marginBottom: 26 }}&gt;&#10;            CodeBuddy 开发实操&#10;        &lt;/Text&gt;&#10;        &lt;Text style={{ fontSize: 22, color: '#BAE6FD', lineHeight: 1.75 }}&gt;&#10;            从提需求到跑起来：会写技能、&#10;            &lt;br /&gt;&#10;            会用沙盒，才敢让它动真代码。&#10;        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矩形 19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05" name="图形 190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906" name="文本框 1905" descr="{&quot;isTemplate&quot;:true,&quot;type&quot;:&quot;text&quot;}"/>
          <p:cNvSpPr txBox="1"/>
          <p:nvPr/>
        </p:nvSpPr>
        <p:spPr>
          <a:xfrm>
            <a:off x="876300" y="1447800"/>
            <a:ext cx="923925" cy="895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5850" b="1">
                <a:solidFill>
                  <a:srgbClr val="F59E0B"/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  <p:sp>
        <p:nvSpPr>
          <p:cNvPr id="1907" name="矩形: 圆角 1906"/>
          <p:cNvSpPr/>
          <p:nvPr/>
        </p:nvSpPr>
        <p:spPr>
          <a:xfrm>
            <a:off x="1971675" y="1876425"/>
            <a:ext cx="72390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08" name="文本框 1907" descr="{&quot;isTemplate&quot;:true,&quot;type&quot;:&quot;text&quot;}"/>
          <p:cNvSpPr txBox="1"/>
          <p:nvPr/>
        </p:nvSpPr>
        <p:spPr>
          <a:xfrm>
            <a:off x="876300" y="2590800"/>
            <a:ext cx="5524500" cy="16859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14999"/>
              </a:lnSpc>
            </a:pPr>
            <a:r>
              <a:rPr lang="en-US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CodeBuddy </a:t>
            </a:r>
            <a:r>
              <a:rPr lang="zh-CN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开发实操</a:t>
            </a:r>
            <a:endParaRPr/>
          </a:p>
        </p:txBody>
      </p:sp>
      <p:sp>
        <p:nvSpPr>
          <p:cNvPr id="1909" name="文本框 1908" descr="{&quot;isTemplate&quot;:true,&quot;type&quot;:&quot;text&quot;}"/>
          <p:cNvSpPr txBox="1"/>
          <p:nvPr/>
        </p:nvSpPr>
        <p:spPr>
          <a:xfrm>
            <a:off x="876300" y="4524375"/>
            <a:ext cx="5524500" cy="885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从提需求到跑起来：会写技能、</a:t>
            </a:r>
            <a:endParaRPr/>
          </a:p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会用沙盒，才敢让它动真代码。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position: 'relative', padding: 0 }}&gt;&#10;&#10;    &lt;Box style={{ position: 'absolute', top: 0, left: 0, width: 1280, height: 720, zIndex: 0 }}&gt;&#10;        &lt;svg width={1280} height={720} viewBox='0 0 1280 720'&gt;&#10;            &lt;defs&gt;&#10;                &lt;linearGradient id='s7bg' x1='0' y1='0' x2='1' y2='1'&gt;&#10;                    &lt;stop offset='0%' stopColor='#0B2E4F' /&gt;&#10;                    &lt;stop offset='100%' stopColor='#0E7490' /&gt;&#10;                &lt;/linearGradient&gt;&#10;            &lt;/defs&gt;&#10;            &lt;rect x='0' y='0' width='1280' height='720' fill='url(#s7bg)' /&gt;&#10;            {/* 指令波纹 / 对话层 */}&#10;            &lt;g opacity='0.11' fill='#7DD3FC'&gt;&#10;                &lt;rect x='700' y='170' width='360' height='96' rx='16' /&gt;&#10;            &lt;/g&gt;&#10;            &lt;g opacity='0.20' fill='#7DD3FC'&gt;&#10;                &lt;rect x='760' y='292' width='400' height='110' rx='16' /&gt;&#10;            &lt;/g&gt;&#10;            &lt;g opacity='0.32' fill='#7DD3FC'&gt;&#10;                &lt;rect x='820' y='428' width='430' height='130' rx='16' /&gt;&#10;            &lt;/g&gt;&#10;            &lt;g opacity='0.70' fill='#F59E0B'&gt;&#10;                &lt;rect x='726' y='200' width='70' height='8' rx='4' /&gt;&#10;                &lt;rect x='810' y='200' width='128' height='8' rx='4' opacity='0.6' /&gt;&#10;                &lt;rect x='726' y='224' width='200' height='7' rx='3' opacity='0.6' /&gt;&#10;                &lt;rect x='786' y='322' width='54' height='8' rx='4' /&gt;&#10;                &lt;rect x='854' y='322' width='152' height='8' rx='4' opacity='0.6' /&gt;&#10;                &lt;rect x='786' y='346' width='236' height='7' rx='3' opacity='0.6' /&gt;&#10;                &lt;rect x='846' y='458' width='62' height='8' rx='4' /&gt;&#10;                &lt;rect x='922' y='458' width='176' height='8' rx='4' opacity='0.6' /&gt;&#10;                &lt;rect x='846' y='482' width='258' height='7' rx='3' opacity='0.6' /&gt;&#10;                &lt;rect x='846' y='506' width='180' height='7' rx='3' opacity='0.6' /&gt;&#10;            &lt;/g&gt;&#10;            &lt;g opacity='0.45' stroke='#7DD3FC' strokeWidth='2' fill='none'&gt;&#10;                &lt;path d='M640 240 Q672 240 672 272 Q672 304 700 304' /&gt;&#10;                &lt;path d='M640 420 Q684 420 684 452 Q684 484 720 484' /&gt;&#10;            &lt;/g&gt;&#10;            &lt;circle cx='640' cy='240' r='8' fill='#F59E0B' opacity='0.9' /&gt;&#10;            &lt;circle cx='640' cy='420' r='8' fill='#7DD3FC' opacity='0.8' /&gt;&#10;        &lt;/svg&gt;&#10;    &lt;/Box&gt;&#10;&#10;    &lt;Box style={{&#10;        position: 'absolute', left: 92, top: 0, width: 570, height: 720,&#10;        zIndex: 2, flexDirection: 'column', justifyContent: 'center',&#10;    }}&gt;&#10;        &lt;Box style={{ flexDirection: 'row', alignItems: 'center', gap: 18, marginBottom: 26 }}&gt;&#10;            &lt;Text style={{ fontSize: 78, fontWeight: 'bold', color: '#F59E0B', lineHeight: 1 }}&gt;07&lt;/Text&gt;&#10;            &lt;Box style={{ width: 76, height: 5, background: '#F59E0B', borderRadius: 3 }} /&gt;&#10;        &lt;/Box&gt;&#10;        &lt;Text style={{ fontSize: 64, fontWeight: 'bold', color: '#FFFFFF', lineHeight: 1.15, letterSpacing: 1, marginBottom: 26 }}&gt;&#10;            Prompt 与 API 调用&#10;        &lt;/Text&gt;&#10;        &lt;Text style={{ fontSize: 22, color: '#BAE6FD', lineHeight: 1.75 }}&gt;&#10;            同一件事，指令写法不同，结果差很远。&#10;            &lt;br /&gt;&#10;            这一章给的是可以直接复制的写法。&#10;        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矩形 19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12" name="图形 191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913" name="文本框 1912" descr="{&quot;isTemplate&quot;:true,&quot;type&quot;:&quot;text&quot;}"/>
          <p:cNvSpPr txBox="1"/>
          <p:nvPr/>
        </p:nvSpPr>
        <p:spPr>
          <a:xfrm>
            <a:off x="876300" y="1447800"/>
            <a:ext cx="923925" cy="895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5850" b="1">
                <a:solidFill>
                  <a:srgbClr val="F59E0B"/>
                </a:solidFill>
                <a:latin typeface="Microsoft YaHei"/>
                <a:ea typeface="Microsoft YaHei"/>
              </a:rPr>
              <a:t>07</a:t>
            </a:r>
            <a:endParaRPr/>
          </a:p>
        </p:txBody>
      </p:sp>
      <p:sp>
        <p:nvSpPr>
          <p:cNvPr id="1914" name="矩形: 圆角 1913"/>
          <p:cNvSpPr/>
          <p:nvPr/>
        </p:nvSpPr>
        <p:spPr>
          <a:xfrm>
            <a:off x="1971675" y="1876425"/>
            <a:ext cx="72390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15" name="文本框 1914" descr="{&quot;isTemplate&quot;:true,&quot;type&quot;:&quot;text&quot;}"/>
          <p:cNvSpPr txBox="1"/>
          <p:nvPr/>
        </p:nvSpPr>
        <p:spPr>
          <a:xfrm>
            <a:off x="876300" y="2590800"/>
            <a:ext cx="5429250" cy="16859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14999"/>
              </a:lnSpc>
            </a:pPr>
            <a:r>
              <a:rPr lang="en-US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Prompt </a:t>
            </a:r>
            <a:r>
              <a:rPr lang="zh-CN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与</a:t>
            </a:r>
            <a:r>
              <a:rPr lang="en-US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 API </a:t>
            </a:r>
            <a:r>
              <a:rPr lang="zh-CN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调用</a:t>
            </a:r>
            <a:endParaRPr/>
          </a:p>
        </p:txBody>
      </p:sp>
      <p:sp>
        <p:nvSpPr>
          <p:cNvPr id="1916" name="文本框 1915" descr="{&quot;isTemplate&quot;:true,&quot;type&quot;:&quot;text&quot;}"/>
          <p:cNvSpPr txBox="1"/>
          <p:nvPr/>
        </p:nvSpPr>
        <p:spPr>
          <a:xfrm>
            <a:off x="876300" y="4524375"/>
            <a:ext cx="5429250" cy="885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同一件事，指令写法不同，结果差很远。</a:t>
            </a:r>
            <a:endParaRPr/>
          </a:p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这一章给的是可以直接复制的写法。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position: 'relative', padding: 0 }}&gt;&#10;&#10;    &lt;Box style={{ position: 'absolute', top: 0, left: 0, width: 1280, height: 720, zIndex: 0 }}&gt;&#10;        &lt;svg width={1280} height={720} viewBox='0 0 1280 720'&gt;&#10;            &lt;defs&gt;&#10;                &lt;linearGradient id='s8bg' x1='0' y1='0' x2='1' y2='1'&gt;&#10;                    &lt;stop offset='0%' stopColor='#0B2E4F' /&gt;&#10;                    &lt;stop offset='60%' stopColor='#0E4A6B' /&gt;&#10;                    &lt;stop offset='100%' stopColor='#0E7490' /&gt;&#10;                &lt;/linearGradient&gt;&#10;                &lt;linearGradient id='s8glow' x1='0' y1='0' x2='1' y2='0'&gt;&#10;                    &lt;stop offset='0%' stopColor='#F59E0B' stopOpacity='0' /&gt;&#10;                    &lt;stop offset='50%' stopColor='#F59E0B' stopOpacity='0.95' /&gt;&#10;                    &lt;stop offset='100%' stopColor='#F59E0B' stopOpacity='0' /&gt;&#10;                &lt;/linearGradient&gt;&#10;            &lt;/defs&gt;&#10;            &lt;rect x='0' y='0' width='1280' height='720' fill='url(#s8bg)' /&gt;&#10;&#10;            {/* 本地 → 云端 迁移抽象 */}&#10;            &lt;g opacity='0.24' fill='#7DD3FC'&gt;&#10;                &lt;rect x='700' y='330' width='130' height='92' rx='10' /&gt;&#10;            &lt;/g&gt;&#10;            &lt;g opacity='0.42' fill='#BAE6FD'&gt;&#10;                &lt;rect x='716' y='352' width='66' height='8' rx='4' /&gt;&#10;                &lt;rect x='716' y='374' width='96' height='7' rx='3' /&gt;&#10;                &lt;rect x='716' y='392' width='78' height='7' rx='3' /&gt;&#10;            &lt;/g&gt;&#10;&#10;            &lt;g opacity='0.55' stroke='#F59E0B' strokeWidth='3' fill='none' strokeLinecap='round'&gt;&#10;                &lt;path d='M848 376 L930 376' /&gt;&#10;                &lt;path d='M912 356 L932 376 L912 396' /&gt;&#10;            &lt;/g&gt;&#10;&#10;            {/* 云端堆栈 */}&#10;            &lt;g opacity='0.30' fill='#7DD3FC'&gt;&#10;                &lt;rect x='960' y='216' width='230' height='140' rx='14' /&gt;&#10;                &lt;rect x='960' y='376' width='230' height='140' rx='14' /&gt;&#10;            &lt;/g&gt;&#10;            &lt;g opacity='0.72' fill='#7DD3FC'&gt;&#10;                &lt;circle cx='990' cy='248' r='10' /&gt;&#10;                &lt;circle cx='990' cy='408' r='10' /&gt;&#10;            &lt;/g&gt;&#10;            &lt;g opacity='0.60' fill='#BAE6FD'&gt;&#10;                &lt;rect x='1014' y='242' width='104' height='10' rx='5' /&gt;&#10;                &lt;rect x='982' y='276' width='184' height='7' rx='3' /&gt;&#10;                &lt;rect x='982' y='294' width='146' height='7' rx='3' /&gt;&#10;                &lt;rect x='1014' y='402' width='132' height='10' rx='5' /&gt;&#10;                &lt;rect x='982' y='436' width='168' height='7' rx='3' /&gt;&#10;                &lt;rect x='982' y='454' width='120' height='7' rx='3' /&gt;&#10;            &lt;/g&gt;&#10;            &lt;circle cx='1075' cy='552' r='15' fill='#F59E0B' opacity='0.95' /&gt;&#10;&#10;            &lt;rect x='0' y='596' width='1280' height='2' fill='url(#s8glow)' /&gt;&#10;            &lt;g opacity='0.13' stroke='#7DD3FC' strokeWidth='1'&gt;&#10;                &lt;line x1='0' y1='120' x2='620' y2='120' /&gt;&#10;                &lt;line x1='0' y1='164' x2='620' y2='164' /&gt;&#10;                &lt;line x1='0' y1='208' x2='620' y2='208' /&gt;&#10;            &lt;/g&gt;&#10;        &lt;/svg&gt;&#10;    &lt;/Box&gt;&#10;&#10;    &lt;Box style={{&#10;        position: 'absolute', left: 92, top: 0, width: 580, height: 720,&#10;        zIndex: 2, flexDirection: 'column', justifyContent: 'center',&#10;    }}&gt;&#10;        &lt;Box style={{ flexDirection: 'row', alignItems: 'center', gap: 18, marginBottom: 24 }}&gt;&#10;            &lt;Text style={{ fontSize: 78, fontWeight: 'bold', color: '#F59E0B', lineHeight: 1 }}&gt;08&lt;/Text&gt;&#10;            &lt;Box style={{ width: 76, height: 5, background: '#F59E0B', borderRadius: 3 }} /&gt;&#10;        &lt;/Box&gt;&#10;        &lt;Text style={{ fontSize: 64, fontWeight: 'bold', color: '#FFFFFF', lineHeight: 1.15, letterSpacing: 1, marginBottom: 24 }}&gt;&#10;            腾讯云部署与上线&#10;        &lt;/Text&gt;&#10;        &lt;Text style={{ fontSize: 22, color: '#BAE6FD', lineHeight: 1.75, marginBottom: 30 }}&gt;&#10;            只在自己电脑上能跑的成果，&#10;            &lt;br /&gt;&#10;            在答辩现场说服力有限。&#10;        &lt;/Text&gt;&#10;        &lt;Box style={{&#10;            paddingLeft: 22, paddingRight: 22, paddingTop: 13, paddingBottom: 13,&#10;            background: 'rgba(245,158,11,0.16)', borderRadius: 10,&#10;            border: '1.5px solid rgba(245,158,11,0.55)',&#10;        }}&gt;&#10;            &lt;Text style={{ fontSize: 20, color: '#FDE68A', fontWeight: 'bold' }}&gt;&#10;                在校学生可免费使用 6 个月云开发资源&#10;            &lt;/Text&gt;&#10;        &lt;/Box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图形 2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876300" y="1504950"/>
            <a:ext cx="923925" cy="895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5850" b="1">
                <a:solidFill>
                  <a:srgbClr val="F59E0B"/>
                </a:solidFill>
                <a:latin typeface="Microsoft YaHei"/>
                <a:ea typeface="Microsoft YaHei"/>
              </a:rPr>
              <a:t>08</a:t>
            </a:r>
            <a:endParaRPr/>
          </a:p>
        </p:txBody>
      </p:sp>
      <p:sp>
        <p:nvSpPr>
          <p:cNvPr id="23" name="矩形: 圆角 22"/>
          <p:cNvSpPr/>
          <p:nvPr/>
        </p:nvSpPr>
        <p:spPr>
          <a:xfrm>
            <a:off x="1971675" y="1933575"/>
            <a:ext cx="723900" cy="47625"/>
          </a:xfrm>
          <a:prstGeom prst="roundRect">
            <a:avLst>
              <a:gd name="adj" fmla="val 6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876300" y="2628900"/>
            <a:ext cx="5524500" cy="8477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4999"/>
              </a:lnSpc>
            </a:pPr>
            <a:r>
              <a:rPr lang="zh-CN" sz="4800" b="1" spc="75">
                <a:solidFill>
                  <a:srgbClr val="FFFFFF"/>
                </a:solidFill>
                <a:latin typeface="Microsoft YaHei"/>
                <a:ea typeface="Microsoft YaHei"/>
              </a:rPr>
              <a:t>腾讯云部署与上线</a:t>
            </a:r>
            <a:endParaRPr/>
          </a:p>
        </p:txBody>
      </p:sp>
      <p:sp>
        <p:nvSpPr>
          <p:cNvPr id="25" name="文本框 24" descr="{&quot;isTemplate&quot;:true,&quot;type&quot;:&quot;text&quot;}"/>
          <p:cNvSpPr txBox="1"/>
          <p:nvPr/>
        </p:nvSpPr>
        <p:spPr>
          <a:xfrm>
            <a:off x="876300" y="3705225"/>
            <a:ext cx="5524500" cy="8858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只在自己电脑上能跑的成果，</a:t>
            </a:r>
            <a:endParaRPr/>
          </a:p>
          <a:p>
            <a:pPr>
              <a:lnSpc>
                <a:spcPct val="175000"/>
              </a:lnSpc>
            </a:pPr>
            <a:r>
              <a:rPr lang="zh-CN" sz="1650">
                <a:solidFill>
                  <a:srgbClr val="BAE6FD"/>
                </a:solidFill>
                <a:latin typeface="Microsoft YaHei"/>
                <a:ea typeface="Microsoft YaHei"/>
              </a:rPr>
              <a:t>在答辩现场说服力有限。</a:t>
            </a:r>
            <a:endParaRPr/>
          </a:p>
        </p:txBody>
      </p:sp>
      <p:sp>
        <p:nvSpPr>
          <p:cNvPr id="26" name="矩形: 圆角 25"/>
          <p:cNvSpPr/>
          <p:nvPr/>
        </p:nvSpPr>
        <p:spPr>
          <a:xfrm>
            <a:off x="876300" y="4876800"/>
            <a:ext cx="5524500" cy="476250"/>
          </a:xfrm>
          <a:prstGeom prst="roundRect">
            <a:avLst>
              <a:gd name="adj" fmla="val 20000"/>
            </a:avLst>
          </a:prstGeom>
          <a:solidFill>
            <a:srgbClr val="F59E0B">
              <a:alpha val="16000"/>
            </a:srgbClr>
          </a:solidFill>
          <a:ln w="19050">
            <a:solidFill>
              <a:srgbClr val="F59E0B">
                <a:alpha val="5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文本框 26" descr="{&quot;isTemplate&quot;:true,&quot;type&quot;:&quot;text&quot;}"/>
          <p:cNvSpPr txBox="1"/>
          <p:nvPr/>
        </p:nvSpPr>
        <p:spPr>
          <a:xfrm>
            <a:off x="1085850" y="5000625"/>
            <a:ext cx="51054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DE68A"/>
                </a:solidFill>
                <a:latin typeface="Microsoft YaHei"/>
                <a:ea typeface="Microsoft YaHei"/>
              </a:rPr>
              <a:t>在校学生可免费使用</a:t>
            </a:r>
            <a:r>
              <a:rPr lang="en-US" sz="1500" b="1">
                <a:solidFill>
                  <a:srgbClr val="FDE68A"/>
                </a:solidFill>
                <a:latin typeface="Microsoft YaHei"/>
                <a:ea typeface="Microsoft YaHei"/>
              </a:rPr>
              <a:t> 6 </a:t>
            </a:r>
            <a:r>
              <a:rPr lang="zh-CN" sz="1500" b="1">
                <a:solidFill>
                  <a:srgbClr val="FDE68A"/>
                </a:solidFill>
                <a:latin typeface="Microsoft YaHei"/>
                <a:ea typeface="Microsoft YaHei"/>
              </a:rPr>
              <a:t>个月云开发资源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培训要解决的核心问题&lt;/Text&gt;&#10;                &lt;Text style={{ fontSize: 17, color: '#64748B', marginTop: 4 }}&gt;&#10;                    学生真正的短板，往往不在知识点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6 }}&gt;&#10;&#10;        {/* 左：能力断点示意（SVG 条形） */}&#10;        &lt;Box style={{&#10;            width: 466, background: '#FFFFFF', borderRadius: 14, border: '1px solid #E2E8F0',&#10;            padding: '26px 26px 22px', flexDirection: 'column',&#10;            boxShadow: '0 2px 12px rgba(11,46,79,0.06)',&#10;        }}&gt;&#10;            &lt;Text style={{ fontSize: 21, fontWeight: 'bold', color: '#0B2E4F', marginBottom: 6 }}&gt;&#10;                毕设各环节的&quot;会做比例&quot;&#10;            &lt;/Text&gt;&#10;            &lt;Text style={{ fontSize: 15, color: '#64748B', marginBottom: 20 }}&gt;&#10;                横条越长，说明这一环越容易卡住&#10;            &lt;/Text&gt;&#10;&#10;            &lt;Box style={{ flex: 1 }}&gt;&#10;                &lt;svg width={414} height={330} viewBox='0 0 414 330'&gt;&#10;                    {[&#10;                        { y: 14,  label: '选题与查资料', w: 372, color: '#0E7490', pct: '90%' },&#10;                        { y: 78,  label: '写代码 / 画方案', w: 300, color: '#0E7490', pct: '72%' },&#10;                        { y: 142, label: '测试与验证', w: 214, color: '#F59E0B', pct: '52%' },&#10;                        { y: 206, label: '部署上线', w: 128, color: '#F59E0B', pct: '31%' },&#10;                        { y: 270, label: '撰写技术文档', w: 168, color: '#F59E0B', pct: '41%' },&#10;                    ].map((b, i) =&gt; (&#10;                        &lt;g key={i}&gt;&#10;                            &lt;text x='0' y={b.y + 22} fontSize='15' fill='#334155' fontFamily='sans-serif'&gt;{b.label}&lt;/text&gt;&#10;                            &lt;rect x='0' y={b.y + 32} width='372' height='16' rx='8' fill='#E2E8F0' /&gt;&#10;                            &lt;rect x='0' y={b.y + 32} width={b.w} height='16' rx='8' fill={b.color} /&gt;&#10;                            &lt;text x={b.w + 10} y={b.y + 45} fontSize='14' fill={b.color} fontWeight='bold' fontFamily='sans-serif'&gt;{b.pct}&lt;/text&gt;&#10;                        &lt;/g&gt;&#10;                    ))}&#10;                &lt;/svg&gt;&#10;            &lt;/Box&gt;&#10;&#10;            &lt;Box style={{&#10;                marginTop: 'auto', paddingTop: 14, borderTop: '1px dashed #CBD5E1',&#10;            }}&gt;&#10;                &lt;Text style={{ fontSize: 15, color: '#475569', lineHeight: 1.55 }}&gt;&#10;                    数据来自往届毕设中期检查，&#10;                    &lt;span style={{ color: '#B45309', fontWeight: 'bold' }}&gt;部署与文档&lt;/span&gt;&#10;                    是最集中的两个断点。&#10;                &lt;/Text&gt;&#10;            &lt;/Box&gt;&#10;        &lt;/Box&gt;&#10;&#10;        {/* 右：四个断点 */}&#10;        &lt;Box style={{ flex: 1, flexDirection: 'column', gap: 13 }}&gt;&#10;            &lt;Text style={{ fontSize: 20, fontWeight: 'bold', color: '#0B2E4F', marginBottom: 2 }}&gt;&#10;                四个必须先补上的断点&#10;            &lt;/Text&gt;&#10;            {[&#10;                { i: 'link', t: '不会把需求变成可执行的任务', d: '拿到题目后停在&quot;大概要做个什么&quot;，无法拆成有先后依赖、有验收标准的任务清单。' },&#10;                { i: 'code', t: '不会让 AI 真正参与开发', d: '把 AI 当搜索框用，问一句拿一段代码，缺少技能、沙盒、上下文管理这些工程化用法。' },&#10;                { i: 'cloud', t: '不会把成果放到公网上', d: '本地能跑就认为完成，不清楚云计算资源怎么申请、服务怎么发布、域名与端口怎么配。' },&#10;                { i: 'file-text', t: '不会把过程写成技术文档', d: '代码写了但说不清设计取舍，方案画了但给不出依据来源，答辩时无法自证工作量与合理性。' },&#10;            ].map((x, i) =&gt; (&#10;                &lt;Box key={i} style={{&#10;                    flex: 1, background: '#FFFFFF', borderRadius: 10, border: '1px solid #E2E8F0',&#10;                    padding: '14px 18px', flexDirection: 'row', gap: 14, alignItems: 'center',&#10;                    boxShadow: '0 2px 10px rgba(11,46,79,0.05)',&#10;                }}&gt;&#10;                    &lt;Box style={{&#10;                        width: 46, height: 46, minWidth: 46, borderRadius: 12, background: '#EFF6FA',&#10;                        justifyContent: 'center', alignItems: 'center',&#10;                    }}&gt;&#10;                        &lt;FAIcon name={x.i} style={{ fill: '#0E7490', width: 23, height: 23 }} /&gt;&#10;                    &lt;/Box&gt;&#10;                    &lt;Box style={{ flexDirection: 'column', flex: 1 }}&gt;&#10;                        &lt;Text style={{ fontSize: 18.5, fontWeight: 'bold', color: '#0B2E4F', lineHeight: 1.3 }}&gt;{x.t}&lt;/Text&gt;&#10;                        &lt;Text style={{ fontSize: 14.5, color: '#64748B', lineHeight: 1.5, marginTop: 5 }}&gt;{x.d}&lt;/Text&gt;&#10;                    &lt;/Box&gt;&#10;                &lt;/Box&gt;&#10;            ))}&#10;        &lt;/Box&gt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04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" name="文本框 29" descr="{&quot;isTemplate&quot;:true,&quot;type&quot;:&quot;text&quot;}"/>
          <p:cNvSpPr txBox="1"/>
          <p:nvPr/>
        </p:nvSpPr>
        <p:spPr>
          <a:xfrm>
            <a:off x="1143000" y="342900"/>
            <a:ext cx="34290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培训要解决的核心问题</a:t>
            </a:r>
            <a:endParaRPr/>
          </a:p>
        </p:txBody>
      </p:sp>
      <p:sp>
        <p:nvSpPr>
          <p:cNvPr id="31" name="文本框 30" descr="{&quot;isTemplate&quot;:true,&quot;type&quot;:&quot;text&quot;}"/>
          <p:cNvSpPr txBox="1"/>
          <p:nvPr/>
        </p:nvSpPr>
        <p:spPr>
          <a:xfrm>
            <a:off x="1143000" y="800100"/>
            <a:ext cx="3429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学生真正的短板，往往不在知识点</a:t>
            </a:r>
            <a:endParaRPr/>
          </a:p>
        </p:txBody>
      </p:sp>
      <p:sp>
        <p:nvSpPr>
          <p:cNvPr id="32" name="矩形: 圆角 31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" name="矩形: 圆角 32"/>
          <p:cNvSpPr/>
          <p:nvPr/>
        </p:nvSpPr>
        <p:spPr>
          <a:xfrm>
            <a:off x="685800" y="1143000"/>
            <a:ext cx="4438650" cy="4953000"/>
          </a:xfrm>
          <a:prstGeom prst="roundRect">
            <a:avLst>
              <a:gd name="adj" fmla="val 300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文本框 33" descr="{&quot;isTemplate&quot;:true,&quot;type&quot;:&quot;text&quot;}"/>
          <p:cNvSpPr txBox="1"/>
          <p:nvPr/>
        </p:nvSpPr>
        <p:spPr>
          <a:xfrm>
            <a:off x="933450" y="1390650"/>
            <a:ext cx="39433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E4F"/>
                </a:solidFill>
                <a:latin typeface="Microsoft YaHei"/>
                <a:ea typeface="Microsoft YaHei"/>
              </a:rPr>
              <a:t>毕设各环节的</a:t>
            </a:r>
            <a:r>
              <a:rPr lang="en-US" sz="1575" b="1">
                <a:solidFill>
                  <a:srgbClr val="0B2E4F"/>
                </a:solidFill>
                <a:latin typeface="Microsoft YaHei"/>
                <a:ea typeface="Microsoft YaHei"/>
              </a:rPr>
              <a:t>"</a:t>
            </a:r>
            <a:r>
              <a:rPr lang="zh-CN" sz="1575" b="1">
                <a:solidFill>
                  <a:srgbClr val="0B2E4F"/>
                </a:solidFill>
                <a:latin typeface="Microsoft YaHei"/>
                <a:ea typeface="Microsoft YaHei"/>
              </a:rPr>
              <a:t>会做比例</a:t>
            </a:r>
            <a:r>
              <a:rPr lang="en-US" sz="1575" b="1">
                <a:solidFill>
                  <a:srgbClr val="0B2E4F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35" name="文本框 34" descr="{&quot;isTemplate&quot;:true,&quot;type&quot;:&quot;text&quot;}"/>
          <p:cNvSpPr txBox="1"/>
          <p:nvPr/>
        </p:nvSpPr>
        <p:spPr>
          <a:xfrm>
            <a:off x="933450" y="1695450"/>
            <a:ext cx="3943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>
                <a:solidFill>
                  <a:srgbClr val="64748B"/>
                </a:solidFill>
                <a:latin typeface="Microsoft YaHei"/>
                <a:ea typeface="Microsoft YaHei"/>
              </a:rPr>
              <a:t>横条越长，说明这一环越容易卡住</a:t>
            </a:r>
            <a:endParaRPr/>
          </a:p>
        </p:txBody>
      </p:sp>
      <p:pic>
        <p:nvPicPr>
          <p:cNvPr id="36" name="图形 3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3450" y="2057400"/>
            <a:ext cx="3943350" cy="3143250"/>
          </a:xfrm>
          <a:prstGeom prst="rect">
            <a:avLst/>
          </a:prstGeom>
          <a:ln/>
        </p:spPr>
      </p:pic>
      <p:sp>
        <p:nvSpPr>
          <p:cNvPr id="37" name="任意多边形: 形状 36"/>
          <p:cNvSpPr/>
          <p:nvPr/>
        </p:nvSpPr>
        <p:spPr>
          <a:xfrm>
            <a:off x="933450" y="5210175"/>
            <a:ext cx="3943350" cy="685800"/>
          </a:xfrm>
          <a:custGeom>
            <a:avLst/>
            <a:gdLst/>
            <a:ahLst/>
            <a:cxnLst/>
            <a:rect l="0" t="0" r="0" b="0"/>
            <a:pathLst>
              <a:path w="414" h="72">
                <a:moveTo>
                  <a:pt x="0" y="0"/>
                </a:moveTo>
                <a:lnTo>
                  <a:pt x="414" y="0"/>
                </a:lnTo>
                <a:lnTo>
                  <a:pt x="414" y="1"/>
                </a:lnTo>
                <a:lnTo>
                  <a:pt x="0" y="1"/>
                </a:lnTo>
                <a:close/>
              </a:path>
            </a:pathLst>
          </a:custGeom>
          <a:solidFill>
            <a:srgbClr val="CBD5E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8" name="文本框 37" descr="{&quot;isTemplate&quot;:true,&quot;type&quot;:&quot;text&quot;}"/>
          <p:cNvSpPr txBox="1"/>
          <p:nvPr/>
        </p:nvSpPr>
        <p:spPr>
          <a:xfrm>
            <a:off x="933450" y="5353050"/>
            <a:ext cx="394335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数据来自往届毕设中期检查，</a:t>
            </a:r>
            <a:r>
              <a:rPr lang="zh-CN" sz="1125" b="1">
                <a:solidFill>
                  <a:srgbClr val="B45309"/>
                </a:solidFill>
                <a:latin typeface="Microsoft YaHei"/>
                <a:ea typeface="Microsoft YaHei"/>
              </a:rPr>
              <a:t>部署与文档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是最集中的两个断点。</a:t>
            </a:r>
            <a:endParaRPr/>
          </a:p>
        </p:txBody>
      </p:sp>
      <p:sp>
        <p:nvSpPr>
          <p:cNvPr id="39" name="文本框 38" descr="{&quot;isTemplate&quot;:true,&quot;type&quot;:&quot;text&quot;}"/>
          <p:cNvSpPr txBox="1"/>
          <p:nvPr/>
        </p:nvSpPr>
        <p:spPr>
          <a:xfrm>
            <a:off x="5372100" y="1143000"/>
            <a:ext cx="61341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四个必须先补上的断点</a:t>
            </a:r>
            <a:endParaRPr/>
          </a:p>
        </p:txBody>
      </p:sp>
      <p:sp>
        <p:nvSpPr>
          <p:cNvPr id="40" name="矩形: 圆角 39"/>
          <p:cNvSpPr/>
          <p:nvPr/>
        </p:nvSpPr>
        <p:spPr>
          <a:xfrm>
            <a:off x="5372100" y="1514475"/>
            <a:ext cx="6134100" cy="866775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1" name="矩形: 圆角 40"/>
          <p:cNvSpPr/>
          <p:nvPr/>
        </p:nvSpPr>
        <p:spPr>
          <a:xfrm>
            <a:off x="5543550" y="1733550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2" name="图形 4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7850" y="1847850"/>
            <a:ext cx="219075" cy="219075"/>
          </a:xfrm>
          <a:prstGeom prst="rect">
            <a:avLst/>
          </a:prstGeom>
          <a:ln/>
        </p:spPr>
      </p:pic>
      <p:sp>
        <p:nvSpPr>
          <p:cNvPr id="43" name="文本框 42" descr="{&quot;isTemplate&quot;:true,&quot;type&quot;:&quot;text&quot;}"/>
          <p:cNvSpPr txBox="1"/>
          <p:nvPr/>
        </p:nvSpPr>
        <p:spPr>
          <a:xfrm>
            <a:off x="6115050" y="1657350"/>
            <a:ext cx="52197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388" b="1">
                <a:solidFill>
                  <a:srgbClr val="0B2E4F"/>
                </a:solidFill>
                <a:latin typeface="Microsoft YaHei"/>
                <a:ea typeface="Microsoft YaHei"/>
              </a:rPr>
              <a:t>不会把需求变成可执行的任务</a:t>
            </a:r>
            <a:endParaRPr/>
          </a:p>
        </p:txBody>
      </p:sp>
      <p:sp>
        <p:nvSpPr>
          <p:cNvPr id="44" name="文本框 43" descr="{&quot;isTemplate&quot;:true,&quot;type&quot;:&quot;text&quot;}"/>
          <p:cNvSpPr txBox="1"/>
          <p:nvPr/>
        </p:nvSpPr>
        <p:spPr>
          <a:xfrm>
            <a:off x="6115050" y="1981200"/>
            <a:ext cx="52197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拿到题目后停在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大概要做个什么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，无法拆成有先后依赖、有验收标准的任务清单。</a:t>
            </a:r>
            <a:endParaRPr/>
          </a:p>
        </p:txBody>
      </p:sp>
      <p:sp>
        <p:nvSpPr>
          <p:cNvPr id="45" name="矩形: 圆角 44"/>
          <p:cNvSpPr/>
          <p:nvPr/>
        </p:nvSpPr>
        <p:spPr>
          <a:xfrm>
            <a:off x="5372100" y="2505075"/>
            <a:ext cx="6134100" cy="1114425"/>
          </a:xfrm>
          <a:prstGeom prst="roundRect">
            <a:avLst>
              <a:gd name="adj" fmla="val 854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6" name="矩形: 圆角 45"/>
          <p:cNvSpPr/>
          <p:nvPr/>
        </p:nvSpPr>
        <p:spPr>
          <a:xfrm>
            <a:off x="5543550" y="2847975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7" name="图形 4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7850" y="2962275"/>
            <a:ext cx="219075" cy="219075"/>
          </a:xfrm>
          <a:prstGeom prst="rect">
            <a:avLst/>
          </a:prstGeom>
          <a:ln/>
        </p:spPr>
      </p:pic>
      <p:sp>
        <p:nvSpPr>
          <p:cNvPr id="48" name="文本框 47" descr="{&quot;isTemplate&quot;:true,&quot;type&quot;:&quot;text&quot;}"/>
          <p:cNvSpPr txBox="1"/>
          <p:nvPr/>
        </p:nvSpPr>
        <p:spPr>
          <a:xfrm>
            <a:off x="6115050" y="2647950"/>
            <a:ext cx="52197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388" b="1">
                <a:solidFill>
                  <a:srgbClr val="0B2E4F"/>
                </a:solidFill>
                <a:latin typeface="Microsoft YaHei"/>
                <a:ea typeface="Microsoft YaHei"/>
              </a:rPr>
              <a:t>不会让</a:t>
            </a:r>
            <a:r>
              <a:rPr lang="en-US" sz="1388" b="1">
                <a:solidFill>
                  <a:srgbClr val="0B2E4F"/>
                </a:solidFill>
                <a:latin typeface="Microsoft YaHei"/>
                <a:ea typeface="Microsoft YaHei"/>
              </a:rPr>
              <a:t> AI </a:t>
            </a:r>
            <a:r>
              <a:rPr lang="zh-CN" sz="1388" b="1">
                <a:solidFill>
                  <a:srgbClr val="0B2E4F"/>
                </a:solidFill>
                <a:latin typeface="Microsoft YaHei"/>
                <a:ea typeface="Microsoft YaHei"/>
              </a:rPr>
              <a:t>真正参与开发</a:t>
            </a:r>
            <a:endParaRPr/>
          </a:p>
        </p:txBody>
      </p:sp>
      <p:sp>
        <p:nvSpPr>
          <p:cNvPr id="49" name="文本框 48" descr="{&quot;isTemplate&quot;:true,&quot;type&quot;:&quot;text&quot;}"/>
          <p:cNvSpPr txBox="1"/>
          <p:nvPr/>
        </p:nvSpPr>
        <p:spPr>
          <a:xfrm>
            <a:off x="6115050" y="2971800"/>
            <a:ext cx="5219700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把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AI 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当搜索框用，问一句拿一段代码，缺少技能、沙盒、上下文管理这些工程化用法。</a:t>
            </a:r>
            <a:endParaRPr/>
          </a:p>
        </p:txBody>
      </p:sp>
      <p:sp>
        <p:nvSpPr>
          <p:cNvPr id="50" name="矩形: 圆角 49"/>
          <p:cNvSpPr/>
          <p:nvPr/>
        </p:nvSpPr>
        <p:spPr>
          <a:xfrm>
            <a:off x="5372100" y="3743325"/>
            <a:ext cx="6134100" cy="1114425"/>
          </a:xfrm>
          <a:prstGeom prst="roundRect">
            <a:avLst>
              <a:gd name="adj" fmla="val 854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1" name="矩形: 圆角 50"/>
          <p:cNvSpPr/>
          <p:nvPr/>
        </p:nvSpPr>
        <p:spPr>
          <a:xfrm>
            <a:off x="5543550" y="4086225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2" name="图形 51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57850" y="4200525"/>
            <a:ext cx="219075" cy="219075"/>
          </a:xfrm>
          <a:prstGeom prst="rect">
            <a:avLst/>
          </a:prstGeom>
          <a:ln/>
        </p:spPr>
      </p:pic>
      <p:sp>
        <p:nvSpPr>
          <p:cNvPr id="53" name="文本框 52" descr="{&quot;isTemplate&quot;:true,&quot;type&quot;:&quot;text&quot;}"/>
          <p:cNvSpPr txBox="1"/>
          <p:nvPr/>
        </p:nvSpPr>
        <p:spPr>
          <a:xfrm>
            <a:off x="6115050" y="3886200"/>
            <a:ext cx="52197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388" b="1">
                <a:solidFill>
                  <a:srgbClr val="0B2E4F"/>
                </a:solidFill>
                <a:latin typeface="Microsoft YaHei"/>
                <a:ea typeface="Microsoft YaHei"/>
              </a:rPr>
              <a:t>不会把成果放到公网上</a:t>
            </a:r>
            <a:endParaRPr/>
          </a:p>
        </p:txBody>
      </p:sp>
      <p:sp>
        <p:nvSpPr>
          <p:cNvPr id="54" name="文本框 53" descr="{&quot;isTemplate&quot;:true,&quot;type&quot;:&quot;text&quot;}"/>
          <p:cNvSpPr txBox="1"/>
          <p:nvPr/>
        </p:nvSpPr>
        <p:spPr>
          <a:xfrm>
            <a:off x="6115050" y="4210050"/>
            <a:ext cx="5219700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本地能跑就认为完成，不清楚云计算资源怎么申请、服务怎么发布、域名与端口怎么配。</a:t>
            </a:r>
            <a:endParaRPr/>
          </a:p>
        </p:txBody>
      </p:sp>
      <p:sp>
        <p:nvSpPr>
          <p:cNvPr id="55" name="矩形: 圆角 54"/>
          <p:cNvSpPr/>
          <p:nvPr/>
        </p:nvSpPr>
        <p:spPr>
          <a:xfrm>
            <a:off x="5372100" y="4981575"/>
            <a:ext cx="6134100" cy="1114425"/>
          </a:xfrm>
          <a:prstGeom prst="roundRect">
            <a:avLst>
              <a:gd name="adj" fmla="val 854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6" name="矩形: 圆角 55"/>
          <p:cNvSpPr/>
          <p:nvPr/>
        </p:nvSpPr>
        <p:spPr>
          <a:xfrm>
            <a:off x="5543550" y="5324475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7" name="图形 56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57850" y="5438775"/>
            <a:ext cx="219075" cy="219075"/>
          </a:xfrm>
          <a:prstGeom prst="rect">
            <a:avLst/>
          </a:prstGeom>
          <a:ln/>
        </p:spPr>
      </p:pic>
      <p:sp>
        <p:nvSpPr>
          <p:cNvPr id="58" name="文本框 57" descr="{&quot;isTemplate&quot;:true,&quot;type&quot;:&quot;text&quot;}"/>
          <p:cNvSpPr txBox="1"/>
          <p:nvPr/>
        </p:nvSpPr>
        <p:spPr>
          <a:xfrm>
            <a:off x="6115050" y="5124450"/>
            <a:ext cx="52197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0000"/>
              </a:lnSpc>
            </a:pPr>
            <a:r>
              <a:rPr lang="zh-CN" sz="1388" b="1">
                <a:solidFill>
                  <a:srgbClr val="0B2E4F"/>
                </a:solidFill>
                <a:latin typeface="Microsoft YaHei"/>
                <a:ea typeface="Microsoft YaHei"/>
              </a:rPr>
              <a:t>不会把过程写成技术文档</a:t>
            </a:r>
            <a:endParaRPr/>
          </a:p>
        </p:txBody>
      </p:sp>
      <p:sp>
        <p:nvSpPr>
          <p:cNvPr id="59" name="文本框 58" descr="{&quot;isTemplate&quot;:true,&quot;type&quot;:&quot;text&quot;}"/>
          <p:cNvSpPr txBox="1"/>
          <p:nvPr/>
        </p:nvSpPr>
        <p:spPr>
          <a:xfrm>
            <a:off x="6115050" y="5448300"/>
            <a:ext cx="5219700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代码写了但说不清设计取舍，方案画了但给不出依据来源，答辩时无法自证工作量与合理性。</a:t>
            </a:r>
            <a:endParaRPr/>
          </a:p>
        </p:txBody>
      </p:sp>
      <p:sp>
        <p:nvSpPr>
          <p:cNvPr id="60" name="文本框 59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61" name="文本框 60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04 / 44</a:t>
            </a:r>
            <a:endParaRPr/>
          </a:p>
        </p:txBody>
      </p:sp>
      <p:pic>
        <p:nvPicPr>
          <p:cNvPr id="62" name="图形 61"/>
          <p:cNvPicPr>
            <a:picLocks noChangeAspect="1"/>
          </p:cNvPicPr>
          <p:nvPr/>
        </p:nvPicPr>
        <p:blipFill>
          <a:blip r:embed="rId12">
            <a:alphaModFix amt="85000"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毕业设计全流程六阶段&lt;/Text&gt;&#10;                &lt;Text style={{ fontSize: 17, color: '#64748B', marginTop: 4 }}&gt;&#10;                    每个阶段都要有能拿出来看的东西&#10;                &lt;/Text&gt;&#10;            &lt;/Box&gt;&#10;        &lt;/Box&gt;&#10;        &lt;Box style={{ width: 6, height: 44, background: '#F59E0B', borderRadius: 3 }} /&gt;&#10;    &lt;/Box&gt;&#10;&#10;    &lt;Box style={{ height: 520, flexDirection: 'column', gap: 16 }}&gt;&#10;&#10;        {/* 时间轴 */}&#10;        &lt;Box style={{ height: 168, position: 'relative' }}&gt;&#10;            &lt;svg width={1136} height={168} viewBox='0 0 1136 168'&gt;&#10;                &lt;line x1='40' y1='52' x2='1096' y2='52' stroke='#CBD5E1' strokeWidth='4' strokeLinecap='round' /&gt;&#10;                &lt;line x1='40' y1='52' x2='1096' y2='52' stroke='#0E7490' strokeWidth='4' strokeLinecap='round' opacity='0.35' /&gt;&#10;                {[0,1,2,3,4,5].map((i) =&gt; {&#10;                    const x = 40 + i * 211;&#10;                    const fill = i &lt;= 2 ? '#0E7490' : (i === 3 ? '#F59E0B' : '#94A3B8');&#10;                    return (&#10;                        &lt;g key={i}&gt;&#10;                            &lt;circle cx={x} cy='52' r='17' fill={fill} /&gt;&#10;                            &lt;text x={x} y='58' fontSize='16' fill='#FFFFFF' fontWeight='bold' textAnchor='middle' fontFamily='sans-serif'&gt;{i + 1}&lt;/text&gt;&#10;                            &lt;text x={x} y='106' fontSize='17' fill='#0B2E4F' fontWeight='bold' textAnchor='middle' fontFamily='sans-serif'&gt;&#10;                                {['选题','调研','设计','实现','验证','部署'][i]}&#10;                            &lt;/text&gt;&#10;                            &lt;text x={x} y='132' fontSize='13.5' fill='#64748B' textAnchor='middle' fontFamily='sans-serif'&gt;&#10;                                {['第1-2周','第3-4周','第5-6周','第7-9周','第10-11周','第12周'][i]}&#10;                            &lt;/text&gt;&#10;                        &lt;/g&gt;&#10;                    );&#10;                })}&#10;            &lt;/svg&gt;&#10;        &lt;/Box&gt;&#10;&#10;        {/* 六阶段交付物 */}&#10;        &lt;Box style={{ flex: 1, flexDirection: 'row', gap: 12 }}&gt;&#10;            {[&#10;                { n: '01', t: '选题', d: '确定方向与题目，写清研究对象、范围与预期成果形态。交付：开题表 + 一页选题论证。' },&#10;                { n: '02', t: '调研', d: '查文献、看同类系统或方案。交付：≥15 篇文献清单 + 技术/方案对比表。' },&#10;                { n: '03', t: '设计', d: '定架构、定模块、定数据。交付：架构图 + 模块清单 + 接口或方案章节。' },&#10;                { n: '04', t: '实现', d: '写代码或写方案正文。交付：可运行代码仓库 / 完整方案稿。' },&#10;                { n: '05', t: '验证', d: '测试用例、效果数据、对比结论。交付：测试报告 + 结果数据。' },&#10;                { n: '06', t: '部署', d: '发布到公网，写使用说明。交付：访问地址 + 部署文档。' },&#10;            ].map((x, i) =&gt; (&#10;                &lt;Box key={i} style={{&#10;                    flex: 1, background: '#FFFFFF', borderRadius: 10, border: '1px solid #E2E8F0',&#10;                    padding: '16px 14px', flexDirection: 'column',&#10;                    boxShadow: '0 2px 10px rgba(11,46,79,0.05)',&#10;                }}&gt;&#10;                    &lt;Box style={{ flexDirection: 'row', alignItems: 'center', gap: 8, marginBottom: 10 }}&gt;&#10;                        &lt;Text style={{ fontSize: 22, fontWeight: 'bold', color: '#0E7490', lineHeight: 1 }}&gt;{x.n}&lt;/Text&gt;&#10;                        &lt;Text style={{ fontSize: 18, fontWeight: 'bold', color: '#0B2E4F' }}&gt;{x.t}&lt;/Text&gt;&#10;                    &lt;/Box&gt;&#10;                    &lt;Text style={{ fontSize: 14, color: '#475569', lineHeight: 1.6 }}&gt;{x.d}&lt;/Text&gt;&#10;                &lt;/Box&gt;&#10;            ))}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05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5" name="文本框 64" descr="{&quot;isTemplate&quot;:true,&quot;type&quot;:&quot;text&quot;}"/>
          <p:cNvSpPr txBox="1"/>
          <p:nvPr/>
        </p:nvSpPr>
        <p:spPr>
          <a:xfrm>
            <a:off x="1143000" y="342900"/>
            <a:ext cx="34290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毕业设计全流程六阶段</a:t>
            </a:r>
            <a:endParaRPr/>
          </a:p>
        </p:txBody>
      </p:sp>
      <p:sp>
        <p:nvSpPr>
          <p:cNvPr id="66" name="文本框 65" descr="{&quot;isTemplate&quot;:true,&quot;type&quot;:&quot;text&quot;}"/>
          <p:cNvSpPr txBox="1"/>
          <p:nvPr/>
        </p:nvSpPr>
        <p:spPr>
          <a:xfrm>
            <a:off x="1143000" y="800100"/>
            <a:ext cx="3429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每个阶段都要有能拿出来看的东西</a:t>
            </a:r>
            <a:endParaRPr/>
          </a:p>
        </p:txBody>
      </p:sp>
      <p:sp>
        <p:nvSpPr>
          <p:cNvPr id="67" name="矩形: 圆角 66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8" name="矩形: 圆角 67"/>
          <p:cNvSpPr/>
          <p:nvPr/>
        </p:nvSpPr>
        <p:spPr>
          <a:xfrm>
            <a:off x="685800" y="2895600"/>
            <a:ext cx="1704975" cy="3200400"/>
          </a:xfrm>
          <a:prstGeom prst="roundRect">
            <a:avLst>
              <a:gd name="adj" fmla="val 558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9" name="文本框 68" descr="{&quot;isTemplate&quot;:true,&quot;type&quot;:&quot;text&quot;}"/>
          <p:cNvSpPr txBox="1"/>
          <p:nvPr/>
        </p:nvSpPr>
        <p:spPr>
          <a:xfrm>
            <a:off x="819150" y="3048000"/>
            <a:ext cx="2667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7490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70" name="文本框 69" descr="{&quot;isTemplate&quot;:true,&quot;type&quot;:&quot;text&quot;}"/>
          <p:cNvSpPr txBox="1"/>
          <p:nvPr/>
        </p:nvSpPr>
        <p:spPr>
          <a:xfrm>
            <a:off x="1162050" y="3076575"/>
            <a:ext cx="342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选题</a:t>
            </a:r>
            <a:endParaRPr/>
          </a:p>
        </p:txBody>
      </p:sp>
      <p:sp>
        <p:nvSpPr>
          <p:cNvPr id="71" name="文本框 70" descr="{&quot;isTemplate&quot;:true,&quot;type&quot;:&quot;text&quot;}"/>
          <p:cNvSpPr txBox="1"/>
          <p:nvPr/>
        </p:nvSpPr>
        <p:spPr>
          <a:xfrm>
            <a:off x="819150" y="3400425"/>
            <a:ext cx="1438275" cy="10287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确定方向与题目，写清研究对象、范围与预期成果形态。交付：开题表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+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一页选题论证。</a:t>
            </a:r>
            <a:endParaRPr/>
          </a:p>
        </p:txBody>
      </p:sp>
      <p:sp>
        <p:nvSpPr>
          <p:cNvPr id="72" name="矩形: 圆角 71"/>
          <p:cNvSpPr/>
          <p:nvPr/>
        </p:nvSpPr>
        <p:spPr>
          <a:xfrm>
            <a:off x="2505075" y="2895600"/>
            <a:ext cx="1714500" cy="32004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3" name="文本框 72" descr="{&quot;isTemplate&quot;:true,&quot;type&quot;:&quot;text&quot;}"/>
          <p:cNvSpPr txBox="1"/>
          <p:nvPr/>
        </p:nvSpPr>
        <p:spPr>
          <a:xfrm>
            <a:off x="2638425" y="3048000"/>
            <a:ext cx="2667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7490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74" name="文本框 73" descr="{&quot;isTemplate&quot;:true,&quot;type&quot;:&quot;text&quot;}"/>
          <p:cNvSpPr txBox="1"/>
          <p:nvPr/>
        </p:nvSpPr>
        <p:spPr>
          <a:xfrm>
            <a:off x="2981325" y="3076575"/>
            <a:ext cx="342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调研</a:t>
            </a:r>
            <a:endParaRPr/>
          </a:p>
        </p:txBody>
      </p:sp>
      <p:sp>
        <p:nvSpPr>
          <p:cNvPr id="75" name="文本框 74" descr="{&quot;isTemplate&quot;:true,&quot;type&quot;:&quot;text&quot;}"/>
          <p:cNvSpPr txBox="1"/>
          <p:nvPr/>
        </p:nvSpPr>
        <p:spPr>
          <a:xfrm>
            <a:off x="2638425" y="3400425"/>
            <a:ext cx="1447800" cy="10287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查文献、看同类系统或方案。交付：≥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15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篇文献清单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+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技术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/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方案对比表。</a:t>
            </a:r>
            <a:endParaRPr/>
          </a:p>
        </p:txBody>
      </p:sp>
      <p:sp>
        <p:nvSpPr>
          <p:cNvPr id="76" name="矩形: 圆角 75"/>
          <p:cNvSpPr/>
          <p:nvPr/>
        </p:nvSpPr>
        <p:spPr>
          <a:xfrm>
            <a:off x="4333875" y="2895600"/>
            <a:ext cx="1704975" cy="3200400"/>
          </a:xfrm>
          <a:prstGeom prst="roundRect">
            <a:avLst>
              <a:gd name="adj" fmla="val 558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7" name="文本框 76" descr="{&quot;isTemplate&quot;:true,&quot;type&quot;:&quot;text&quot;}"/>
          <p:cNvSpPr txBox="1"/>
          <p:nvPr/>
        </p:nvSpPr>
        <p:spPr>
          <a:xfrm>
            <a:off x="4467225" y="3048000"/>
            <a:ext cx="2667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7490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78" name="文本框 77" descr="{&quot;isTemplate&quot;:true,&quot;type&quot;:&quot;text&quot;}"/>
          <p:cNvSpPr txBox="1"/>
          <p:nvPr/>
        </p:nvSpPr>
        <p:spPr>
          <a:xfrm>
            <a:off x="4810125" y="3076575"/>
            <a:ext cx="342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设计</a:t>
            </a:r>
            <a:endParaRPr/>
          </a:p>
        </p:txBody>
      </p:sp>
      <p:sp>
        <p:nvSpPr>
          <p:cNvPr id="79" name="文本框 78" descr="{&quot;isTemplate&quot;:true,&quot;type&quot;:&quot;text&quot;}"/>
          <p:cNvSpPr txBox="1"/>
          <p:nvPr/>
        </p:nvSpPr>
        <p:spPr>
          <a:xfrm>
            <a:off x="4467225" y="3400425"/>
            <a:ext cx="1438275" cy="10287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定架构、定模块、定数据。交付：架构图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+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模块清单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+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接口或方案章节。</a:t>
            </a:r>
            <a:endParaRPr/>
          </a:p>
        </p:txBody>
      </p:sp>
      <p:sp>
        <p:nvSpPr>
          <p:cNvPr id="80" name="矩形: 圆角 79"/>
          <p:cNvSpPr/>
          <p:nvPr/>
        </p:nvSpPr>
        <p:spPr>
          <a:xfrm>
            <a:off x="6153150" y="2895600"/>
            <a:ext cx="1704975" cy="3200400"/>
          </a:xfrm>
          <a:prstGeom prst="roundRect">
            <a:avLst>
              <a:gd name="adj" fmla="val 558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1" name="文本框 80" descr="{&quot;isTemplate&quot;:true,&quot;type&quot;:&quot;text&quot;}"/>
          <p:cNvSpPr txBox="1"/>
          <p:nvPr/>
        </p:nvSpPr>
        <p:spPr>
          <a:xfrm>
            <a:off x="6286500" y="3048000"/>
            <a:ext cx="2667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7490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82" name="文本框 81" descr="{&quot;isTemplate&quot;:true,&quot;type&quot;:&quot;text&quot;}"/>
          <p:cNvSpPr txBox="1"/>
          <p:nvPr/>
        </p:nvSpPr>
        <p:spPr>
          <a:xfrm>
            <a:off x="6629400" y="3076575"/>
            <a:ext cx="342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实现</a:t>
            </a:r>
            <a:endParaRPr/>
          </a:p>
        </p:txBody>
      </p:sp>
      <p:sp>
        <p:nvSpPr>
          <p:cNvPr id="83" name="文本框 82" descr="{&quot;isTemplate&quot;:true,&quot;type&quot;:&quot;text&quot;}"/>
          <p:cNvSpPr txBox="1"/>
          <p:nvPr/>
        </p:nvSpPr>
        <p:spPr>
          <a:xfrm>
            <a:off x="6286500" y="3400425"/>
            <a:ext cx="1438275" cy="771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写代码或写方案正文。交付：可运行代码仓库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完整方案稿。</a:t>
            </a:r>
            <a:endParaRPr/>
          </a:p>
        </p:txBody>
      </p:sp>
      <p:sp>
        <p:nvSpPr>
          <p:cNvPr id="84" name="矩形: 圆角 83"/>
          <p:cNvSpPr/>
          <p:nvPr/>
        </p:nvSpPr>
        <p:spPr>
          <a:xfrm>
            <a:off x="7972425" y="2895600"/>
            <a:ext cx="1714500" cy="32004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5" name="文本框 84" descr="{&quot;isTemplate&quot;:true,&quot;type&quot;:&quot;text&quot;}"/>
          <p:cNvSpPr txBox="1"/>
          <p:nvPr/>
        </p:nvSpPr>
        <p:spPr>
          <a:xfrm>
            <a:off x="8105775" y="3048000"/>
            <a:ext cx="2667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7490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86" name="文本框 85" descr="{&quot;isTemplate&quot;:true,&quot;type&quot;:&quot;text&quot;}"/>
          <p:cNvSpPr txBox="1"/>
          <p:nvPr/>
        </p:nvSpPr>
        <p:spPr>
          <a:xfrm>
            <a:off x="8448675" y="3076575"/>
            <a:ext cx="342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验证</a:t>
            </a:r>
            <a:endParaRPr/>
          </a:p>
        </p:txBody>
      </p:sp>
      <p:sp>
        <p:nvSpPr>
          <p:cNvPr id="87" name="文本框 86" descr="{&quot;isTemplate&quot;:true,&quot;type&quot;:&quot;text&quot;}"/>
          <p:cNvSpPr txBox="1"/>
          <p:nvPr/>
        </p:nvSpPr>
        <p:spPr>
          <a:xfrm>
            <a:off x="8105775" y="3400425"/>
            <a:ext cx="1447800" cy="771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测试用例、效果数据、对比结论。交付：测试报告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+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结果数据。</a:t>
            </a:r>
            <a:endParaRPr/>
          </a:p>
        </p:txBody>
      </p:sp>
      <p:sp>
        <p:nvSpPr>
          <p:cNvPr id="88" name="矩形: 圆角 87"/>
          <p:cNvSpPr/>
          <p:nvPr/>
        </p:nvSpPr>
        <p:spPr>
          <a:xfrm>
            <a:off x="9801225" y="2895600"/>
            <a:ext cx="1704975" cy="3200400"/>
          </a:xfrm>
          <a:prstGeom prst="roundRect">
            <a:avLst>
              <a:gd name="adj" fmla="val 558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9" name="文本框 88" descr="{&quot;isTemplate&quot;:true,&quot;type&quot;:&quot;text&quot;}"/>
          <p:cNvSpPr txBox="1"/>
          <p:nvPr/>
        </p:nvSpPr>
        <p:spPr>
          <a:xfrm>
            <a:off x="9934575" y="3048000"/>
            <a:ext cx="2667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7490"/>
                </a:solidFill>
                <a:latin typeface="Microsoft YaHei"/>
                <a:ea typeface="Microsoft YaHei"/>
              </a:rPr>
              <a:t>06</a:t>
            </a:r>
            <a:endParaRPr/>
          </a:p>
        </p:txBody>
      </p:sp>
      <p:sp>
        <p:nvSpPr>
          <p:cNvPr id="90" name="文本框 89" descr="{&quot;isTemplate&quot;:true,&quot;type&quot;:&quot;text&quot;}"/>
          <p:cNvSpPr txBox="1"/>
          <p:nvPr/>
        </p:nvSpPr>
        <p:spPr>
          <a:xfrm>
            <a:off x="10277475" y="3076575"/>
            <a:ext cx="342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部署</a:t>
            </a:r>
            <a:endParaRPr/>
          </a:p>
        </p:txBody>
      </p:sp>
      <p:sp>
        <p:nvSpPr>
          <p:cNvPr id="91" name="文本框 90" descr="{&quot;isTemplate&quot;:true,&quot;type&quot;:&quot;text&quot;}"/>
          <p:cNvSpPr txBox="1"/>
          <p:nvPr/>
        </p:nvSpPr>
        <p:spPr>
          <a:xfrm>
            <a:off x="9934575" y="3400425"/>
            <a:ext cx="1438275" cy="771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发布到公网，写使用说明。交付：访问地址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+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部署文档。</a:t>
            </a:r>
            <a:endParaRPr/>
          </a:p>
        </p:txBody>
      </p:sp>
      <p:sp>
        <p:nvSpPr>
          <p:cNvPr id="92" name="文本框 91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93" name="文本框 92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05 / 44</a:t>
            </a:r>
            <a:endParaRPr/>
          </a:p>
        </p:txBody>
      </p:sp>
      <p:pic>
        <p:nvPicPr>
          <p:cNvPr id="94" name="图形 93"/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  <p:pic>
        <p:nvPicPr>
          <p:cNvPr id="95" name="图形 9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1143000"/>
            <a:ext cx="10820400" cy="16002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能力地图：你现在在哪一格&lt;/Text&gt;&#10;                &lt;Text style={{ fontSize: 17, color: '#64748B', marginTop: 4 }}&gt;&#10;                    对照四层能力，给自己打个分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6 }}&gt;&#10;&#10;        {/* 左：四层能力 + 自评标准 */}&#10;        &lt;Box style={{ flex: 1, flexDirection: 'column', gap: 14 }}&gt;&#10;            {[&#10;                {&#10;                    lv: 'L4', t: '表达层', c: '#F59E0B',&#10;                    d: '能把设计取舍讲清楚，能给出每项选择的依据与代价。',&#10;                    check: '自评：能否在 3 分钟内不看书讲清&quot;为什么这样设计&quot;？',&#10;                },&#10;                {&#10;                    lv: 'L3', t: '交付层', c: '#0E7490',&#10;                    d: '能部署到公网并让他人访问，能写出别人照着能跑通的文档。',&#10;                    check: '自评：把链接发给同学，他能否独立完成一次完整使用？',&#10;                },&#10;                {&#10;                    lv: 'L2', t: '工程层', c: '#0E7490',&#10;                    d: '会用版本管理，会把任务拆解，会用 AI 工具参与开发全流程。',&#10;                    check: '自评：能否拿出按时间排列的提交记录与任务清单？',&#10;                },&#10;                {&#10;                    lv: 'L1', t: '工具层', c: '#64748B',&#10;                    d: '会写基础代码或画基础方案图，会用检索工具查资料。',&#10;                    check: '自评：这是大多数同学的起点，也是毕设的最低要求。',&#10;                },&#10;            ].map((x, i) =&gt; (&#10;                &lt;Box key={i} style={{&#10;                    flex: 1, background: '#FFFFFF', borderRadius: 10,&#10;                    borderLeft: `5px solid ${x.c}`, border: '1px solid #E2E8F0',&#10;                    padding: '14px 18px', flexDirection: 'row', gap: 16, alignItems: 'center',&#10;                    boxShadow: '0 2px 10px rgba(11,46,79,0.05)',&#10;                }}&gt;&#10;                    &lt;Box style={{&#10;                        width: 56, height: 56, minWidth: 56, borderRadius: 12,&#10;                        background: i === 0 ? '#FEF3C7' : '#EFF6FA',&#10;                        justifyContent: 'center', alignItems: 'center',&#10;                    }}&gt;&#10;                        &lt;Text style={{ fontSize: 22, fontWeight: 'bold', color: x.c, lineHeight: 1 }}&gt;{x.lv}&lt;/Text&gt;&#10;                    &lt;/Box&gt;&#10;                    &lt;Box style={{ flexDirection: 'column', flex: 1 }}&gt;&#10;                        &lt;Text style={{ fontSize: 19, fontWeight: 'bold', color: '#0B2E4F' }}&gt;{x.t}&lt;/Text&gt;&#10;                        &lt;Text style={{ fontSize: 15, color: '#475569', lineHeight: 1.55, marginTop: 4 }}&gt;{x.d}&lt;/Text&gt;&#10;                        &lt;Text style={{ fontSize: 14, color: '#94A3B8', lineHeight: 1.45, marginTop: 4 }}&gt;{x.check}&lt;/Text&gt;&#10;                    &lt;/Box&gt;&#10;                &lt;/Box&gt;&#10;            ))}&#10;        &lt;/Box&gt;&#10;&#10;        {/* 右：金字塔示意 */}&#10;        &lt;Box style={{&#10;            width: 400, background: '#FFFFFF', borderRadius: 14, border: '1px solid #E2E8F0',&#10;            padding: 24, flexDirection: 'column',&#10;            boxShadow: '0 2px 12px rgba(11,46,79,0.06)',&#10;        }}&gt;&#10;            &lt;Text style={{ fontSize: 19, fontWeight: 'bold', color: '#0B2E4F', marginBottom: 16 }}&gt;&#10;                四层能力的关系&#10;            &lt;/Text&gt;&#10;            &lt;Box style={{ flex: 1, justifyContent: 'center' }}&gt;&#10;                &lt;svg width={352} height={320} viewBox='0 0 352 320'&gt;&#10;                    &lt;polygon points='176,14 218,92 134,92' fill='#F59E0B' opacity='0.92' /&gt;&#10;                    &lt;polygon points='128,100 224,100 262,178 90,178' fill='#0E7490' opacity='0.82' /&gt;&#10;                    &lt;polygon points='84,186 268,186 306,264 46,264' fill='#0E7490' opacity='0.55' /&gt;&#10;                    &lt;polygon points='40,272 312,272 348,318 4,318' fill='#64748B' opacity='0.42' /&gt;&#10;                    &lt;text x='176' y='78' fontSize='15' fill='#FFFFFF' fontWeight='bold' textAnchor='middle' fontFamily='sans-serif'&gt;L4 表达&lt;/text&gt;&#10;                    &lt;text x='176' y='148' fontSize='15' fill='#FFFFFF' fontWeight='bold' textAnchor='middle' fontFamily='sans-serif'&gt;L3 交付&lt;/text&gt;&#10;                    &lt;text x='176' y='236' fontSize='15' fill='#FFFFFF' fontWeight='bold' textAnchor='middle' fontFamily='sans-serif'&gt;L2 工程&lt;/text&gt;&#10;                    &lt;text x='176' y='304' fontSize='15' fill='#FFFFFF' fontWeight='bold' textAnchor='middle' fontFamily='sans-serif'&gt;L1 工具&lt;/text&gt;&#10;                &lt;/svg&gt;&#10;            &lt;/Box&gt;&#10;            &lt;Box style={{ marginTop: 'auto', paddingTop: 14, borderTop: '1px dashed #CBD5E1' }}&gt;&#10;                &lt;Text style={{ fontSize: 15, color: '#475569', lineHeight: 1.6 }}&gt;&#10;                    越往上越难被替代。&#10;                    &lt;span style={{ color: '#B45309', fontWeight: 'bold' }}&gt;只停在 L1 的成果，通常只能拿到及格分。&lt;/span&gt;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06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9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8" name="文本框 97" descr="{&quot;isTemplate&quot;:true,&quot;type&quot;:&quot;text&quot;}"/>
          <p:cNvSpPr txBox="1"/>
          <p:nvPr/>
        </p:nvSpPr>
        <p:spPr>
          <a:xfrm>
            <a:off x="1143000" y="342900"/>
            <a:ext cx="41148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能力地图：你现在在哪一格</a:t>
            </a:r>
            <a:endParaRPr/>
          </a:p>
        </p:txBody>
      </p:sp>
      <p:sp>
        <p:nvSpPr>
          <p:cNvPr id="99" name="文本框 98" descr="{&quot;isTemplate&quot;:true,&quot;type&quot;:&quot;text&quot;}"/>
          <p:cNvSpPr txBox="1"/>
          <p:nvPr/>
        </p:nvSpPr>
        <p:spPr>
          <a:xfrm>
            <a:off x="1143000" y="800100"/>
            <a:ext cx="41148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对照四层能力，给自己打个分</a:t>
            </a:r>
            <a:endParaRPr/>
          </a:p>
        </p:txBody>
      </p:sp>
      <p:sp>
        <p:nvSpPr>
          <p:cNvPr id="100" name="矩形: 圆角 99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" name="矩形: 圆角 100"/>
          <p:cNvSpPr/>
          <p:nvPr/>
        </p:nvSpPr>
        <p:spPr>
          <a:xfrm>
            <a:off x="733425" y="1143000"/>
            <a:ext cx="6762750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2" name="任意多边形: 形状 101"/>
          <p:cNvSpPr/>
          <p:nvPr/>
        </p:nvSpPr>
        <p:spPr>
          <a:xfrm>
            <a:off x="733425" y="1143000"/>
            <a:ext cx="6762750" cy="1143000"/>
          </a:xfrm>
          <a:custGeom>
            <a:avLst/>
            <a:gdLst/>
            <a:ahLst/>
            <a:cxnLst/>
            <a:rect l="0" t="0" r="0" b="0"/>
            <a:pathLst>
              <a:path w="710" h="120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115"/>
                </a:lnTo>
                <a:cubicBezTo>
                  <a:pt x="5" y="117"/>
                  <a:pt x="7" y="119"/>
                  <a:pt x="9" y="120"/>
                </a:cubicBezTo>
                <a:cubicBezTo>
                  <a:pt x="4" y="119"/>
                  <a:pt x="0" y="115"/>
                  <a:pt x="0" y="110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" name="矩形: 圆角 102"/>
          <p:cNvSpPr/>
          <p:nvPr/>
        </p:nvSpPr>
        <p:spPr>
          <a:xfrm>
            <a:off x="904875" y="144780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FEF3C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4" name="文本框 103" descr="{&quot;isTemplate&quot;:true,&quot;type&quot;:&quot;text&quot;}"/>
          <p:cNvSpPr txBox="1"/>
          <p:nvPr/>
        </p:nvSpPr>
        <p:spPr>
          <a:xfrm>
            <a:off x="1047750" y="1590675"/>
            <a:ext cx="2476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59E0B"/>
                </a:solidFill>
                <a:latin typeface="Microsoft YaHei"/>
                <a:ea typeface="Microsoft YaHei"/>
              </a:rPr>
              <a:t>L4</a:t>
            </a:r>
            <a:endParaRPr/>
          </a:p>
        </p:txBody>
      </p:sp>
      <p:sp>
        <p:nvSpPr>
          <p:cNvPr id="105" name="文本框 104" descr="{&quot;isTemplate&quot;:true,&quot;type&quot;:&quot;text&quot;}"/>
          <p:cNvSpPr txBox="1"/>
          <p:nvPr/>
        </p:nvSpPr>
        <p:spPr>
          <a:xfrm>
            <a:off x="1590675" y="1314450"/>
            <a:ext cx="56864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表达层</a:t>
            </a:r>
            <a:endParaRPr/>
          </a:p>
        </p:txBody>
      </p:sp>
      <p:sp>
        <p:nvSpPr>
          <p:cNvPr id="106" name="文本框 105" descr="{&quot;isTemplate&quot;:true,&quot;type&quot;:&quot;text&quot;}"/>
          <p:cNvSpPr txBox="1"/>
          <p:nvPr/>
        </p:nvSpPr>
        <p:spPr>
          <a:xfrm>
            <a:off x="1590675" y="1571625"/>
            <a:ext cx="568642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能把设计取舍讲清楚，能给出每项选择的依据与代价。</a:t>
            </a:r>
            <a:endParaRPr/>
          </a:p>
        </p:txBody>
      </p:sp>
      <p:sp>
        <p:nvSpPr>
          <p:cNvPr id="107" name="文本框 106" descr="{&quot;isTemplate&quot;:true,&quot;type&quot;:&quot;text&quot;}"/>
          <p:cNvSpPr txBox="1"/>
          <p:nvPr/>
        </p:nvSpPr>
        <p:spPr>
          <a:xfrm>
            <a:off x="1590675" y="1876425"/>
            <a:ext cx="568642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自评：能否在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3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分钟内不看书讲清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为什么这样设计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？</a:t>
            </a:r>
            <a:endParaRPr/>
          </a:p>
        </p:txBody>
      </p:sp>
      <p:sp>
        <p:nvSpPr>
          <p:cNvPr id="108" name="矩形: 圆角 107"/>
          <p:cNvSpPr/>
          <p:nvPr/>
        </p:nvSpPr>
        <p:spPr>
          <a:xfrm>
            <a:off x="733425" y="2419350"/>
            <a:ext cx="6762750" cy="1133475"/>
          </a:xfrm>
          <a:prstGeom prst="roundRect">
            <a:avLst>
              <a:gd name="adj" fmla="val 8403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9" name="任意多边形: 形状 108"/>
          <p:cNvSpPr/>
          <p:nvPr/>
        </p:nvSpPr>
        <p:spPr>
          <a:xfrm>
            <a:off x="733425" y="2419350"/>
            <a:ext cx="6762750" cy="1133475"/>
          </a:xfrm>
          <a:custGeom>
            <a:avLst/>
            <a:gdLst/>
            <a:ahLst/>
            <a:cxnLst/>
            <a:rect l="0" t="0" r="0" b="0"/>
            <a:pathLst>
              <a:path w="710" h="119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114"/>
                </a:lnTo>
                <a:cubicBezTo>
                  <a:pt x="5" y="116"/>
                  <a:pt x="7" y="118"/>
                  <a:pt x="9" y="119"/>
                </a:cubicBezTo>
                <a:cubicBezTo>
                  <a:pt x="4" y="118"/>
                  <a:pt x="0" y="114"/>
                  <a:pt x="0" y="109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0" name="矩形: 圆角 109"/>
          <p:cNvSpPr/>
          <p:nvPr/>
        </p:nvSpPr>
        <p:spPr>
          <a:xfrm>
            <a:off x="904875" y="2724150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1" name="文本框 110" descr="{&quot;isTemplate&quot;:true,&quot;type&quot;:&quot;text&quot;}"/>
          <p:cNvSpPr txBox="1"/>
          <p:nvPr/>
        </p:nvSpPr>
        <p:spPr>
          <a:xfrm>
            <a:off x="1047750" y="2867025"/>
            <a:ext cx="2476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7490"/>
                </a:solidFill>
                <a:latin typeface="Microsoft YaHei"/>
                <a:ea typeface="Microsoft YaHei"/>
              </a:rPr>
              <a:t>L3</a:t>
            </a:r>
            <a:endParaRPr/>
          </a:p>
        </p:txBody>
      </p:sp>
      <p:sp>
        <p:nvSpPr>
          <p:cNvPr id="112" name="文本框 111" descr="{&quot;isTemplate&quot;:true,&quot;type&quot;:&quot;text&quot;}"/>
          <p:cNvSpPr txBox="1"/>
          <p:nvPr/>
        </p:nvSpPr>
        <p:spPr>
          <a:xfrm>
            <a:off x="1590675" y="2590800"/>
            <a:ext cx="56864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交付层</a:t>
            </a:r>
            <a:endParaRPr/>
          </a:p>
        </p:txBody>
      </p:sp>
      <p:sp>
        <p:nvSpPr>
          <p:cNvPr id="113" name="文本框 112" descr="{&quot;isTemplate&quot;:true,&quot;type&quot;:&quot;text&quot;}"/>
          <p:cNvSpPr txBox="1"/>
          <p:nvPr/>
        </p:nvSpPr>
        <p:spPr>
          <a:xfrm>
            <a:off x="1590675" y="2847975"/>
            <a:ext cx="568642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能部署到公网并让他人访问，能写出别人照着能跑通的文档。</a:t>
            </a:r>
            <a:endParaRPr/>
          </a:p>
        </p:txBody>
      </p:sp>
      <p:sp>
        <p:nvSpPr>
          <p:cNvPr id="114" name="文本框 113" descr="{&quot;isTemplate&quot;:true,&quot;type&quot;:&quot;text&quot;}"/>
          <p:cNvSpPr txBox="1"/>
          <p:nvPr/>
        </p:nvSpPr>
        <p:spPr>
          <a:xfrm>
            <a:off x="1590675" y="3152775"/>
            <a:ext cx="568642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自评：把链接发给同学，他能否独立完成一次完整使用？</a:t>
            </a:r>
            <a:endParaRPr/>
          </a:p>
        </p:txBody>
      </p:sp>
      <p:sp>
        <p:nvSpPr>
          <p:cNvPr id="115" name="矩形: 圆角 114"/>
          <p:cNvSpPr/>
          <p:nvPr/>
        </p:nvSpPr>
        <p:spPr>
          <a:xfrm>
            <a:off x="733425" y="3686175"/>
            <a:ext cx="6762750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6" name="任意多边形: 形状 115"/>
          <p:cNvSpPr/>
          <p:nvPr/>
        </p:nvSpPr>
        <p:spPr>
          <a:xfrm>
            <a:off x="733425" y="3686175"/>
            <a:ext cx="6762750" cy="1143000"/>
          </a:xfrm>
          <a:custGeom>
            <a:avLst/>
            <a:gdLst/>
            <a:ahLst/>
            <a:cxnLst/>
            <a:rect l="0" t="0" r="0" b="0"/>
            <a:pathLst>
              <a:path w="710" h="120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115"/>
                </a:lnTo>
                <a:cubicBezTo>
                  <a:pt x="5" y="117"/>
                  <a:pt x="7" y="119"/>
                  <a:pt x="9" y="120"/>
                </a:cubicBezTo>
                <a:cubicBezTo>
                  <a:pt x="4" y="119"/>
                  <a:pt x="0" y="115"/>
                  <a:pt x="0" y="110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7" name="矩形: 圆角 116"/>
          <p:cNvSpPr/>
          <p:nvPr/>
        </p:nvSpPr>
        <p:spPr>
          <a:xfrm>
            <a:off x="904875" y="399097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8" name="文本框 117" descr="{&quot;isTemplate&quot;:true,&quot;type&quot;:&quot;text&quot;}"/>
          <p:cNvSpPr txBox="1"/>
          <p:nvPr/>
        </p:nvSpPr>
        <p:spPr>
          <a:xfrm>
            <a:off x="1047750" y="4133850"/>
            <a:ext cx="2476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7490"/>
                </a:solidFill>
                <a:latin typeface="Microsoft YaHei"/>
                <a:ea typeface="Microsoft YaHei"/>
              </a:rPr>
              <a:t>L2</a:t>
            </a:r>
            <a:endParaRPr/>
          </a:p>
        </p:txBody>
      </p:sp>
      <p:sp>
        <p:nvSpPr>
          <p:cNvPr id="119" name="文本框 118" descr="{&quot;isTemplate&quot;:true,&quot;type&quot;:&quot;text&quot;}"/>
          <p:cNvSpPr txBox="1"/>
          <p:nvPr/>
        </p:nvSpPr>
        <p:spPr>
          <a:xfrm>
            <a:off x="1590675" y="3857625"/>
            <a:ext cx="56864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工程层</a:t>
            </a:r>
            <a:endParaRPr/>
          </a:p>
        </p:txBody>
      </p:sp>
      <p:sp>
        <p:nvSpPr>
          <p:cNvPr id="120" name="文本框 119" descr="{&quot;isTemplate&quot;:true,&quot;type&quot;:&quot;text&quot;}"/>
          <p:cNvSpPr txBox="1"/>
          <p:nvPr/>
        </p:nvSpPr>
        <p:spPr>
          <a:xfrm>
            <a:off x="1590675" y="4114800"/>
            <a:ext cx="568642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会用版本管理，会把任务拆解，会用</a:t>
            </a:r>
            <a:r>
              <a:rPr lang="en-US" sz="1125">
                <a:solidFill>
                  <a:srgbClr val="475569"/>
                </a:solidFill>
                <a:latin typeface="Microsoft YaHei"/>
                <a:ea typeface="Microsoft YaHei"/>
              </a:rPr>
              <a:t> AI 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工具参与开发全流程。</a:t>
            </a:r>
            <a:endParaRPr/>
          </a:p>
        </p:txBody>
      </p:sp>
      <p:sp>
        <p:nvSpPr>
          <p:cNvPr id="121" name="文本框 120" descr="{&quot;isTemplate&quot;:true,&quot;type&quot;:&quot;text&quot;}"/>
          <p:cNvSpPr txBox="1"/>
          <p:nvPr/>
        </p:nvSpPr>
        <p:spPr>
          <a:xfrm>
            <a:off x="1590675" y="4419600"/>
            <a:ext cx="568642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自评：能否拿出按时间排列的提交记录与任务清单？</a:t>
            </a:r>
            <a:endParaRPr/>
          </a:p>
        </p:txBody>
      </p:sp>
      <p:sp>
        <p:nvSpPr>
          <p:cNvPr id="122" name="矩形: 圆角 121"/>
          <p:cNvSpPr/>
          <p:nvPr/>
        </p:nvSpPr>
        <p:spPr>
          <a:xfrm>
            <a:off x="733425" y="4962525"/>
            <a:ext cx="6762750" cy="1133475"/>
          </a:xfrm>
          <a:prstGeom prst="roundRect">
            <a:avLst>
              <a:gd name="adj" fmla="val 8403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3" name="任意多边形: 形状 122"/>
          <p:cNvSpPr/>
          <p:nvPr/>
        </p:nvSpPr>
        <p:spPr>
          <a:xfrm>
            <a:off x="733425" y="4962525"/>
            <a:ext cx="6762750" cy="1133475"/>
          </a:xfrm>
          <a:custGeom>
            <a:avLst/>
            <a:gdLst/>
            <a:ahLst/>
            <a:cxnLst/>
            <a:rect l="0" t="0" r="0" b="0"/>
            <a:pathLst>
              <a:path w="710" h="119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114"/>
                </a:lnTo>
                <a:cubicBezTo>
                  <a:pt x="5" y="116"/>
                  <a:pt x="7" y="118"/>
                  <a:pt x="9" y="119"/>
                </a:cubicBezTo>
                <a:cubicBezTo>
                  <a:pt x="4" y="118"/>
                  <a:pt x="0" y="114"/>
                  <a:pt x="0" y="109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64748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4" name="矩形: 圆角 123"/>
          <p:cNvSpPr/>
          <p:nvPr/>
        </p:nvSpPr>
        <p:spPr>
          <a:xfrm>
            <a:off x="904875" y="5267325"/>
            <a:ext cx="533400" cy="533400"/>
          </a:xfrm>
          <a:prstGeom prst="roundRect">
            <a:avLst>
              <a:gd name="adj" fmla="val 21429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5" name="文本框 124" descr="{&quot;isTemplate&quot;:true,&quot;type&quot;:&quot;text&quot;}"/>
          <p:cNvSpPr txBox="1"/>
          <p:nvPr/>
        </p:nvSpPr>
        <p:spPr>
          <a:xfrm>
            <a:off x="1047750" y="5410200"/>
            <a:ext cx="2476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64748B"/>
                </a:solidFill>
                <a:latin typeface="Microsoft YaHei"/>
                <a:ea typeface="Microsoft YaHei"/>
              </a:rPr>
              <a:t>L1</a:t>
            </a:r>
            <a:endParaRPr/>
          </a:p>
        </p:txBody>
      </p:sp>
      <p:sp>
        <p:nvSpPr>
          <p:cNvPr id="126" name="文本框 125" descr="{&quot;isTemplate&quot;:true,&quot;type&quot;:&quot;text&quot;}"/>
          <p:cNvSpPr txBox="1"/>
          <p:nvPr/>
        </p:nvSpPr>
        <p:spPr>
          <a:xfrm>
            <a:off x="1590675" y="5133975"/>
            <a:ext cx="56864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工具层</a:t>
            </a:r>
            <a:endParaRPr/>
          </a:p>
        </p:txBody>
      </p:sp>
      <p:sp>
        <p:nvSpPr>
          <p:cNvPr id="127" name="文本框 126" descr="{&quot;isTemplate&quot;:true,&quot;type&quot;:&quot;text&quot;}"/>
          <p:cNvSpPr txBox="1"/>
          <p:nvPr/>
        </p:nvSpPr>
        <p:spPr>
          <a:xfrm>
            <a:off x="1590675" y="5391150"/>
            <a:ext cx="568642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会写基础代码或画基础方案图，会用检索工具查资料。</a:t>
            </a:r>
            <a:endParaRPr/>
          </a:p>
        </p:txBody>
      </p:sp>
      <p:sp>
        <p:nvSpPr>
          <p:cNvPr id="128" name="文本框 127" descr="{&quot;isTemplate&quot;:true,&quot;type&quot;:&quot;text&quot;}"/>
          <p:cNvSpPr txBox="1"/>
          <p:nvPr/>
        </p:nvSpPr>
        <p:spPr>
          <a:xfrm>
            <a:off x="1590675" y="5695950"/>
            <a:ext cx="568642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自评：这是大多数同学的起点，也是毕设的最低要求。</a:t>
            </a:r>
            <a:endParaRPr/>
          </a:p>
        </p:txBody>
      </p:sp>
      <p:sp>
        <p:nvSpPr>
          <p:cNvPr id="129" name="矩形: 圆角 128"/>
          <p:cNvSpPr/>
          <p:nvPr/>
        </p:nvSpPr>
        <p:spPr>
          <a:xfrm>
            <a:off x="7696200" y="1143000"/>
            <a:ext cx="3810000" cy="49530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0" name="文本框 129" descr="{&quot;isTemplate&quot;:true,&quot;type&quot;:&quot;text&quot;}"/>
          <p:cNvSpPr txBox="1"/>
          <p:nvPr/>
        </p:nvSpPr>
        <p:spPr>
          <a:xfrm>
            <a:off x="7924800" y="1371600"/>
            <a:ext cx="33528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四层能力的关系</a:t>
            </a:r>
            <a:endParaRPr/>
          </a:p>
        </p:txBody>
      </p:sp>
      <p:pic>
        <p:nvPicPr>
          <p:cNvPr id="131" name="图形 13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4800" y="1933575"/>
            <a:ext cx="3352800" cy="3048000"/>
          </a:xfrm>
          <a:prstGeom prst="rect">
            <a:avLst/>
          </a:prstGeom>
          <a:ln/>
        </p:spPr>
      </p:pic>
      <p:sp>
        <p:nvSpPr>
          <p:cNvPr id="132" name="任意多边形: 形状 131"/>
          <p:cNvSpPr/>
          <p:nvPr/>
        </p:nvSpPr>
        <p:spPr>
          <a:xfrm>
            <a:off x="7924800" y="5172075"/>
            <a:ext cx="3352800" cy="704850"/>
          </a:xfrm>
          <a:custGeom>
            <a:avLst/>
            <a:gdLst/>
            <a:ahLst/>
            <a:cxnLst/>
            <a:rect l="0" t="0" r="0" b="0"/>
            <a:pathLst>
              <a:path w="352" h="74">
                <a:moveTo>
                  <a:pt x="0" y="0"/>
                </a:moveTo>
                <a:lnTo>
                  <a:pt x="352" y="0"/>
                </a:lnTo>
                <a:lnTo>
                  <a:pt x="352" y="1"/>
                </a:lnTo>
                <a:lnTo>
                  <a:pt x="0" y="1"/>
                </a:lnTo>
                <a:close/>
              </a:path>
            </a:pathLst>
          </a:custGeom>
          <a:solidFill>
            <a:srgbClr val="CBD5E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3" name="文本框 132" descr="{&quot;isTemplate&quot;:true,&quot;type&quot;:&quot;text&quot;}"/>
          <p:cNvSpPr txBox="1"/>
          <p:nvPr/>
        </p:nvSpPr>
        <p:spPr>
          <a:xfrm>
            <a:off x="7924800" y="5314950"/>
            <a:ext cx="335280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越往上越难被替代。</a:t>
            </a:r>
            <a:r>
              <a:rPr lang="zh-CN" sz="1125" b="1">
                <a:solidFill>
                  <a:srgbClr val="B45309"/>
                </a:solidFill>
                <a:latin typeface="Microsoft YaHei"/>
                <a:ea typeface="Microsoft YaHei"/>
              </a:rPr>
              <a:t>只停在</a:t>
            </a:r>
            <a:r>
              <a:rPr lang="en-US" sz="1125" b="1">
                <a:solidFill>
                  <a:srgbClr val="B45309"/>
                </a:solidFill>
                <a:latin typeface="Microsoft YaHei"/>
                <a:ea typeface="Microsoft YaHei"/>
              </a:rPr>
              <a:t> L1 </a:t>
            </a:r>
            <a:r>
              <a:rPr lang="zh-CN" sz="1125" b="1">
                <a:solidFill>
                  <a:srgbClr val="B45309"/>
                </a:solidFill>
                <a:latin typeface="Microsoft YaHei"/>
                <a:ea typeface="Microsoft YaHei"/>
              </a:rPr>
              <a:t>的成果，通常只能拿到及格分。</a:t>
            </a:r>
            <a:endParaRPr/>
          </a:p>
        </p:txBody>
      </p:sp>
      <p:sp>
        <p:nvSpPr>
          <p:cNvPr id="134" name="文本框 133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35" name="文本框 134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06 / 44</a:t>
            </a:r>
            <a:endParaRPr/>
          </a:p>
        </p:txBody>
      </p:sp>
      <p:pic>
        <p:nvPicPr>
          <p:cNvPr id="136" name="图形 135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成果导向：四个&quot;必须有&quot;&lt;/Text&gt;&#10;                &lt;Text style={{ fontSize: 17, color: '#64748B', marginTop: 4 }}&gt;&#10;                    缺任何一项，都不算一个完整的毕设成果&#10;                &lt;/Text&gt;&#10;            &lt;/Box&gt;&#10;        &lt;/Box&gt;&#10;        &lt;Box style={{ width: 6, height: 44, background: '#F59E0B', borderRadius: 3 }} /&gt;&#10;    &lt;/Box&gt;&#10;&#10;    &lt;Box style={{ height: 520, flexDirection: 'row', gap: 30 }}&gt;&#10;&#10;        {/* 左：巨型数字锚点 */}&#10;        &lt;Box style={{&#10;            width: 400, background: 'linear-gradient(155deg, #0B2E4F 0%, #0E7490 100%)',&#10;            borderRadius: 16, flexDirection: 'column', justifyContent: 'center', alignItems: 'center',&#10;            boxShadow: '0 8px 30px rgba(11,46,79,0.22)', padding: 24,&#10;        }}&gt;&#10;            &lt;Text style={{ fontSize: 190, fontWeight: 'bold', color: '#F59E0B', lineHeight: 0.86, letterSpacing: -6 }}&gt;&#10;                4&#10;            &lt;/Text&gt;&#10;            &lt;Text style={{ fontSize: 24, color: '#FFFFFF', fontWeight: 'bold', marginTop: 14, letterSpacing: 2 }}&gt;&#10;                必须有&#10;            &lt;/Text&gt;&#10;            &lt;Box style={{ width: 70, height: 4, background: '#F59E0B', borderRadius: 2, marginTop: 18, marginBottom: 18 }} /&gt;&#10;            &lt;Text style={{ fontSize: 17, color: '#BAE6FD', lineHeight: 1.7, textAlign: 'center' }}&gt;&#10;                这四项构成答辩时&#10;                &lt;br /&gt;&#10;                唯一能被验证的东西&#10;            &lt;/Text&gt;&#10;        &lt;/Box&gt;&#10;&#10;        {/* 右：四项 */}&#10;        &lt;Box style={{ flex: 1, flexDirection: 'column', gap: 14 }}&gt;&#10;            {[&#10;                {&#10;                    i: 'code', n: '有代码', t: '可运行、可复现',&#10;                    d: '工具方向：完整代码仓库，含依赖说明，他人按 README 能在 30 分钟内跑起来。方案方向：可执行的配置样例、脚本或原型页面。',&#10;                },&#10;                {&#10;                    i: 'chart-bar', n: '有数据', t: '可量化、可对比',&#10;                    d: '不能只说&quot;效果良好&quot;。要有测试用例通过率、处理耗时、检测准确率，或方案实施前后的风险项数量对比。',&#10;                },&#10;                {&#10;                    i: 'cloud-upload-alt', n: '有部署', t: '可访问、可演示',&#10;                    d: '发布到公网，答辩时当场打开链接演示，而不是放录屏。这是最能拉开差距的一项。',&#10;                },&#10;                {&#10;                    i: 'file-alt', n: '有文档', t: '可读、可交接',&#10;                    d: '设计文档说明取舍理由，使用文档说明操作步骤，测试文档记录验证过程与结论。',&#10;                },&#10;            ].map((x, i) =&gt; (&#10;                &lt;Box key={i} style={{&#10;                    flex: 1, background: '#FFFFFF', borderRadius: 11, border: '1px solid #E2E8F0',&#10;                    padding: '15px 20px', flexDirection: 'row', gap: 16, alignItems: 'center',&#10;                    boxShadow: '0 2px 10px rgba(11,46,79,0.05)',&#10;                }}&gt;&#10;                    &lt;Box style={{&#10;                        width: 54, height: 54, minWidth: 54, borderRadius: 13,&#10;                        background: 'linear-gradient(150deg, #EFF6FA 0%, #E0F2FE 100%)',&#10;                        justifyContent: 'center', alignItems: 'center',&#10;                    }}&gt;&#10;                        &lt;FAIcon name={x.i} style={{ fill: '#0E7490', width: 26, height: 26 }} /&gt;&#10;                    &lt;/Box&gt;&#10;                    &lt;Box style={{ flexDirection: 'column', flex: 1 }}&gt;&#10;                        &lt;Box style={{ flexDirection: 'row', alignItems: 'baseline', gap: 10 }}&gt;&#10;                            &lt;Text style={{ fontSize: 21, fontWeight: 'bold', color: '#0B2E4F' }}&gt;{x.n}&lt;/Text&gt;&#10;                            &lt;Text style={{ fontSize: 15, color: '#F59E0B', fontWeight: 'bold' }}&gt;{x.t}&lt;/Text&gt;&#10;                        &lt;/Box&gt;&#10;                        &lt;Text style={{ fontSize: 15, color: '#475569', lineHeight: 1.55, marginTop: 4 }}&gt;{x.d}&lt;/Text&gt;&#10;                    &lt;/Box&gt;&#10;                &lt;/Box&gt;&#10;            ))}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07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矩形 1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9" name="文本框 138" descr="{&quot;isTemplate&quot;:true,&quot;type&quot;:&quot;text&quot;}"/>
          <p:cNvSpPr txBox="1"/>
          <p:nvPr/>
        </p:nvSpPr>
        <p:spPr>
          <a:xfrm>
            <a:off x="1143000" y="342900"/>
            <a:ext cx="379095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成果导向：四个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"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必须有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0" name="文本框 139" descr="{&quot;isTemplate&quot;:true,&quot;type&quot;:&quot;text&quot;}"/>
          <p:cNvSpPr txBox="1"/>
          <p:nvPr/>
        </p:nvSpPr>
        <p:spPr>
          <a:xfrm>
            <a:off x="1143000" y="800100"/>
            <a:ext cx="37909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缺任何一项，都不算一个完整的毕设成果</a:t>
            </a:r>
            <a:endParaRPr/>
          </a:p>
        </p:txBody>
      </p:sp>
      <p:sp>
        <p:nvSpPr>
          <p:cNvPr id="141" name="矩形: 圆角 140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2" name="矩形: 圆角 141"/>
          <p:cNvSpPr/>
          <p:nvPr/>
        </p:nvSpPr>
        <p:spPr>
          <a:xfrm>
            <a:off x="685800" y="1143000"/>
            <a:ext cx="3810000" cy="4953000"/>
          </a:xfrm>
          <a:prstGeom prst="roundRect">
            <a:avLst>
              <a:gd name="adj" fmla="val 4000"/>
            </a:avLst>
          </a:prstGeom>
          <a:gradFill>
            <a:gsLst>
              <a:gs pos="0">
                <a:srgbClr val="0B2E4F"/>
              </a:gs>
              <a:gs pos="100000">
                <a:srgbClr val="0E7490"/>
              </a:gs>
            </a:gsLst>
            <a:lin ang="3900000" scaled="1"/>
          </a:gradFill>
          <a:ln/>
          <a:effectLst>
            <a:outerShdw blurRad="285750" dist="76200" dir="5400000">
              <a:srgbClr val="0B2E4F">
                <a:alpha val="2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3" name="文本框 142" descr="{&quot;isTemplate&quot;:true,&quot;type&quot;:&quot;text&quot;}"/>
          <p:cNvSpPr txBox="1"/>
          <p:nvPr/>
        </p:nvSpPr>
        <p:spPr>
          <a:xfrm>
            <a:off x="2057400" y="1952625"/>
            <a:ext cx="1066800" cy="18764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86000"/>
              </a:lnSpc>
            </a:pPr>
            <a:r>
              <a:rPr lang="en-US" sz="14250" b="1" spc="-450">
                <a:solidFill>
                  <a:srgbClr val="F59E0B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144" name="文本框 143" descr="{&quot;isTemplate&quot;:true,&quot;type&quot;:&quot;text&quot;}"/>
          <p:cNvSpPr txBox="1"/>
          <p:nvPr/>
        </p:nvSpPr>
        <p:spPr>
          <a:xfrm>
            <a:off x="2219325" y="3962400"/>
            <a:ext cx="74295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00" b="1" spc="150">
                <a:solidFill>
                  <a:srgbClr val="FFFFFF"/>
                </a:solidFill>
                <a:latin typeface="Microsoft YaHei"/>
                <a:ea typeface="Microsoft YaHei"/>
              </a:rPr>
              <a:t>必须有</a:t>
            </a:r>
            <a:endParaRPr/>
          </a:p>
        </p:txBody>
      </p:sp>
      <p:sp>
        <p:nvSpPr>
          <p:cNvPr id="145" name="矩形: 圆角 144"/>
          <p:cNvSpPr/>
          <p:nvPr/>
        </p:nvSpPr>
        <p:spPr>
          <a:xfrm>
            <a:off x="2257425" y="4410075"/>
            <a:ext cx="6667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6" name="文本框 145" descr="{&quot;isTemplate&quot;:true,&quot;type&quot;:&quot;text&quot;}"/>
          <p:cNvSpPr txBox="1"/>
          <p:nvPr/>
        </p:nvSpPr>
        <p:spPr>
          <a:xfrm>
            <a:off x="1866900" y="4619625"/>
            <a:ext cx="1457325" cy="6667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70000"/>
              </a:lnSpc>
            </a:pPr>
            <a:r>
              <a:rPr lang="zh-CN" sz="1275">
                <a:solidFill>
                  <a:srgbClr val="BAE6FD"/>
                </a:solidFill>
                <a:latin typeface="Microsoft YaHei"/>
                <a:ea typeface="Microsoft YaHei"/>
              </a:rPr>
              <a:t>这四项构成答辩时</a:t>
            </a:r>
            <a:endParaRPr/>
          </a:p>
          <a:p>
            <a:pPr algn="ctr">
              <a:lnSpc>
                <a:spcPct val="170000"/>
              </a:lnSpc>
            </a:pPr>
            <a:r>
              <a:rPr lang="zh-CN" sz="1275">
                <a:solidFill>
                  <a:srgbClr val="BAE6FD"/>
                </a:solidFill>
                <a:latin typeface="Microsoft YaHei"/>
                <a:ea typeface="Microsoft YaHei"/>
              </a:rPr>
              <a:t>唯一能被验证的东西</a:t>
            </a:r>
            <a:endParaRPr/>
          </a:p>
        </p:txBody>
      </p:sp>
      <p:sp>
        <p:nvSpPr>
          <p:cNvPr id="147" name="矩形: 圆角 146"/>
          <p:cNvSpPr/>
          <p:nvPr/>
        </p:nvSpPr>
        <p:spPr>
          <a:xfrm>
            <a:off x="4781550" y="1143000"/>
            <a:ext cx="6724650" cy="1276350"/>
          </a:xfrm>
          <a:prstGeom prst="roundRect">
            <a:avLst>
              <a:gd name="adj" fmla="val 820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8" name="矩形: 圆角 147"/>
          <p:cNvSpPr/>
          <p:nvPr/>
        </p:nvSpPr>
        <p:spPr>
          <a:xfrm>
            <a:off x="4972050" y="1524000"/>
            <a:ext cx="514350" cy="514350"/>
          </a:xfrm>
          <a:prstGeom prst="roundRect">
            <a:avLst>
              <a:gd name="adj" fmla="val 24074"/>
            </a:avLst>
          </a:prstGeom>
          <a:gradFill>
            <a:gsLst>
              <a:gs pos="0">
                <a:srgbClr val="EFF6FA"/>
              </a:gs>
              <a:gs pos="100000">
                <a:srgbClr val="E0F2FE"/>
              </a:gs>
            </a:gsLst>
            <a:lin ang="3600000" scaled="1"/>
          </a:gradFill>
          <a:ln/>
        </p:spPr>
        <p:txBody>
          <a:bodyPr/>
          <a:lstStyle/>
          <a:p>
            <a:endParaRPr/>
          </a:p>
        </p:txBody>
      </p:sp>
      <p:pic>
        <p:nvPicPr>
          <p:cNvPr id="149" name="图形 14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5400" y="1657350"/>
            <a:ext cx="247650" cy="247650"/>
          </a:xfrm>
          <a:prstGeom prst="rect">
            <a:avLst/>
          </a:prstGeom>
          <a:ln/>
        </p:spPr>
      </p:pic>
      <p:sp>
        <p:nvSpPr>
          <p:cNvPr id="150" name="文本框 149" descr="{&quot;isTemplate&quot;:true,&quot;type&quot;:&quot;text&quot;}"/>
          <p:cNvSpPr txBox="1"/>
          <p:nvPr/>
        </p:nvSpPr>
        <p:spPr>
          <a:xfrm>
            <a:off x="5638800" y="1371600"/>
            <a:ext cx="6000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E4F"/>
                </a:solidFill>
                <a:latin typeface="Microsoft YaHei"/>
                <a:ea typeface="Microsoft YaHei"/>
              </a:rPr>
              <a:t>有代码</a:t>
            </a:r>
            <a:endParaRPr/>
          </a:p>
        </p:txBody>
      </p:sp>
      <p:sp>
        <p:nvSpPr>
          <p:cNvPr id="151" name="文本框 150" descr="{&quot;isTemplate&quot;:true,&quot;type&quot;:&quot;text&quot;}"/>
          <p:cNvSpPr txBox="1"/>
          <p:nvPr/>
        </p:nvSpPr>
        <p:spPr>
          <a:xfrm>
            <a:off x="6334125" y="1371600"/>
            <a:ext cx="100012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59E0B"/>
                </a:solidFill>
                <a:latin typeface="Microsoft YaHei"/>
                <a:ea typeface="Microsoft YaHei"/>
              </a:rPr>
              <a:t>可运行、可复现</a:t>
            </a:r>
            <a:endParaRPr/>
          </a:p>
        </p:txBody>
      </p:sp>
      <p:sp>
        <p:nvSpPr>
          <p:cNvPr id="152" name="文本框 151" descr="{&quot;isTemplate&quot;:true,&quot;type&quot;:&quot;text&quot;}"/>
          <p:cNvSpPr txBox="1"/>
          <p:nvPr/>
        </p:nvSpPr>
        <p:spPr>
          <a:xfrm>
            <a:off x="5638800" y="1657350"/>
            <a:ext cx="567690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工具方向：完整代码仓库，含依赖说明，他人按</a:t>
            </a:r>
            <a:r>
              <a:rPr lang="en-US" sz="1125">
                <a:solidFill>
                  <a:srgbClr val="475569"/>
                </a:solidFill>
                <a:latin typeface="Microsoft YaHei"/>
                <a:ea typeface="Microsoft YaHei"/>
              </a:rPr>
              <a:t> README 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能在</a:t>
            </a:r>
            <a:r>
              <a:rPr lang="en-US" sz="1125">
                <a:solidFill>
                  <a:srgbClr val="475569"/>
                </a:solidFill>
                <a:latin typeface="Microsoft YaHei"/>
                <a:ea typeface="Microsoft YaHei"/>
              </a:rPr>
              <a:t> 30 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分钟内跑起来。方案方向：可执行的配置样例、脚本或原型页面。</a:t>
            </a:r>
            <a:endParaRPr/>
          </a:p>
        </p:txBody>
      </p:sp>
      <p:sp>
        <p:nvSpPr>
          <p:cNvPr id="153" name="矩形: 圆角 152"/>
          <p:cNvSpPr/>
          <p:nvPr/>
        </p:nvSpPr>
        <p:spPr>
          <a:xfrm>
            <a:off x="4781550" y="2552700"/>
            <a:ext cx="6724650" cy="1266825"/>
          </a:xfrm>
          <a:prstGeom prst="roundRect">
            <a:avLst>
              <a:gd name="adj" fmla="val 827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4" name="矩形: 圆角 153"/>
          <p:cNvSpPr/>
          <p:nvPr/>
        </p:nvSpPr>
        <p:spPr>
          <a:xfrm>
            <a:off x="4972050" y="2933700"/>
            <a:ext cx="514350" cy="514350"/>
          </a:xfrm>
          <a:prstGeom prst="roundRect">
            <a:avLst>
              <a:gd name="adj" fmla="val 24074"/>
            </a:avLst>
          </a:prstGeom>
          <a:gradFill>
            <a:gsLst>
              <a:gs pos="0">
                <a:srgbClr val="EFF6FA"/>
              </a:gs>
              <a:gs pos="100000">
                <a:srgbClr val="E0F2FE"/>
              </a:gs>
            </a:gsLst>
            <a:lin ang="3600000" scaled="1"/>
          </a:gradFill>
          <a:ln/>
        </p:spPr>
        <p:txBody>
          <a:bodyPr/>
          <a:lstStyle/>
          <a:p>
            <a:endParaRPr/>
          </a:p>
        </p:txBody>
      </p:sp>
      <p:pic>
        <p:nvPicPr>
          <p:cNvPr id="155" name="图形 15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5400" y="3067050"/>
            <a:ext cx="247650" cy="247650"/>
          </a:xfrm>
          <a:prstGeom prst="rect">
            <a:avLst/>
          </a:prstGeom>
          <a:ln/>
        </p:spPr>
      </p:pic>
      <p:sp>
        <p:nvSpPr>
          <p:cNvPr id="156" name="文本框 155" descr="{&quot;isTemplate&quot;:true,&quot;type&quot;:&quot;text&quot;}"/>
          <p:cNvSpPr txBox="1"/>
          <p:nvPr/>
        </p:nvSpPr>
        <p:spPr>
          <a:xfrm>
            <a:off x="5638800" y="2781300"/>
            <a:ext cx="6000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E4F"/>
                </a:solidFill>
                <a:latin typeface="Microsoft YaHei"/>
                <a:ea typeface="Microsoft YaHei"/>
              </a:rPr>
              <a:t>有数据</a:t>
            </a:r>
            <a:endParaRPr/>
          </a:p>
        </p:txBody>
      </p:sp>
      <p:sp>
        <p:nvSpPr>
          <p:cNvPr id="157" name="文本框 156" descr="{&quot;isTemplate&quot;:true,&quot;type&quot;:&quot;text&quot;}"/>
          <p:cNvSpPr txBox="1"/>
          <p:nvPr/>
        </p:nvSpPr>
        <p:spPr>
          <a:xfrm>
            <a:off x="6334125" y="2781300"/>
            <a:ext cx="100012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59E0B"/>
                </a:solidFill>
                <a:latin typeface="Microsoft YaHei"/>
                <a:ea typeface="Microsoft YaHei"/>
              </a:rPr>
              <a:t>可量化、可对比</a:t>
            </a:r>
            <a:endParaRPr/>
          </a:p>
        </p:txBody>
      </p:sp>
      <p:sp>
        <p:nvSpPr>
          <p:cNvPr id="158" name="文本框 157" descr="{&quot;isTemplate&quot;:true,&quot;type&quot;:&quot;text&quot;}"/>
          <p:cNvSpPr txBox="1"/>
          <p:nvPr/>
        </p:nvSpPr>
        <p:spPr>
          <a:xfrm>
            <a:off x="5638800" y="3067050"/>
            <a:ext cx="567690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不能只说</a:t>
            </a:r>
            <a:r>
              <a:rPr lang="en-US" sz="112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效果良好</a:t>
            </a:r>
            <a:r>
              <a:rPr lang="en-US" sz="112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。要有测试用例通过率、处理耗时、检测准确率，或方案实施前后的风险项数量对比。</a:t>
            </a:r>
            <a:endParaRPr/>
          </a:p>
        </p:txBody>
      </p:sp>
      <p:sp>
        <p:nvSpPr>
          <p:cNvPr id="159" name="矩形: 圆角 158"/>
          <p:cNvSpPr/>
          <p:nvPr/>
        </p:nvSpPr>
        <p:spPr>
          <a:xfrm>
            <a:off x="4781550" y="3952875"/>
            <a:ext cx="6724650" cy="1009650"/>
          </a:xfrm>
          <a:prstGeom prst="roundRect">
            <a:avLst>
              <a:gd name="adj" fmla="val 1037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0" name="矩形: 圆角 159"/>
          <p:cNvSpPr/>
          <p:nvPr/>
        </p:nvSpPr>
        <p:spPr>
          <a:xfrm>
            <a:off x="4972050" y="4200525"/>
            <a:ext cx="514350" cy="514350"/>
          </a:xfrm>
          <a:prstGeom prst="roundRect">
            <a:avLst>
              <a:gd name="adj" fmla="val 24074"/>
            </a:avLst>
          </a:prstGeom>
          <a:gradFill>
            <a:gsLst>
              <a:gs pos="0">
                <a:srgbClr val="EFF6FA"/>
              </a:gs>
              <a:gs pos="100000">
                <a:srgbClr val="E0F2FE"/>
              </a:gs>
            </a:gsLst>
            <a:lin ang="3600000" scaled="1"/>
          </a:gradFill>
          <a:ln/>
        </p:spPr>
        <p:txBody>
          <a:bodyPr/>
          <a:lstStyle/>
          <a:p>
            <a:endParaRPr/>
          </a:p>
        </p:txBody>
      </p:sp>
      <p:pic>
        <p:nvPicPr>
          <p:cNvPr id="161" name="图形 160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5400" y="4333875"/>
            <a:ext cx="247650" cy="247650"/>
          </a:xfrm>
          <a:prstGeom prst="rect">
            <a:avLst/>
          </a:prstGeom>
          <a:ln/>
        </p:spPr>
      </p:pic>
      <p:sp>
        <p:nvSpPr>
          <p:cNvPr id="162" name="文本框 161" descr="{&quot;isTemplate&quot;:true,&quot;type&quot;:&quot;text&quot;}"/>
          <p:cNvSpPr txBox="1"/>
          <p:nvPr/>
        </p:nvSpPr>
        <p:spPr>
          <a:xfrm>
            <a:off x="5638800" y="4181475"/>
            <a:ext cx="6000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E4F"/>
                </a:solidFill>
                <a:latin typeface="Microsoft YaHei"/>
                <a:ea typeface="Microsoft YaHei"/>
              </a:rPr>
              <a:t>有部署</a:t>
            </a:r>
            <a:endParaRPr/>
          </a:p>
        </p:txBody>
      </p:sp>
      <p:sp>
        <p:nvSpPr>
          <p:cNvPr id="163" name="文本框 162" descr="{&quot;isTemplate&quot;:true,&quot;type&quot;:&quot;text&quot;}"/>
          <p:cNvSpPr txBox="1"/>
          <p:nvPr/>
        </p:nvSpPr>
        <p:spPr>
          <a:xfrm>
            <a:off x="6334125" y="4181475"/>
            <a:ext cx="100012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59E0B"/>
                </a:solidFill>
                <a:latin typeface="Microsoft YaHei"/>
                <a:ea typeface="Microsoft YaHei"/>
              </a:rPr>
              <a:t>可访问、可演示</a:t>
            </a:r>
            <a:endParaRPr/>
          </a:p>
        </p:txBody>
      </p:sp>
      <p:sp>
        <p:nvSpPr>
          <p:cNvPr id="164" name="文本框 163" descr="{&quot;isTemplate&quot;:true,&quot;type&quot;:&quot;text&quot;}"/>
          <p:cNvSpPr txBox="1"/>
          <p:nvPr/>
        </p:nvSpPr>
        <p:spPr>
          <a:xfrm>
            <a:off x="5638800" y="4467225"/>
            <a:ext cx="567690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发布到公网，答辩时当场打开链接演示，而不是放录屏。这是最能拉开差距的一项。</a:t>
            </a:r>
            <a:endParaRPr/>
          </a:p>
        </p:txBody>
      </p:sp>
      <p:sp>
        <p:nvSpPr>
          <p:cNvPr id="165" name="矩形: 圆角 164"/>
          <p:cNvSpPr/>
          <p:nvPr/>
        </p:nvSpPr>
        <p:spPr>
          <a:xfrm>
            <a:off x="4781550" y="5095875"/>
            <a:ext cx="6724650" cy="1000125"/>
          </a:xfrm>
          <a:prstGeom prst="roundRect">
            <a:avLst>
              <a:gd name="adj" fmla="val 1047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6" name="矩形: 圆角 165"/>
          <p:cNvSpPr/>
          <p:nvPr/>
        </p:nvSpPr>
        <p:spPr>
          <a:xfrm>
            <a:off x="4972050" y="5343525"/>
            <a:ext cx="514350" cy="514350"/>
          </a:xfrm>
          <a:prstGeom prst="roundRect">
            <a:avLst>
              <a:gd name="adj" fmla="val 24074"/>
            </a:avLst>
          </a:prstGeom>
          <a:gradFill>
            <a:gsLst>
              <a:gs pos="0">
                <a:srgbClr val="EFF6FA"/>
              </a:gs>
              <a:gs pos="100000">
                <a:srgbClr val="E0F2FE"/>
              </a:gs>
            </a:gsLst>
            <a:lin ang="3600000" scaled="1"/>
          </a:gradFill>
          <a:ln/>
        </p:spPr>
        <p:txBody>
          <a:bodyPr/>
          <a:lstStyle/>
          <a:p>
            <a:endParaRPr/>
          </a:p>
        </p:txBody>
      </p:sp>
      <p:pic>
        <p:nvPicPr>
          <p:cNvPr id="167" name="图形 166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05400" y="5476875"/>
            <a:ext cx="247650" cy="247650"/>
          </a:xfrm>
          <a:prstGeom prst="rect">
            <a:avLst/>
          </a:prstGeom>
          <a:ln/>
        </p:spPr>
      </p:pic>
      <p:sp>
        <p:nvSpPr>
          <p:cNvPr id="168" name="文本框 167" descr="{&quot;isTemplate&quot;:true,&quot;type&quot;:&quot;text&quot;}"/>
          <p:cNvSpPr txBox="1"/>
          <p:nvPr/>
        </p:nvSpPr>
        <p:spPr>
          <a:xfrm>
            <a:off x="5638800" y="5324475"/>
            <a:ext cx="6000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2E4F"/>
                </a:solidFill>
                <a:latin typeface="Microsoft YaHei"/>
                <a:ea typeface="Microsoft YaHei"/>
              </a:rPr>
              <a:t>有文档</a:t>
            </a:r>
            <a:endParaRPr/>
          </a:p>
        </p:txBody>
      </p:sp>
      <p:sp>
        <p:nvSpPr>
          <p:cNvPr id="169" name="文本框 168" descr="{&quot;isTemplate&quot;:true,&quot;type&quot;:&quot;text&quot;}"/>
          <p:cNvSpPr txBox="1"/>
          <p:nvPr/>
        </p:nvSpPr>
        <p:spPr>
          <a:xfrm>
            <a:off x="6334125" y="5324475"/>
            <a:ext cx="8572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59E0B"/>
                </a:solidFill>
                <a:latin typeface="Microsoft YaHei"/>
                <a:ea typeface="Microsoft YaHei"/>
              </a:rPr>
              <a:t>可读、可交接</a:t>
            </a:r>
            <a:endParaRPr/>
          </a:p>
        </p:txBody>
      </p:sp>
      <p:sp>
        <p:nvSpPr>
          <p:cNvPr id="170" name="文本框 169" descr="{&quot;isTemplate&quot;:true,&quot;type&quot;:&quot;text&quot;}"/>
          <p:cNvSpPr txBox="1"/>
          <p:nvPr/>
        </p:nvSpPr>
        <p:spPr>
          <a:xfrm>
            <a:off x="5638800" y="5610225"/>
            <a:ext cx="567690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设计文档说明取舍理由，使用文档说明操作步骤，测试文档记录验证过程与结论。</a:t>
            </a:r>
            <a:endParaRPr/>
          </a:p>
        </p:txBody>
      </p:sp>
      <p:sp>
        <p:nvSpPr>
          <p:cNvPr id="171" name="文本框 170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72" name="文本框 171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07 / 44</a:t>
            </a:r>
            <a:endParaRPr/>
          </a:p>
        </p:txBody>
      </p:sp>
      <p:pic>
        <p:nvPicPr>
          <p:cNvPr id="173" name="图形 172"/>
          <p:cNvPicPr>
            <a:picLocks noChangeAspect="1"/>
          </p:cNvPicPr>
          <p:nvPr/>
        </p:nvPicPr>
        <p:blipFill>
          <a:blip r:embed="rId10">
            <a:alphaModFix amt="85000"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常见失败模式对照&lt;/Text&gt;&#10;                &lt;Text style={{ fontSize: 17, color: '#64748B', marginTop: 4 }}&gt;&#10;                    这些问题几乎每年都会重复出现，可以当自查表用&#10;                &lt;/Text&gt;&#10;            &lt;/Box&gt;&#10;        &lt;/Box&gt;&#10;        &lt;Box style={{ width: 6, height: 44, background: '#F59E0B', borderRadius: 3 }} /&gt;&#10;    &lt;/Box&gt;&#10;&#10;    &lt;Box style={{ height: 520, flexDirection: 'column', gap: 12 }}&gt;&#10;&#10;        {/* 表头 */}&#10;        &lt;Box style={{ flexDirection: 'row', gap: 14, paddingLeft: 2 }}&gt;&#10;            &lt;Box style={{ width: 62 }} /&gt;&#10;            &lt;Box style={{ flex: 1 }}&gt;&#10;                &lt;Text style={{ fontSize: 17, fontWeight: 'bold', color: '#B45309' }}&gt;常见做法（不推荐）&lt;/Text&gt;&#10;            &lt;/Box&gt;&#10;            &lt;Box style={{ flex: 1 }}&gt;&#10;                &lt;Text style={{ fontSize: 17, fontWeight: 'bold', color: '#0E7490' }}&gt;改进做法（推荐）&lt;/Text&gt;&#10;            &lt;/Box&gt;&#10;        &lt;/Box&gt;&#10;&#10;        {[&#10;            { i: 'search', bad: '选题凭感觉，做到一半发现没资料可查', good: '先在青泥学术跑一次选题趋势，确认近三年有持续研究再定题' },&#10;            { i: 'copy', bad: '文献只看摘要，综述写成摘要拼接', good: '用知识库归档全文，按&quot;方法/数据集/结论&quot;三类打标后再归纳' },&#10;            { i: 'robot', bad: '把 AI 当搜索框，一问一答地要代码片段', good: '给 AI 完整上下文与约束，让它产出可运行的整体模块并自测' },&#10;            { i: 'bug', bad: '本地跑通就算完成，不写测试也不记录', good: '写最小测试用例，把通过率和耗时记进验证章节' },&#10;            { i: 'server', bad: '答辩时放录屏演示，服务器只有本机能跑', good: '提前部署到公网，答辩现场用真实链接演示' },&#10;            { i: 'clock', bad: '前松后紧，最后两周才开始实现', good: '按六阶段设里程碑，每两周至少产出一个可展示物' },&#10;            { i: 'file-alt', bad: '文档最后补，只写操作步骤不写理由', good: '边做边记决策日志，文档中写清&quot;为什么这样选&quot;与替代方案' },&#10;        ].map((x, i) =&gt; (&#10;            &lt;Box key={i} style={{&#10;                flex: 1, flexDirection: 'row', gap: 14, alignItems: 'stretch',&#10;            }}&gt;&#10;                &lt;Box style={{&#10;                    width: 62, background: '#FFFFFF', borderRadius: 9, border: '1px solid #E2E8F0',&#10;                    justifyContent: 'center', alignItems: 'center',&#10;                }}&gt;&#10;                    &lt;FAIcon name={x.i} style={{ fill: '#0E7490', width: 24, height: 24 }} /&gt;&#10;                &lt;/Box&gt;&#10;                &lt;Box style={{&#10;                    flex: 1, background: '#FFFBEB', borderRadius: 9, border: '1px solid #FDE68A',&#10;                    padding: '12px 16px', justifyContent: 'center',&#10;                }}&gt;&#10;                    &lt;Text style={{ fontSize: 14.5, color: '#78350F', lineHeight: 1.5 }}&gt;{x.bad}&lt;/Text&gt;&#10;                &lt;/Box&gt;&#10;                &lt;Box style={{&#10;                    flex: 1, background: '#F0FDFA', borderRadius: 9, border: '1px solid #99F6E4',&#10;                    padding: '12px 16px', justifyContent: 'center',&#10;                }}&gt;&#10;                    &lt;Text style={{ fontSize: 14.5, color: '#0F4C5C', lineHeight: 1.5 }}&gt;{x.good}&lt;/Text&gt;&#10;                &lt;/Box&gt;&#10;            &lt;/Box&gt;&#10;        ))}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08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矩形 17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6" name="文本框 175" descr="{&quot;isTemplate&quot;:true,&quot;type&quot;:&quot;text&quot;}"/>
          <p:cNvSpPr txBox="1"/>
          <p:nvPr/>
        </p:nvSpPr>
        <p:spPr>
          <a:xfrm>
            <a:off x="1143000" y="342900"/>
            <a:ext cx="356235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常见失败模式对照</a:t>
            </a:r>
            <a:endParaRPr/>
          </a:p>
        </p:txBody>
      </p:sp>
      <p:sp>
        <p:nvSpPr>
          <p:cNvPr id="177" name="文本框 176" descr="{&quot;isTemplate&quot;:true,&quot;type&quot;:&quot;text&quot;}"/>
          <p:cNvSpPr txBox="1"/>
          <p:nvPr/>
        </p:nvSpPr>
        <p:spPr>
          <a:xfrm>
            <a:off x="1143000" y="800100"/>
            <a:ext cx="35623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这些问题几乎每年都会重复出现，可以当自查表用</a:t>
            </a:r>
            <a:endParaRPr/>
          </a:p>
        </p:txBody>
      </p:sp>
      <p:sp>
        <p:nvSpPr>
          <p:cNvPr id="178" name="矩形: 圆角 177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9" name="文本框 178" descr="{&quot;isTemplate&quot;:true,&quot;type&quot;:&quot;text&quot;}"/>
          <p:cNvSpPr txBox="1"/>
          <p:nvPr/>
        </p:nvSpPr>
        <p:spPr>
          <a:xfrm>
            <a:off x="1428750" y="1143000"/>
            <a:ext cx="49720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B45309"/>
                </a:solidFill>
                <a:latin typeface="Microsoft YaHei"/>
                <a:ea typeface="Microsoft YaHei"/>
              </a:rPr>
              <a:t>常见做法（不推荐）</a:t>
            </a:r>
            <a:endParaRPr/>
          </a:p>
        </p:txBody>
      </p:sp>
      <p:sp>
        <p:nvSpPr>
          <p:cNvPr id="180" name="文本框 179" descr="{&quot;isTemplate&quot;:true,&quot;type&quot;:&quot;text&quot;}"/>
          <p:cNvSpPr txBox="1"/>
          <p:nvPr/>
        </p:nvSpPr>
        <p:spPr>
          <a:xfrm>
            <a:off x="6534150" y="1143000"/>
            <a:ext cx="49720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E7490"/>
                </a:solidFill>
                <a:latin typeface="Microsoft YaHei"/>
                <a:ea typeface="Microsoft YaHei"/>
              </a:rPr>
              <a:t>改进做法（推荐）</a:t>
            </a:r>
            <a:endParaRPr/>
          </a:p>
        </p:txBody>
      </p:sp>
      <p:sp>
        <p:nvSpPr>
          <p:cNvPr id="181" name="矩形: 圆角 180"/>
          <p:cNvSpPr/>
          <p:nvPr/>
        </p:nvSpPr>
        <p:spPr>
          <a:xfrm>
            <a:off x="685800" y="1457325"/>
            <a:ext cx="590550" cy="561975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82" name="图形 18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775" y="1628775"/>
            <a:ext cx="228600" cy="228600"/>
          </a:xfrm>
          <a:prstGeom prst="rect">
            <a:avLst/>
          </a:prstGeom>
          <a:ln/>
        </p:spPr>
      </p:pic>
      <p:sp>
        <p:nvSpPr>
          <p:cNvPr id="183" name="矩形: 圆角 182"/>
          <p:cNvSpPr/>
          <p:nvPr/>
        </p:nvSpPr>
        <p:spPr>
          <a:xfrm>
            <a:off x="1409700" y="1457325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4" name="文本框 183" descr="{&quot;isTemplate&quot;:true,&quot;type&quot;:&quot;text&quot;}"/>
          <p:cNvSpPr txBox="1"/>
          <p:nvPr/>
        </p:nvSpPr>
        <p:spPr>
          <a:xfrm>
            <a:off x="1562100" y="1609725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78350F"/>
                </a:solidFill>
                <a:latin typeface="Microsoft YaHei"/>
                <a:ea typeface="Microsoft YaHei"/>
              </a:rPr>
              <a:t>选题凭感觉，做到一半发现没资料可查</a:t>
            </a:r>
            <a:endParaRPr/>
          </a:p>
        </p:txBody>
      </p:sp>
      <p:sp>
        <p:nvSpPr>
          <p:cNvPr id="185" name="矩形: 圆角 184"/>
          <p:cNvSpPr/>
          <p:nvPr/>
        </p:nvSpPr>
        <p:spPr>
          <a:xfrm>
            <a:off x="6524625" y="1457325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6" name="文本框 185" descr="{&quot;isTemplate&quot;:true,&quot;type&quot;:&quot;text&quot;}"/>
          <p:cNvSpPr txBox="1"/>
          <p:nvPr/>
        </p:nvSpPr>
        <p:spPr>
          <a:xfrm>
            <a:off x="6677025" y="1609725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先在青泥学术跑一次选题趋势，确认近三年有持续研究再定题</a:t>
            </a:r>
            <a:endParaRPr/>
          </a:p>
        </p:txBody>
      </p:sp>
      <p:sp>
        <p:nvSpPr>
          <p:cNvPr id="187" name="矩形: 圆角 186"/>
          <p:cNvSpPr/>
          <p:nvPr/>
        </p:nvSpPr>
        <p:spPr>
          <a:xfrm>
            <a:off x="685800" y="2133600"/>
            <a:ext cx="590550" cy="571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88" name="图形 18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6775" y="2305050"/>
            <a:ext cx="228600" cy="228600"/>
          </a:xfrm>
          <a:prstGeom prst="rect">
            <a:avLst/>
          </a:prstGeom>
          <a:ln/>
        </p:spPr>
      </p:pic>
      <p:sp>
        <p:nvSpPr>
          <p:cNvPr id="189" name="矩形: 圆角 188"/>
          <p:cNvSpPr/>
          <p:nvPr/>
        </p:nvSpPr>
        <p:spPr>
          <a:xfrm>
            <a:off x="1409700" y="2133600"/>
            <a:ext cx="4981575" cy="571500"/>
          </a:xfrm>
          <a:prstGeom prst="roundRect">
            <a:avLst>
              <a:gd name="adj" fmla="val 15000"/>
            </a:avLst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0" name="文本框 189" descr="{&quot;isTemplate&quot;:true,&quot;type&quot;:&quot;text&quot;}"/>
          <p:cNvSpPr txBox="1"/>
          <p:nvPr/>
        </p:nvSpPr>
        <p:spPr>
          <a:xfrm>
            <a:off x="1562100" y="2295525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78350F"/>
                </a:solidFill>
                <a:latin typeface="Microsoft YaHei"/>
                <a:ea typeface="Microsoft YaHei"/>
              </a:rPr>
              <a:t>文献只看摘要，综述写成摘要拼接</a:t>
            </a:r>
            <a:endParaRPr/>
          </a:p>
        </p:txBody>
      </p:sp>
      <p:sp>
        <p:nvSpPr>
          <p:cNvPr id="191" name="矩形: 圆角 190"/>
          <p:cNvSpPr/>
          <p:nvPr/>
        </p:nvSpPr>
        <p:spPr>
          <a:xfrm>
            <a:off x="6524625" y="2133600"/>
            <a:ext cx="4981575" cy="571500"/>
          </a:xfrm>
          <a:prstGeom prst="roundRect">
            <a:avLst>
              <a:gd name="adj" fmla="val 15000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2" name="文本框 191" descr="{&quot;isTemplate&quot;:true,&quot;type&quot;:&quot;text&quot;}"/>
          <p:cNvSpPr txBox="1"/>
          <p:nvPr/>
        </p:nvSpPr>
        <p:spPr>
          <a:xfrm>
            <a:off x="6677025" y="2295525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用知识库归档全文，按</a:t>
            </a:r>
            <a:r>
              <a:rPr lang="en-US" sz="1088">
                <a:solidFill>
                  <a:srgbClr val="0F4C5C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方法</a:t>
            </a:r>
            <a:r>
              <a:rPr lang="en-US" sz="1088">
                <a:solidFill>
                  <a:srgbClr val="0F4C5C"/>
                </a:solidFill>
                <a:latin typeface="Microsoft YaHei"/>
                <a:ea typeface="Microsoft YaHei"/>
              </a:rPr>
              <a:t>/</a:t>
            </a: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数据集</a:t>
            </a:r>
            <a:r>
              <a:rPr lang="en-US" sz="1088">
                <a:solidFill>
                  <a:srgbClr val="0F4C5C"/>
                </a:solidFill>
                <a:latin typeface="Microsoft YaHei"/>
                <a:ea typeface="Microsoft YaHei"/>
              </a:rPr>
              <a:t>/</a:t>
            </a: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结论</a:t>
            </a:r>
            <a:r>
              <a:rPr lang="en-US" sz="1088">
                <a:solidFill>
                  <a:srgbClr val="0F4C5C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三类打标后再归纳</a:t>
            </a:r>
            <a:endParaRPr/>
          </a:p>
        </p:txBody>
      </p:sp>
      <p:sp>
        <p:nvSpPr>
          <p:cNvPr id="193" name="矩形: 圆角 192"/>
          <p:cNvSpPr/>
          <p:nvPr/>
        </p:nvSpPr>
        <p:spPr>
          <a:xfrm>
            <a:off x="685800" y="2819400"/>
            <a:ext cx="590550" cy="561975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4" name="图形 19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775" y="2990850"/>
            <a:ext cx="228600" cy="228600"/>
          </a:xfrm>
          <a:prstGeom prst="rect">
            <a:avLst/>
          </a:prstGeom>
          <a:ln/>
        </p:spPr>
      </p:pic>
      <p:sp>
        <p:nvSpPr>
          <p:cNvPr id="195" name="矩形: 圆角 194"/>
          <p:cNvSpPr/>
          <p:nvPr/>
        </p:nvSpPr>
        <p:spPr>
          <a:xfrm>
            <a:off x="1409700" y="2819400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6" name="文本框 195" descr="{&quot;isTemplate&quot;:true,&quot;type&quot;:&quot;text&quot;}"/>
          <p:cNvSpPr txBox="1"/>
          <p:nvPr/>
        </p:nvSpPr>
        <p:spPr>
          <a:xfrm>
            <a:off x="1562100" y="2971800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78350F"/>
                </a:solidFill>
                <a:latin typeface="Microsoft YaHei"/>
                <a:ea typeface="Microsoft YaHei"/>
              </a:rPr>
              <a:t>把</a:t>
            </a:r>
            <a:r>
              <a:rPr lang="en-US" sz="1088">
                <a:solidFill>
                  <a:srgbClr val="78350F"/>
                </a:solidFill>
                <a:latin typeface="Microsoft YaHei"/>
                <a:ea typeface="Microsoft YaHei"/>
              </a:rPr>
              <a:t> AI </a:t>
            </a:r>
            <a:r>
              <a:rPr lang="zh-CN" sz="1088">
                <a:solidFill>
                  <a:srgbClr val="78350F"/>
                </a:solidFill>
                <a:latin typeface="Microsoft YaHei"/>
                <a:ea typeface="Microsoft YaHei"/>
              </a:rPr>
              <a:t>当搜索框，一问一答地要代码片段</a:t>
            </a:r>
            <a:endParaRPr/>
          </a:p>
        </p:txBody>
      </p:sp>
      <p:sp>
        <p:nvSpPr>
          <p:cNvPr id="197" name="矩形: 圆角 196"/>
          <p:cNvSpPr/>
          <p:nvPr/>
        </p:nvSpPr>
        <p:spPr>
          <a:xfrm>
            <a:off x="6524625" y="2819400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8" name="文本框 197" descr="{&quot;isTemplate&quot;:true,&quot;type&quot;:&quot;text&quot;}"/>
          <p:cNvSpPr txBox="1"/>
          <p:nvPr/>
        </p:nvSpPr>
        <p:spPr>
          <a:xfrm>
            <a:off x="6677025" y="2971800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给</a:t>
            </a:r>
            <a:r>
              <a:rPr lang="en-US" sz="1088">
                <a:solidFill>
                  <a:srgbClr val="0F4C5C"/>
                </a:solidFill>
                <a:latin typeface="Microsoft YaHei"/>
                <a:ea typeface="Microsoft YaHei"/>
              </a:rPr>
              <a:t> AI </a:t>
            </a: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完整上下文与约束，让它产出可运行的整体模块并自测</a:t>
            </a:r>
            <a:endParaRPr/>
          </a:p>
        </p:txBody>
      </p:sp>
      <p:sp>
        <p:nvSpPr>
          <p:cNvPr id="199" name="矩形: 圆角 198"/>
          <p:cNvSpPr/>
          <p:nvPr/>
        </p:nvSpPr>
        <p:spPr>
          <a:xfrm>
            <a:off x="685800" y="3495675"/>
            <a:ext cx="590550" cy="561975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00" name="图形 199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775" y="3667125"/>
            <a:ext cx="228600" cy="228600"/>
          </a:xfrm>
          <a:prstGeom prst="rect">
            <a:avLst/>
          </a:prstGeom>
          <a:ln/>
        </p:spPr>
      </p:pic>
      <p:sp>
        <p:nvSpPr>
          <p:cNvPr id="201" name="矩形: 圆角 200"/>
          <p:cNvSpPr/>
          <p:nvPr/>
        </p:nvSpPr>
        <p:spPr>
          <a:xfrm>
            <a:off x="1409700" y="3495675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2" name="文本框 201" descr="{&quot;isTemplate&quot;:true,&quot;type&quot;:&quot;text&quot;}"/>
          <p:cNvSpPr txBox="1"/>
          <p:nvPr/>
        </p:nvSpPr>
        <p:spPr>
          <a:xfrm>
            <a:off x="1562100" y="3648075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78350F"/>
                </a:solidFill>
                <a:latin typeface="Microsoft YaHei"/>
                <a:ea typeface="Microsoft YaHei"/>
              </a:rPr>
              <a:t>本地跑通就算完成，不写测试也不记录</a:t>
            </a:r>
            <a:endParaRPr/>
          </a:p>
        </p:txBody>
      </p:sp>
      <p:sp>
        <p:nvSpPr>
          <p:cNvPr id="203" name="矩形: 圆角 202"/>
          <p:cNvSpPr/>
          <p:nvPr/>
        </p:nvSpPr>
        <p:spPr>
          <a:xfrm>
            <a:off x="6524625" y="3495675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4" name="文本框 203" descr="{&quot;isTemplate&quot;:true,&quot;type&quot;:&quot;text&quot;}"/>
          <p:cNvSpPr txBox="1"/>
          <p:nvPr/>
        </p:nvSpPr>
        <p:spPr>
          <a:xfrm>
            <a:off x="6677025" y="3648075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写最小测试用例，把通过率和耗时记进验证章节</a:t>
            </a:r>
            <a:endParaRPr/>
          </a:p>
        </p:txBody>
      </p:sp>
      <p:sp>
        <p:nvSpPr>
          <p:cNvPr id="205" name="矩形: 圆角 204"/>
          <p:cNvSpPr/>
          <p:nvPr/>
        </p:nvSpPr>
        <p:spPr>
          <a:xfrm>
            <a:off x="685800" y="4171950"/>
            <a:ext cx="590550" cy="561975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06" name="图形 205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6775" y="4343400"/>
            <a:ext cx="228600" cy="228600"/>
          </a:xfrm>
          <a:prstGeom prst="rect">
            <a:avLst/>
          </a:prstGeom>
          <a:ln/>
        </p:spPr>
      </p:pic>
      <p:sp>
        <p:nvSpPr>
          <p:cNvPr id="207" name="矩形: 圆角 206"/>
          <p:cNvSpPr/>
          <p:nvPr/>
        </p:nvSpPr>
        <p:spPr>
          <a:xfrm>
            <a:off x="1409700" y="4171950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8" name="文本框 207" descr="{&quot;isTemplate&quot;:true,&quot;type&quot;:&quot;text&quot;}"/>
          <p:cNvSpPr txBox="1"/>
          <p:nvPr/>
        </p:nvSpPr>
        <p:spPr>
          <a:xfrm>
            <a:off x="1562100" y="4324350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78350F"/>
                </a:solidFill>
                <a:latin typeface="Microsoft YaHei"/>
                <a:ea typeface="Microsoft YaHei"/>
              </a:rPr>
              <a:t>答辩时放录屏演示，服务器只有本机能跑</a:t>
            </a:r>
            <a:endParaRPr/>
          </a:p>
        </p:txBody>
      </p:sp>
      <p:sp>
        <p:nvSpPr>
          <p:cNvPr id="209" name="矩形: 圆角 208"/>
          <p:cNvSpPr/>
          <p:nvPr/>
        </p:nvSpPr>
        <p:spPr>
          <a:xfrm>
            <a:off x="6524625" y="4171950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0" name="文本框 209" descr="{&quot;isTemplate&quot;:true,&quot;type&quot;:&quot;text&quot;}"/>
          <p:cNvSpPr txBox="1"/>
          <p:nvPr/>
        </p:nvSpPr>
        <p:spPr>
          <a:xfrm>
            <a:off x="6677025" y="4324350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提前部署到公网，答辩现场用真实链接演示</a:t>
            </a:r>
            <a:endParaRPr/>
          </a:p>
        </p:txBody>
      </p:sp>
      <p:sp>
        <p:nvSpPr>
          <p:cNvPr id="211" name="矩形: 圆角 210"/>
          <p:cNvSpPr/>
          <p:nvPr/>
        </p:nvSpPr>
        <p:spPr>
          <a:xfrm>
            <a:off x="685800" y="4848225"/>
            <a:ext cx="590550" cy="571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2" name="图形 211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6775" y="5019675"/>
            <a:ext cx="228600" cy="228600"/>
          </a:xfrm>
          <a:prstGeom prst="rect">
            <a:avLst/>
          </a:prstGeom>
          <a:ln/>
        </p:spPr>
      </p:pic>
      <p:sp>
        <p:nvSpPr>
          <p:cNvPr id="213" name="矩形: 圆角 212"/>
          <p:cNvSpPr/>
          <p:nvPr/>
        </p:nvSpPr>
        <p:spPr>
          <a:xfrm>
            <a:off x="1409700" y="4848225"/>
            <a:ext cx="4981575" cy="571500"/>
          </a:xfrm>
          <a:prstGeom prst="roundRect">
            <a:avLst>
              <a:gd name="adj" fmla="val 15000"/>
            </a:avLst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4" name="文本框 213" descr="{&quot;isTemplate&quot;:true,&quot;type&quot;:&quot;text&quot;}"/>
          <p:cNvSpPr txBox="1"/>
          <p:nvPr/>
        </p:nvSpPr>
        <p:spPr>
          <a:xfrm>
            <a:off x="1562100" y="5010150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78350F"/>
                </a:solidFill>
                <a:latin typeface="Microsoft YaHei"/>
                <a:ea typeface="Microsoft YaHei"/>
              </a:rPr>
              <a:t>前松后紧，最后两周才开始实现</a:t>
            </a:r>
            <a:endParaRPr/>
          </a:p>
        </p:txBody>
      </p:sp>
      <p:sp>
        <p:nvSpPr>
          <p:cNvPr id="215" name="矩形: 圆角 214"/>
          <p:cNvSpPr/>
          <p:nvPr/>
        </p:nvSpPr>
        <p:spPr>
          <a:xfrm>
            <a:off x="6524625" y="4848225"/>
            <a:ext cx="4981575" cy="571500"/>
          </a:xfrm>
          <a:prstGeom prst="roundRect">
            <a:avLst>
              <a:gd name="adj" fmla="val 15000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6" name="文本框 215" descr="{&quot;isTemplate&quot;:true,&quot;type&quot;:&quot;text&quot;}"/>
          <p:cNvSpPr txBox="1"/>
          <p:nvPr/>
        </p:nvSpPr>
        <p:spPr>
          <a:xfrm>
            <a:off x="6677025" y="5010150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按六阶段设里程碑，每两周至少产出一个可展示物</a:t>
            </a:r>
            <a:endParaRPr/>
          </a:p>
        </p:txBody>
      </p:sp>
      <p:sp>
        <p:nvSpPr>
          <p:cNvPr id="217" name="矩形: 圆角 216"/>
          <p:cNvSpPr/>
          <p:nvPr/>
        </p:nvSpPr>
        <p:spPr>
          <a:xfrm>
            <a:off x="685800" y="5534025"/>
            <a:ext cx="590550" cy="561975"/>
          </a:xfrm>
          <a:prstGeom prst="roundRect">
            <a:avLst>
              <a:gd name="adj" fmla="val 1525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8" name="图形 217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66775" y="5705475"/>
            <a:ext cx="228600" cy="228600"/>
          </a:xfrm>
          <a:prstGeom prst="rect">
            <a:avLst/>
          </a:prstGeom>
          <a:ln/>
        </p:spPr>
      </p:pic>
      <p:sp>
        <p:nvSpPr>
          <p:cNvPr id="219" name="矩形: 圆角 218"/>
          <p:cNvSpPr/>
          <p:nvPr/>
        </p:nvSpPr>
        <p:spPr>
          <a:xfrm>
            <a:off x="1409700" y="5534025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0" name="文本框 219" descr="{&quot;isTemplate&quot;:true,&quot;type&quot;:&quot;text&quot;}"/>
          <p:cNvSpPr txBox="1"/>
          <p:nvPr/>
        </p:nvSpPr>
        <p:spPr>
          <a:xfrm>
            <a:off x="1562100" y="5686425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78350F"/>
                </a:solidFill>
                <a:latin typeface="Microsoft YaHei"/>
                <a:ea typeface="Microsoft YaHei"/>
              </a:rPr>
              <a:t>文档最后补，只写操作步骤不写理由</a:t>
            </a:r>
            <a:endParaRPr/>
          </a:p>
        </p:txBody>
      </p:sp>
      <p:sp>
        <p:nvSpPr>
          <p:cNvPr id="221" name="矩形: 圆角 220"/>
          <p:cNvSpPr/>
          <p:nvPr/>
        </p:nvSpPr>
        <p:spPr>
          <a:xfrm>
            <a:off x="6524625" y="5534025"/>
            <a:ext cx="4981575" cy="561975"/>
          </a:xfrm>
          <a:prstGeom prst="roundRect">
            <a:avLst>
              <a:gd name="adj" fmla="val 15254"/>
            </a:avLst>
          </a:prstGeom>
          <a:solidFill>
            <a:srgbClr val="F0FDFA"/>
          </a:solidFill>
          <a:ln w="12700">
            <a:solidFill>
              <a:srgbClr val="99F6E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2" name="文本框 221" descr="{&quot;isTemplate&quot;:true,&quot;type&quot;:&quot;text&quot;}"/>
          <p:cNvSpPr txBox="1"/>
          <p:nvPr/>
        </p:nvSpPr>
        <p:spPr>
          <a:xfrm>
            <a:off x="6677025" y="5686425"/>
            <a:ext cx="46767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边做边记决策日志，文档中写清</a:t>
            </a:r>
            <a:r>
              <a:rPr lang="en-US" sz="1088">
                <a:solidFill>
                  <a:srgbClr val="0F4C5C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为什么这样选</a:t>
            </a:r>
            <a:r>
              <a:rPr lang="en-US" sz="1088">
                <a:solidFill>
                  <a:srgbClr val="0F4C5C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0F4C5C"/>
                </a:solidFill>
                <a:latin typeface="Microsoft YaHei"/>
                <a:ea typeface="Microsoft YaHei"/>
              </a:rPr>
              <a:t>与替代方案</a:t>
            </a:r>
            <a:endParaRPr/>
          </a:p>
        </p:txBody>
      </p:sp>
      <p:sp>
        <p:nvSpPr>
          <p:cNvPr id="223" name="文本框 222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224" name="文本框 223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08 / 44</a:t>
            </a:r>
            <a:endParaRPr/>
          </a:p>
        </p:txBody>
      </p:sp>
      <p:pic>
        <p:nvPicPr>
          <p:cNvPr id="225" name="图形 224"/>
          <p:cNvPicPr>
            <a:picLocks noChangeAspect="1"/>
          </p:cNvPicPr>
          <p:nvPr/>
        </p:nvPicPr>
        <p:blipFill>
          <a:blip r:embed="rId16">
            <a:alphaModFix amt="85000"/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方向 A 成果标准：一个能跑的工具&lt;/Text&gt;&#10;                &lt;Text style={{ fontSize: 17, color: '#64748B', marginTop: 4 }}&gt;&#10;                    五项硬验收，答辩前逐项自查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8 }}&gt;&#10;&#10;        {/* 左：巨型数字 5 */}&#10;        &lt;Box style={{&#10;            width: 330, background: 'linear-gradient(155deg, #0B2E4F 0%, #0E7490 100%)',&#10;            borderRadius: 16, flexDirection: 'column', justifyContent: 'center', alignItems: 'center',&#10;            boxShadow: '0 8px 30px rgba(11,46,79,0.22)', padding: 22,&#10;        }}&gt;&#10;            &lt;Text style={{ fontSize: 178, fontWeight: 'bold', color: '#F59E0B', lineHeight: 0.86, letterSpacing: -5 }}&gt;&#10;                5&#10;            &lt;/Text&gt;&#10;            &lt;Text style={{ fontSize: 22, color: '#FFFFFF', fontWeight: 'bold', marginTop: 12, letterSpacing: 1.5 }}&gt;&#10;                项硬验收&#10;            &lt;/Text&gt;&#10;            &lt;Box style={{ width: 64, height: 4, background: '#F59E0B', borderRadius: 2, marginTop: 16, marginBottom: 16 }} /&gt;&#10;            &lt;Text style={{ fontSize: 16, color: '#BAE6FD', lineHeight: 1.7, textAlign: 'center' }}&gt;&#10;                全部达成才算&#10;                &lt;br /&gt;&#10;                &quot;开发完成&quot;&#10;            &lt;/Text&gt;&#10;        &lt;/Box&gt;&#10;&#10;        {/* 右：五项验收 */}&#10;        &lt;Box style={{ flex: 1, flexDirection: 'column', gap: 13 }}&gt;&#10;            {[&#10;                {&#10;                    n: '01', t: '可运行', d: '核心功能在干净环境中能启动并完成一次完整业务流程，不依赖开发者本机的特殊配置。',&#10;                },&#10;                {&#10;                    n: '02', t: '可复现', d: 'README 写清环境依赖与启动命令，同学按文档操作能在 30 分钟内跑起来。',&#10;                },&#10;                {&#10;                    n: '03', t: '有测试', d: '关键路径有自动化用例或结构化手工用例，报告中给出通过率与边界情况说明。',&#10;                },&#10;                {&#10;                    n: '04', t: '有文档', d: '设计文档讲清模块划分与取舍理由，使用文档讲清操作步骤与参数含义。',&#10;                },&#10;                {&#10;                    n: '05', t: '已部署', d: '发布到公网可访问地址，并给出一份部署过程记录（含遇到的坑与解决方式）。',&#10;                },&#10;            ].map((x, i) =&gt; (&#10;                &lt;Box key={i} style={{&#10;                    flex: 1, background: '#FFFFFF', borderRadius: 11, border: '1px solid #E2E8F0',&#10;                    padding: '14px 20px', flexDirection: 'row', gap: 16, alignItems: 'center',&#10;                    boxShadow: '0 2px 10px rgba(11,46,79,0.05)',&#10;                }}&gt;&#10;                    &lt;Text style={{ fontSize: 34, fontWeight: 'bold', color: '#F59E0B', lineHeight: 1, minWidth: 54, letterSpacing: -1 }}&gt;&#10;                        {x.n}&#10;                    &lt;/Text&gt;&#10;                    &lt;Box style={{ width: 1, height: 44, background: '#E2E8F0' }} /&gt;&#10;                    &lt;Box style={{ flexDirection: 'column', flex: 1 }}&gt;&#10;                        &lt;Text style={{ fontSize: 20, fontWeight: 'bold', color: '#0B2E4F' }}&gt;{x.t}&lt;/Text&gt;&#10;                        &lt;Text style={{ fontSize: 15, color: '#475569', lineHeight: 1.55, marginTop: 4 }}&gt;{x.d}&lt;/Text&gt;&#10;                    &lt;/Box&gt;&#10;                &lt;/Box&gt;&#10;            ))}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11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矩形 2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8" name="文本框 227" descr="{&quot;isTemplate&quot;:true,&quot;type&quot;:&quot;text&quot;}"/>
          <p:cNvSpPr txBox="1"/>
          <p:nvPr/>
        </p:nvSpPr>
        <p:spPr>
          <a:xfrm>
            <a:off x="1143000" y="342900"/>
            <a:ext cx="526732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方向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 A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成果标准：一个能跑的工具</a:t>
            </a:r>
            <a:endParaRPr/>
          </a:p>
        </p:txBody>
      </p:sp>
      <p:sp>
        <p:nvSpPr>
          <p:cNvPr id="229" name="文本框 228" descr="{&quot;isTemplate&quot;:true,&quot;type&quot;:&quot;text&quot;}"/>
          <p:cNvSpPr txBox="1"/>
          <p:nvPr/>
        </p:nvSpPr>
        <p:spPr>
          <a:xfrm>
            <a:off x="1143000" y="800100"/>
            <a:ext cx="52673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五项硬验收，答辩前逐项自查</a:t>
            </a:r>
            <a:endParaRPr/>
          </a:p>
        </p:txBody>
      </p:sp>
      <p:sp>
        <p:nvSpPr>
          <p:cNvPr id="230" name="矩形: 圆角 229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1" name="矩形: 圆角 230"/>
          <p:cNvSpPr/>
          <p:nvPr/>
        </p:nvSpPr>
        <p:spPr>
          <a:xfrm>
            <a:off x="685800" y="1143000"/>
            <a:ext cx="3143250" cy="4953000"/>
          </a:xfrm>
          <a:prstGeom prst="roundRect">
            <a:avLst>
              <a:gd name="adj" fmla="val 4848"/>
            </a:avLst>
          </a:prstGeom>
          <a:gradFill>
            <a:gsLst>
              <a:gs pos="0">
                <a:srgbClr val="0B2E4F"/>
              </a:gs>
              <a:gs pos="100000">
                <a:srgbClr val="0E7490"/>
              </a:gs>
            </a:gsLst>
            <a:lin ang="3900000" scaled="1"/>
          </a:gradFill>
          <a:ln/>
          <a:effectLst>
            <a:outerShdw blurRad="285750" dist="76200" dir="5400000">
              <a:srgbClr val="0B2E4F">
                <a:alpha val="2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2" name="文本框 231" descr="{&quot;isTemplate&quot;:true,&quot;type&quot;:&quot;text&quot;}"/>
          <p:cNvSpPr txBox="1"/>
          <p:nvPr/>
        </p:nvSpPr>
        <p:spPr>
          <a:xfrm>
            <a:off x="1762125" y="2076450"/>
            <a:ext cx="1000125" cy="1752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86000"/>
              </a:lnSpc>
            </a:pPr>
            <a:r>
              <a:rPr lang="en-US" sz="13350" b="1" spc="-375">
                <a:solidFill>
                  <a:srgbClr val="F59E0B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sp>
        <p:nvSpPr>
          <p:cNvPr id="233" name="文本框 232" descr="{&quot;isTemplate&quot;:true,&quot;type&quot;:&quot;text&quot;}"/>
          <p:cNvSpPr txBox="1"/>
          <p:nvPr/>
        </p:nvSpPr>
        <p:spPr>
          <a:xfrm>
            <a:off x="1809750" y="3943350"/>
            <a:ext cx="8953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 spc="113">
                <a:solidFill>
                  <a:srgbClr val="FFFFFF"/>
                </a:solidFill>
                <a:latin typeface="Microsoft YaHei"/>
                <a:ea typeface="Microsoft YaHei"/>
              </a:rPr>
              <a:t>项硬验收</a:t>
            </a:r>
            <a:endParaRPr/>
          </a:p>
        </p:txBody>
      </p:sp>
      <p:sp>
        <p:nvSpPr>
          <p:cNvPr id="234" name="矩形: 圆角 233"/>
          <p:cNvSpPr/>
          <p:nvPr/>
        </p:nvSpPr>
        <p:spPr>
          <a:xfrm>
            <a:off x="1952625" y="4352925"/>
            <a:ext cx="60960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5" name="文本框 234" descr="{&quot;isTemplate&quot;:true,&quot;type&quot;:&quot;text&quot;}"/>
          <p:cNvSpPr txBox="1"/>
          <p:nvPr/>
        </p:nvSpPr>
        <p:spPr>
          <a:xfrm>
            <a:off x="1800225" y="4543425"/>
            <a:ext cx="914400" cy="6286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70000"/>
              </a:lnSpc>
            </a:pPr>
            <a:r>
              <a:rPr lang="zh-CN" sz="1200">
                <a:solidFill>
                  <a:srgbClr val="BAE6FD"/>
                </a:solidFill>
                <a:latin typeface="Microsoft YaHei"/>
                <a:ea typeface="Microsoft YaHei"/>
              </a:rPr>
              <a:t>全部达成才算</a:t>
            </a:r>
            <a:endParaRPr/>
          </a:p>
          <a:p>
            <a:pPr algn="ctr">
              <a:lnSpc>
                <a:spcPct val="170000"/>
              </a:lnSpc>
            </a:pPr>
            <a:r>
              <a:rPr lang="en-US" sz="1200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r>
              <a:rPr lang="zh-CN" sz="1200">
                <a:solidFill>
                  <a:srgbClr val="BAE6FD"/>
                </a:solidFill>
                <a:latin typeface="Microsoft YaHei"/>
                <a:ea typeface="Microsoft YaHei"/>
              </a:rPr>
              <a:t>开发完成</a:t>
            </a:r>
            <a:r>
              <a:rPr lang="en-US" sz="1200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236" name="矩形: 圆角 235"/>
          <p:cNvSpPr/>
          <p:nvPr/>
        </p:nvSpPr>
        <p:spPr>
          <a:xfrm>
            <a:off x="4095750" y="1143000"/>
            <a:ext cx="7410450" cy="895350"/>
          </a:xfrm>
          <a:prstGeom prst="roundRect">
            <a:avLst>
              <a:gd name="adj" fmla="val 117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7" name="文本框 236" descr="{&quot;isTemplate&quot;:true,&quot;type&quot;:&quot;text&quot;}"/>
          <p:cNvSpPr txBox="1"/>
          <p:nvPr/>
        </p:nvSpPr>
        <p:spPr>
          <a:xfrm>
            <a:off x="4286250" y="1400175"/>
            <a:ext cx="51435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 spc="-75">
                <a:solidFill>
                  <a:srgbClr val="F59E0B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238" name="矩形 237"/>
          <p:cNvSpPr/>
          <p:nvPr/>
        </p:nvSpPr>
        <p:spPr>
          <a:xfrm>
            <a:off x="4953000" y="1381125"/>
            <a:ext cx="9525" cy="419100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9" name="文本框 238" descr="{&quot;isTemplate&quot;:true,&quot;type&quot;:&quot;text&quot;}"/>
          <p:cNvSpPr txBox="1"/>
          <p:nvPr/>
        </p:nvSpPr>
        <p:spPr>
          <a:xfrm>
            <a:off x="5114925" y="1323975"/>
            <a:ext cx="62007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可运行</a:t>
            </a:r>
            <a:endParaRPr/>
          </a:p>
        </p:txBody>
      </p:sp>
      <p:sp>
        <p:nvSpPr>
          <p:cNvPr id="240" name="文本框 239" descr="{&quot;isTemplate&quot;:true,&quot;type&quot;:&quot;text&quot;}"/>
          <p:cNvSpPr txBox="1"/>
          <p:nvPr/>
        </p:nvSpPr>
        <p:spPr>
          <a:xfrm>
            <a:off x="5114925" y="1590675"/>
            <a:ext cx="62007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核心功能在干净环境中能启动并完成一次完整业务流程，不依赖开发者本机的特殊配置。</a:t>
            </a:r>
            <a:endParaRPr/>
          </a:p>
        </p:txBody>
      </p:sp>
      <p:sp>
        <p:nvSpPr>
          <p:cNvPr id="241" name="矩形: 圆角 240"/>
          <p:cNvSpPr/>
          <p:nvPr/>
        </p:nvSpPr>
        <p:spPr>
          <a:xfrm>
            <a:off x="4095750" y="2162175"/>
            <a:ext cx="7410450" cy="885825"/>
          </a:xfrm>
          <a:prstGeom prst="roundRect">
            <a:avLst>
              <a:gd name="adj" fmla="val 1182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2" name="文本框 241" descr="{&quot;isTemplate&quot;:true,&quot;type&quot;:&quot;text&quot;}"/>
          <p:cNvSpPr txBox="1"/>
          <p:nvPr/>
        </p:nvSpPr>
        <p:spPr>
          <a:xfrm>
            <a:off x="4286250" y="2409825"/>
            <a:ext cx="51435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 spc="-75">
                <a:solidFill>
                  <a:srgbClr val="F59E0B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243" name="矩形 242"/>
          <p:cNvSpPr/>
          <p:nvPr/>
        </p:nvSpPr>
        <p:spPr>
          <a:xfrm>
            <a:off x="4953000" y="2400300"/>
            <a:ext cx="9525" cy="419100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4" name="文本框 243" descr="{&quot;isTemplate&quot;:true,&quot;type&quot;:&quot;text&quot;}"/>
          <p:cNvSpPr txBox="1"/>
          <p:nvPr/>
        </p:nvSpPr>
        <p:spPr>
          <a:xfrm>
            <a:off x="5114925" y="2343150"/>
            <a:ext cx="62007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可复现</a:t>
            </a:r>
            <a:endParaRPr/>
          </a:p>
        </p:txBody>
      </p:sp>
      <p:sp>
        <p:nvSpPr>
          <p:cNvPr id="245" name="文本框 244" descr="{&quot;isTemplate&quot;:true,&quot;type&quot;:&quot;text&quot;}"/>
          <p:cNvSpPr txBox="1"/>
          <p:nvPr/>
        </p:nvSpPr>
        <p:spPr>
          <a:xfrm>
            <a:off x="5114925" y="2609850"/>
            <a:ext cx="62007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125">
                <a:solidFill>
                  <a:srgbClr val="475569"/>
                </a:solidFill>
                <a:latin typeface="Microsoft YaHei"/>
                <a:ea typeface="Microsoft YaHei"/>
              </a:rPr>
              <a:t>README 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写清环境依赖与启动命令，同学按文档操作能在</a:t>
            </a:r>
            <a:r>
              <a:rPr lang="en-US" sz="1125">
                <a:solidFill>
                  <a:srgbClr val="475569"/>
                </a:solidFill>
                <a:latin typeface="Microsoft YaHei"/>
                <a:ea typeface="Microsoft YaHei"/>
              </a:rPr>
              <a:t> 30 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分钟内跑起来。</a:t>
            </a:r>
            <a:endParaRPr/>
          </a:p>
        </p:txBody>
      </p:sp>
      <p:sp>
        <p:nvSpPr>
          <p:cNvPr id="246" name="矩形: 圆角 245"/>
          <p:cNvSpPr/>
          <p:nvPr/>
        </p:nvSpPr>
        <p:spPr>
          <a:xfrm>
            <a:off x="4095750" y="3171825"/>
            <a:ext cx="7410450" cy="895350"/>
          </a:xfrm>
          <a:prstGeom prst="roundRect">
            <a:avLst>
              <a:gd name="adj" fmla="val 117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7" name="文本框 246" descr="{&quot;isTemplate&quot;:true,&quot;type&quot;:&quot;text&quot;}"/>
          <p:cNvSpPr txBox="1"/>
          <p:nvPr/>
        </p:nvSpPr>
        <p:spPr>
          <a:xfrm>
            <a:off x="4286250" y="3429000"/>
            <a:ext cx="51435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 spc="-75">
                <a:solidFill>
                  <a:srgbClr val="F59E0B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248" name="矩形 247"/>
          <p:cNvSpPr/>
          <p:nvPr/>
        </p:nvSpPr>
        <p:spPr>
          <a:xfrm>
            <a:off x="4953000" y="3409950"/>
            <a:ext cx="9525" cy="419100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9" name="文本框 248" descr="{&quot;isTemplate&quot;:true,&quot;type&quot;:&quot;text&quot;}"/>
          <p:cNvSpPr txBox="1"/>
          <p:nvPr/>
        </p:nvSpPr>
        <p:spPr>
          <a:xfrm>
            <a:off x="5114925" y="3352800"/>
            <a:ext cx="62007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有测试</a:t>
            </a:r>
            <a:endParaRPr/>
          </a:p>
        </p:txBody>
      </p:sp>
      <p:sp>
        <p:nvSpPr>
          <p:cNvPr id="250" name="文本框 249" descr="{&quot;isTemplate&quot;:true,&quot;type&quot;:&quot;text&quot;}"/>
          <p:cNvSpPr txBox="1"/>
          <p:nvPr/>
        </p:nvSpPr>
        <p:spPr>
          <a:xfrm>
            <a:off x="5114925" y="3619500"/>
            <a:ext cx="62007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关键路径有自动化用例或结构化手工用例，报告中给出通过率与边界情况说明。</a:t>
            </a:r>
            <a:endParaRPr/>
          </a:p>
        </p:txBody>
      </p:sp>
      <p:sp>
        <p:nvSpPr>
          <p:cNvPr id="251" name="矩形: 圆角 250"/>
          <p:cNvSpPr/>
          <p:nvPr/>
        </p:nvSpPr>
        <p:spPr>
          <a:xfrm>
            <a:off x="4095750" y="4191000"/>
            <a:ext cx="7410450" cy="885825"/>
          </a:xfrm>
          <a:prstGeom prst="roundRect">
            <a:avLst>
              <a:gd name="adj" fmla="val 1182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2" name="文本框 251" descr="{&quot;isTemplate&quot;:true,&quot;type&quot;:&quot;text&quot;}"/>
          <p:cNvSpPr txBox="1"/>
          <p:nvPr/>
        </p:nvSpPr>
        <p:spPr>
          <a:xfrm>
            <a:off x="4286250" y="4438650"/>
            <a:ext cx="51435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 spc="-75">
                <a:solidFill>
                  <a:srgbClr val="F59E0B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253" name="矩形 252"/>
          <p:cNvSpPr/>
          <p:nvPr/>
        </p:nvSpPr>
        <p:spPr>
          <a:xfrm>
            <a:off x="4953000" y="4429125"/>
            <a:ext cx="9525" cy="419100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4" name="文本框 253" descr="{&quot;isTemplate&quot;:true,&quot;type&quot;:&quot;text&quot;}"/>
          <p:cNvSpPr txBox="1"/>
          <p:nvPr/>
        </p:nvSpPr>
        <p:spPr>
          <a:xfrm>
            <a:off x="5114925" y="4371975"/>
            <a:ext cx="62007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有文档</a:t>
            </a:r>
            <a:endParaRPr/>
          </a:p>
        </p:txBody>
      </p:sp>
      <p:sp>
        <p:nvSpPr>
          <p:cNvPr id="255" name="文本框 254" descr="{&quot;isTemplate&quot;:true,&quot;type&quot;:&quot;text&quot;}"/>
          <p:cNvSpPr txBox="1"/>
          <p:nvPr/>
        </p:nvSpPr>
        <p:spPr>
          <a:xfrm>
            <a:off x="5114925" y="4638675"/>
            <a:ext cx="62007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设计文档讲清模块划分与取舍理由，使用文档讲清操作步骤与参数含义。</a:t>
            </a:r>
            <a:endParaRPr/>
          </a:p>
        </p:txBody>
      </p:sp>
      <p:sp>
        <p:nvSpPr>
          <p:cNvPr id="256" name="矩形: 圆角 255"/>
          <p:cNvSpPr/>
          <p:nvPr/>
        </p:nvSpPr>
        <p:spPr>
          <a:xfrm>
            <a:off x="4095750" y="5200650"/>
            <a:ext cx="7410450" cy="895350"/>
          </a:xfrm>
          <a:prstGeom prst="roundRect">
            <a:avLst>
              <a:gd name="adj" fmla="val 1170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7" name="文本框 256" descr="{&quot;isTemplate&quot;:true,&quot;type&quot;:&quot;text&quot;}"/>
          <p:cNvSpPr txBox="1"/>
          <p:nvPr/>
        </p:nvSpPr>
        <p:spPr>
          <a:xfrm>
            <a:off x="4286250" y="5457825"/>
            <a:ext cx="51435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 spc="-75">
                <a:solidFill>
                  <a:srgbClr val="F59E0B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258" name="矩形 257"/>
          <p:cNvSpPr/>
          <p:nvPr/>
        </p:nvSpPr>
        <p:spPr>
          <a:xfrm>
            <a:off x="4953000" y="5438775"/>
            <a:ext cx="9525" cy="419100"/>
          </a:xfrm>
          <a:prstGeom prst="rect">
            <a:avLst/>
          </a:pr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9" name="文本框 258" descr="{&quot;isTemplate&quot;:true,&quot;type&quot;:&quot;text&quot;}"/>
          <p:cNvSpPr txBox="1"/>
          <p:nvPr/>
        </p:nvSpPr>
        <p:spPr>
          <a:xfrm>
            <a:off x="5114925" y="5381625"/>
            <a:ext cx="62007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已部署</a:t>
            </a:r>
            <a:endParaRPr/>
          </a:p>
        </p:txBody>
      </p:sp>
      <p:sp>
        <p:nvSpPr>
          <p:cNvPr id="260" name="文本框 259" descr="{&quot;isTemplate&quot;:true,&quot;type&quot;:&quot;text&quot;}"/>
          <p:cNvSpPr txBox="1"/>
          <p:nvPr/>
        </p:nvSpPr>
        <p:spPr>
          <a:xfrm>
            <a:off x="5114925" y="5648325"/>
            <a:ext cx="620077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发布到公网可访问地址，并给出一份部署过程记录（含遇到的坑与解决方式）。</a:t>
            </a:r>
            <a:endParaRPr/>
          </a:p>
        </p:txBody>
      </p:sp>
      <p:sp>
        <p:nvSpPr>
          <p:cNvPr id="261" name="文本框 260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262" name="文本框 261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11 / 44</a:t>
            </a:r>
            <a:endParaRPr/>
          </a:p>
        </p:txBody>
      </p:sp>
      <p:pic>
        <p:nvPicPr>
          <p:cNvPr id="263" name="图形 262"/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方向 A 技术路线与选题示例&lt;/Text&gt;&#10;                &lt;Text style={{ fontSize: 17, color: '#64748B', marginTop: 4 }}&gt;&#10;                    按自身基础选难度梯度，不要一上来就选最难的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4 }}&gt;&#10;&#10;        {/* 左：三级难度路线 */}&#10;        &lt;Box style={{ flex: 5, flexDirection: 'column', gap: 14 }}&gt;&#10;            &lt;Text style={{ fontSize: 20, fontWeight: 'bold', color: '#0B2E4F' }}&gt;三个难度梯度的技术路线&lt;/Text&gt;&#10;&#10;            {[&#10;                {&#10;                    lv: '入门', c: '#0E7490', w: '低',&#10;                    stack: 'Python + Flask/FastAPI + SQLite',&#10;                    scope: '单机工具，命令行或简单 Web 界面',&#10;                    ex: '日志分析脚本、密码强度审计器、文件完整性校验工具',&#10;                },&#10;                {&#10;                    lv: '进阶', c: '#F59E0B', w: '中',&#10;                    stack: 'Python/Go + PostgreSQL + Redis + Docker',&#10;                    scope: '前后端分离，含多用户与任务队列',&#10;                    ex: '资产管理系统、漏洞扫描调度平台、安全事件归集看板',&#10;                },&#10;                {&#10;                    lv: '挑战', c: '#B45309', w: '高',&#10;                    stack: '微服务 + 消息队列 + 规则引擎 + 可视化',&#10;                    scope: '多模块协同，含实时处理与告警',&#10;                    ex: '异常流量检测系统、日志关联分析平台、合规巡检自动化系统',&#10;                },&#10;            ].map((x, i) =&gt; (&#10;                &lt;Box key={i} style={{&#10;                    flex: 1, background: '#FFFFFF', borderRadius: 11, border: '1px solid #E2E8F0',&#10;                    borderLeft: `5px solid ${x.c}`, padding: '14px 18px', flexDirection: 'column',&#10;                    boxShadow: '0 2px 10px rgba(11,46,79,0.05)',&#10;                }}&gt;&#10;                    &lt;Box style={{ flexDirection: 'row', alignItems: 'center', gap: 12, marginBottom: 8 }}&gt;&#10;                        &lt;Text style={{ fontSize: 19, fontWeight: 'bold', color: x.c }}&gt;{x.lv}&lt;/Text&gt;&#10;                        &lt;Box style={{&#10;                            paddingLeft: 10, paddingRight: 10, paddingTop: 3, paddingBottom: 3,&#10;                            background: '#F1F5F9', borderRadius: 11,&#10;                        }}&gt;&#10;                            &lt;Text style={{ fontSize: 13, color: '#475569' }}&gt;工作量 {x.w}&lt;/Text&gt;&#10;                        &lt;/Box&gt;&#10;                    &lt;/Box&gt;&#10;                    &lt;Text style={{ fontSize: 15, color: '#0B2E4F', fontWeight: 'bold', lineHeight: 1.5 }}&gt;{x.stack}&lt;/Text&gt;&#10;                    &lt;Text style={{ fontSize: 14.5, color: '#64748B', lineHeight: 1.5, marginTop: 3 }}&gt;{x.scope}&lt;/Text&gt;&#10;                    &lt;Text style={{ fontSize: 14.5, color: '#0E7490', lineHeight: 1.5, marginTop: 3 }}&gt;例：{x.ex}&lt;/Text&gt;&#10;                &lt;/Box&gt;&#10;            ))}&#10;        &lt;/Box&gt;&#10;&#10;        {/* 右：12 个选题 */}&#10;        &lt;Box style={{&#10;            flex: 5, background: '#FFFFFF', borderRadius: 14, border: '1px solid #E2E8F0',&#10;            padding: 22, flexDirection: 'column',&#10;            boxShadow: '0 2px 12px rgba(11,46,79,0.06)',&#10;        }}&gt;&#10;            &lt;Text style={{ fontSize: 20, fontWeight: 'bold', color: '#0B2E4F', marginBottom: 4 }}&gt;&#10;                12 个可直接使用的选题&#10;            &lt;/Text&gt;&#10;            &lt;Text style={{ fontSize: 14.5, color: '#64748B', marginBottom: 14 }}&gt;&#10;                均为防御、检测、审计、合规方向&#10;            &lt;/Text&gt;&#10;&#10;            &lt;Box style={{ flex: 1, flexDirection: 'row', gap: 12 }}&gt;&#10;                &lt;Box style={{ flex: 1, flexDirection: 'column', gap: 9 }}&gt;&#10;                    {[&#10;                        '主机安全基线自动检查工具',&#10;                        'Web 应用配置安全检查器',&#10;                        '日志异常行为识别与告警系统',&#10;                        '弱口令检测与整改建议工具',&#10;                        '文件完整性监控与告警平台',&#10;                        '安全事件工单流转管理系统',&#10;                    ].map((t, i) =&gt; (&#10;                        &lt;Box key={i} style={{&#10;                            background: '#F8FAFC', borderRadius: 8, padding: '9px 13px',&#10;                            flexDirection: 'row', gap: 9, alignItems: 'center', flex: 1,&#10;                        }}&gt;&#10;                            &lt;Text style={{ fontSize: 14, color: '#0E7490', fontWeight: 'bold', minWidth: 18 }}&gt;{i + 1}&lt;/Text&gt;&#10;                            &lt;Text style={{ fontSize: 14, color: '#334155', lineHeight: 1.4 }}&gt;{t}&lt;/Text&gt;&#10;                        &lt;/Box&gt;&#10;                    ))}&#10;                &lt;/Box&gt;&#10;                &lt;Box style={{ flex: 1, flexDirection: 'column', gap: 9 }}&gt;&#10;                    {[&#10;                        '资产台账与风险台账管理系统',&#10;                        '安全培训与考核自动化平台',&#10;                        '漏洞修复跟踪与统计看板',&#10;                        '合规检查项自动化核对工具',&#10;                        '数据分类分级辅助标注工具',&#10;                        '应急响应流程演练记录系统',&#10;                    ].map((t, i) =&gt; (&#10;                        &lt;Box key={i} style={{&#10;                            background: '#F8FAFC', borderRadius: 8, padding: '9px 13px',&#10;                            flexDirection: 'row', gap: 9, alignItems: 'center', flex: 1,&#10;                        }}&gt;&#10;                            &lt;Text style={{ fontSize: 14, color: '#0E7490', fontWeight: 'bold', minWidth: 18 }}&gt;{i + 7}&lt;/Text&gt;&#10;                            &lt;Text style={{ fontSize: 14, color: '#334155', lineHeight: 1.4 }}&gt;{t}&lt;/Text&gt;&#10;                        &lt;/Box&gt;&#10;                    ))}&#10;                &lt;/Box&gt;&#10;            &lt;/Box&gt;&#10;&#10;            &lt;Box style={{&#10;                marginTop: 14, paddingTop: 12, borderTop: '1px dashed #CBD5E1',&#10;                flexDirection: 'row', gap: 10, alignItems: 'center',&#10;            }}&gt;&#10;                &lt;FAIcon name='lightbulb' style={{ fill: '#F59E0B', width: 19, height: 19 }} /&gt;&#10;                &lt;Text style={{ fontSize: 14.5, color: '#B45309', fontWeight: 'bold' }}&gt;&#10;                    选题越小越具体，越容易做出真东西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12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矩形 2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6" name="文本框 265" descr="{&quot;isTemplate&quot;:true,&quot;type&quot;:&quot;text&quot;}"/>
          <p:cNvSpPr txBox="1"/>
          <p:nvPr/>
        </p:nvSpPr>
        <p:spPr>
          <a:xfrm>
            <a:off x="1143000" y="342900"/>
            <a:ext cx="423862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方向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 A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技术路线与选题示例</a:t>
            </a:r>
            <a:endParaRPr/>
          </a:p>
        </p:txBody>
      </p:sp>
      <p:sp>
        <p:nvSpPr>
          <p:cNvPr id="267" name="文本框 266" descr="{&quot;isTemplate&quot;:true,&quot;type&quot;:&quot;text&quot;}"/>
          <p:cNvSpPr txBox="1"/>
          <p:nvPr/>
        </p:nvSpPr>
        <p:spPr>
          <a:xfrm>
            <a:off x="1143000" y="800100"/>
            <a:ext cx="42386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按自身基础选难度梯度，不要一上来就选最难的</a:t>
            </a:r>
            <a:endParaRPr/>
          </a:p>
        </p:txBody>
      </p:sp>
      <p:sp>
        <p:nvSpPr>
          <p:cNvPr id="268" name="矩形: 圆角 267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9" name="文本框 268" descr="{&quot;isTemplate&quot;:true,&quot;type&quot;:&quot;text&quot;}"/>
          <p:cNvSpPr txBox="1"/>
          <p:nvPr/>
        </p:nvSpPr>
        <p:spPr>
          <a:xfrm>
            <a:off x="685800" y="1143000"/>
            <a:ext cx="52959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三个难度梯度的技术路线</a:t>
            </a:r>
            <a:endParaRPr/>
          </a:p>
        </p:txBody>
      </p:sp>
      <p:sp>
        <p:nvSpPr>
          <p:cNvPr id="270" name="矩形: 圆角 269"/>
          <p:cNvSpPr/>
          <p:nvPr/>
        </p:nvSpPr>
        <p:spPr>
          <a:xfrm>
            <a:off x="733425" y="1504950"/>
            <a:ext cx="5295900" cy="1438275"/>
          </a:xfrm>
          <a:prstGeom prst="roundRect">
            <a:avLst>
              <a:gd name="adj" fmla="val 7285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1" name="任意多边形: 形状 270"/>
          <p:cNvSpPr/>
          <p:nvPr/>
        </p:nvSpPr>
        <p:spPr>
          <a:xfrm>
            <a:off x="733425" y="1504950"/>
            <a:ext cx="5295900" cy="1438275"/>
          </a:xfrm>
          <a:custGeom>
            <a:avLst/>
            <a:gdLst/>
            <a:ahLst/>
            <a:cxnLst/>
            <a:rect l="0" t="0" r="0" b="0"/>
            <a:pathLst>
              <a:path w="556" h="151">
                <a:moveTo>
                  <a:pt x="10" y="0"/>
                </a:moveTo>
                <a:cubicBezTo>
                  <a:pt x="7" y="0"/>
                  <a:pt x="5" y="3"/>
                  <a:pt x="5" y="6"/>
                </a:cubicBezTo>
                <a:lnTo>
                  <a:pt x="5" y="145"/>
                </a:lnTo>
                <a:cubicBezTo>
                  <a:pt x="5" y="148"/>
                  <a:pt x="7" y="150"/>
                  <a:pt x="10" y="151"/>
                </a:cubicBezTo>
                <a:cubicBezTo>
                  <a:pt x="4" y="150"/>
                  <a:pt x="0" y="146"/>
                  <a:pt x="0" y="140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2" name="文本框 271" descr="{&quot;isTemplate&quot;:true,&quot;type&quot;:&quot;text&quot;}"/>
          <p:cNvSpPr txBox="1"/>
          <p:nvPr/>
        </p:nvSpPr>
        <p:spPr>
          <a:xfrm>
            <a:off x="904875" y="1638300"/>
            <a:ext cx="3619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E7490"/>
                </a:solidFill>
                <a:latin typeface="Microsoft YaHei"/>
                <a:ea typeface="Microsoft YaHei"/>
              </a:rPr>
              <a:t>入门</a:t>
            </a:r>
            <a:endParaRPr/>
          </a:p>
        </p:txBody>
      </p:sp>
      <p:sp>
        <p:nvSpPr>
          <p:cNvPr id="273" name="矩形: 圆角 272"/>
          <p:cNvSpPr/>
          <p:nvPr/>
        </p:nvSpPr>
        <p:spPr>
          <a:xfrm>
            <a:off x="1381125" y="1647825"/>
            <a:ext cx="723900" cy="20955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4" name="文本框 273" descr="{&quot;isTemplate&quot;:true,&quot;type&quot;:&quot;text&quot;}"/>
          <p:cNvSpPr txBox="1"/>
          <p:nvPr/>
        </p:nvSpPr>
        <p:spPr>
          <a:xfrm>
            <a:off x="1476375" y="1676400"/>
            <a:ext cx="533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工作量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低</a:t>
            </a:r>
            <a:endParaRPr/>
          </a:p>
        </p:txBody>
      </p:sp>
      <p:sp>
        <p:nvSpPr>
          <p:cNvPr id="275" name="文本框 274" descr="{&quot;isTemplate&quot;:true,&quot;type&quot;:&quot;text&quot;}"/>
          <p:cNvSpPr txBox="1"/>
          <p:nvPr/>
        </p:nvSpPr>
        <p:spPr>
          <a:xfrm>
            <a:off x="904875" y="1933575"/>
            <a:ext cx="49053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Python + Flask/FastAPI + SQLite</a:t>
            </a:r>
            <a:endParaRPr/>
          </a:p>
        </p:txBody>
      </p:sp>
      <p:sp>
        <p:nvSpPr>
          <p:cNvPr id="276" name="文本框 275" descr="{&quot;isTemplate&quot;:true,&quot;type&quot;:&quot;text&quot;}"/>
          <p:cNvSpPr txBox="1"/>
          <p:nvPr/>
        </p:nvSpPr>
        <p:spPr>
          <a:xfrm>
            <a:off x="904875" y="2219325"/>
            <a:ext cx="49053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单机工具，命令行或简单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Web 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界面</a:t>
            </a:r>
            <a:endParaRPr/>
          </a:p>
        </p:txBody>
      </p:sp>
      <p:sp>
        <p:nvSpPr>
          <p:cNvPr id="277" name="文本框 276" descr="{&quot;isTemplate&quot;:true,&quot;type&quot;:&quot;text&quot;}"/>
          <p:cNvSpPr txBox="1"/>
          <p:nvPr/>
        </p:nvSpPr>
        <p:spPr>
          <a:xfrm>
            <a:off x="904875" y="2505075"/>
            <a:ext cx="49053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E7490"/>
                </a:solidFill>
                <a:latin typeface="Microsoft YaHei"/>
                <a:ea typeface="Microsoft YaHei"/>
              </a:rPr>
              <a:t>例：日志分析脚本、密码强度审计器、文件完整性校验工具</a:t>
            </a:r>
            <a:endParaRPr/>
          </a:p>
        </p:txBody>
      </p:sp>
      <p:sp>
        <p:nvSpPr>
          <p:cNvPr id="278" name="矩形: 圆角 277"/>
          <p:cNvSpPr/>
          <p:nvPr/>
        </p:nvSpPr>
        <p:spPr>
          <a:xfrm>
            <a:off x="733425" y="3076575"/>
            <a:ext cx="5295900" cy="1447800"/>
          </a:xfrm>
          <a:prstGeom prst="roundRect">
            <a:avLst>
              <a:gd name="adj" fmla="val 7237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79" name="任意多边形: 形状 278"/>
          <p:cNvSpPr/>
          <p:nvPr/>
        </p:nvSpPr>
        <p:spPr>
          <a:xfrm>
            <a:off x="733425" y="3076575"/>
            <a:ext cx="5295900" cy="1447800"/>
          </a:xfrm>
          <a:custGeom>
            <a:avLst/>
            <a:gdLst/>
            <a:ahLst/>
            <a:cxnLst/>
            <a:rect l="0" t="0" r="0" b="0"/>
            <a:pathLst>
              <a:path w="556" h="152">
                <a:moveTo>
                  <a:pt x="10" y="0"/>
                </a:moveTo>
                <a:cubicBezTo>
                  <a:pt x="7" y="0"/>
                  <a:pt x="5" y="3"/>
                  <a:pt x="5" y="6"/>
                </a:cubicBezTo>
                <a:lnTo>
                  <a:pt x="5" y="146"/>
                </a:lnTo>
                <a:cubicBezTo>
                  <a:pt x="5" y="149"/>
                  <a:pt x="7" y="151"/>
                  <a:pt x="10" y="152"/>
                </a:cubicBezTo>
                <a:cubicBezTo>
                  <a:pt x="4" y="151"/>
                  <a:pt x="0" y="147"/>
                  <a:pt x="0" y="141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0" name="文本框 279" descr="{&quot;isTemplate&quot;:true,&quot;type&quot;:&quot;text&quot;}"/>
          <p:cNvSpPr txBox="1"/>
          <p:nvPr/>
        </p:nvSpPr>
        <p:spPr>
          <a:xfrm>
            <a:off x="904875" y="3209925"/>
            <a:ext cx="3619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59E0B"/>
                </a:solidFill>
                <a:latin typeface="Microsoft YaHei"/>
                <a:ea typeface="Microsoft YaHei"/>
              </a:rPr>
              <a:t>进阶</a:t>
            </a:r>
            <a:endParaRPr/>
          </a:p>
        </p:txBody>
      </p:sp>
      <p:sp>
        <p:nvSpPr>
          <p:cNvPr id="281" name="矩形: 圆角 280"/>
          <p:cNvSpPr/>
          <p:nvPr/>
        </p:nvSpPr>
        <p:spPr>
          <a:xfrm>
            <a:off x="1381125" y="3219450"/>
            <a:ext cx="723900" cy="20955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2" name="文本框 281" descr="{&quot;isTemplate&quot;:true,&quot;type&quot;:&quot;text&quot;}"/>
          <p:cNvSpPr txBox="1"/>
          <p:nvPr/>
        </p:nvSpPr>
        <p:spPr>
          <a:xfrm>
            <a:off x="1476375" y="3248025"/>
            <a:ext cx="533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工作量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中</a:t>
            </a:r>
            <a:endParaRPr/>
          </a:p>
        </p:txBody>
      </p:sp>
      <p:sp>
        <p:nvSpPr>
          <p:cNvPr id="283" name="文本框 282" descr="{&quot;isTemplate&quot;:true,&quot;type&quot;:&quot;text&quot;}"/>
          <p:cNvSpPr txBox="1"/>
          <p:nvPr/>
        </p:nvSpPr>
        <p:spPr>
          <a:xfrm>
            <a:off x="904875" y="3505200"/>
            <a:ext cx="49053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Python/Go + PostgreSQL + Redis + Docker</a:t>
            </a:r>
            <a:endParaRPr/>
          </a:p>
        </p:txBody>
      </p:sp>
      <p:sp>
        <p:nvSpPr>
          <p:cNvPr id="284" name="文本框 283" descr="{&quot;isTemplate&quot;:true,&quot;type&quot;:&quot;text&quot;}"/>
          <p:cNvSpPr txBox="1"/>
          <p:nvPr/>
        </p:nvSpPr>
        <p:spPr>
          <a:xfrm>
            <a:off x="904875" y="3790950"/>
            <a:ext cx="49053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前后端分离，含多用户与任务队列</a:t>
            </a:r>
            <a:endParaRPr/>
          </a:p>
        </p:txBody>
      </p:sp>
      <p:sp>
        <p:nvSpPr>
          <p:cNvPr id="285" name="文本框 284" descr="{&quot;isTemplate&quot;:true,&quot;type&quot;:&quot;text&quot;}"/>
          <p:cNvSpPr txBox="1"/>
          <p:nvPr/>
        </p:nvSpPr>
        <p:spPr>
          <a:xfrm>
            <a:off x="904875" y="4076700"/>
            <a:ext cx="49053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E7490"/>
                </a:solidFill>
                <a:latin typeface="Microsoft YaHei"/>
                <a:ea typeface="Microsoft YaHei"/>
              </a:rPr>
              <a:t>例：资产管理系统、漏洞扫描调度平台、安全事件归集看板</a:t>
            </a:r>
            <a:endParaRPr/>
          </a:p>
        </p:txBody>
      </p:sp>
      <p:sp>
        <p:nvSpPr>
          <p:cNvPr id="286" name="矩形: 圆角 285"/>
          <p:cNvSpPr/>
          <p:nvPr/>
        </p:nvSpPr>
        <p:spPr>
          <a:xfrm>
            <a:off x="733425" y="4657725"/>
            <a:ext cx="5295900" cy="1438275"/>
          </a:xfrm>
          <a:prstGeom prst="roundRect">
            <a:avLst>
              <a:gd name="adj" fmla="val 7285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7" name="任意多边形: 形状 286"/>
          <p:cNvSpPr/>
          <p:nvPr/>
        </p:nvSpPr>
        <p:spPr>
          <a:xfrm>
            <a:off x="733425" y="4657725"/>
            <a:ext cx="5295900" cy="1438275"/>
          </a:xfrm>
          <a:custGeom>
            <a:avLst/>
            <a:gdLst/>
            <a:ahLst/>
            <a:cxnLst/>
            <a:rect l="0" t="0" r="0" b="0"/>
            <a:pathLst>
              <a:path w="556" h="151">
                <a:moveTo>
                  <a:pt x="10" y="0"/>
                </a:moveTo>
                <a:cubicBezTo>
                  <a:pt x="7" y="0"/>
                  <a:pt x="5" y="3"/>
                  <a:pt x="5" y="6"/>
                </a:cubicBezTo>
                <a:lnTo>
                  <a:pt x="5" y="145"/>
                </a:lnTo>
                <a:cubicBezTo>
                  <a:pt x="5" y="148"/>
                  <a:pt x="7" y="150"/>
                  <a:pt x="10" y="151"/>
                </a:cubicBezTo>
                <a:cubicBezTo>
                  <a:pt x="4" y="150"/>
                  <a:pt x="0" y="146"/>
                  <a:pt x="0" y="140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8" name="文本框 287" descr="{&quot;isTemplate&quot;:true,&quot;type&quot;:&quot;text&quot;}"/>
          <p:cNvSpPr txBox="1"/>
          <p:nvPr/>
        </p:nvSpPr>
        <p:spPr>
          <a:xfrm>
            <a:off x="904875" y="4791075"/>
            <a:ext cx="3619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B45309"/>
                </a:solidFill>
                <a:latin typeface="Microsoft YaHei"/>
                <a:ea typeface="Microsoft YaHei"/>
              </a:rPr>
              <a:t>挑战</a:t>
            </a:r>
            <a:endParaRPr/>
          </a:p>
        </p:txBody>
      </p:sp>
      <p:sp>
        <p:nvSpPr>
          <p:cNvPr id="289" name="矩形: 圆角 288"/>
          <p:cNvSpPr/>
          <p:nvPr/>
        </p:nvSpPr>
        <p:spPr>
          <a:xfrm>
            <a:off x="1381125" y="4800600"/>
            <a:ext cx="723900" cy="209550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0" name="文本框 289" descr="{&quot;isTemplate&quot;:true,&quot;type&quot;:&quot;text&quot;}"/>
          <p:cNvSpPr txBox="1"/>
          <p:nvPr/>
        </p:nvSpPr>
        <p:spPr>
          <a:xfrm>
            <a:off x="1476375" y="4829175"/>
            <a:ext cx="5334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工作量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高</a:t>
            </a:r>
            <a:endParaRPr/>
          </a:p>
        </p:txBody>
      </p:sp>
      <p:sp>
        <p:nvSpPr>
          <p:cNvPr id="291" name="文本框 290" descr="{&quot;isTemplate&quot;:true,&quot;type&quot;:&quot;text&quot;}"/>
          <p:cNvSpPr txBox="1"/>
          <p:nvPr/>
        </p:nvSpPr>
        <p:spPr>
          <a:xfrm>
            <a:off x="904875" y="5086350"/>
            <a:ext cx="49053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微服务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 + 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消息队列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 + 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规则引擎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 + 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可视化</a:t>
            </a:r>
            <a:endParaRPr/>
          </a:p>
        </p:txBody>
      </p:sp>
      <p:sp>
        <p:nvSpPr>
          <p:cNvPr id="292" name="文本框 291" descr="{&quot;isTemplate&quot;:true,&quot;type&quot;:&quot;text&quot;}"/>
          <p:cNvSpPr txBox="1"/>
          <p:nvPr/>
        </p:nvSpPr>
        <p:spPr>
          <a:xfrm>
            <a:off x="904875" y="5372100"/>
            <a:ext cx="49053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多模块协同，含实时处理与告警</a:t>
            </a:r>
            <a:endParaRPr/>
          </a:p>
        </p:txBody>
      </p:sp>
      <p:sp>
        <p:nvSpPr>
          <p:cNvPr id="293" name="文本框 292" descr="{&quot;isTemplate&quot;:true,&quot;type&quot;:&quot;text&quot;}"/>
          <p:cNvSpPr txBox="1"/>
          <p:nvPr/>
        </p:nvSpPr>
        <p:spPr>
          <a:xfrm>
            <a:off x="904875" y="5657850"/>
            <a:ext cx="49053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0E7490"/>
                </a:solidFill>
                <a:latin typeface="Microsoft YaHei"/>
                <a:ea typeface="Microsoft YaHei"/>
              </a:rPr>
              <a:t>例：异常流量检测系统、日志关联分析平台、合规巡检自动化系统</a:t>
            </a:r>
            <a:endParaRPr/>
          </a:p>
        </p:txBody>
      </p:sp>
      <p:sp>
        <p:nvSpPr>
          <p:cNvPr id="294" name="矩形: 圆角 293"/>
          <p:cNvSpPr/>
          <p:nvPr/>
        </p:nvSpPr>
        <p:spPr>
          <a:xfrm>
            <a:off x="6210300" y="1143000"/>
            <a:ext cx="5295900" cy="4953000"/>
          </a:xfrm>
          <a:prstGeom prst="roundRect">
            <a:avLst>
              <a:gd name="adj" fmla="val 269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5" name="文本框 294" descr="{&quot;isTemplate&quot;:true,&quot;type&quot;:&quot;text&quot;}"/>
          <p:cNvSpPr txBox="1"/>
          <p:nvPr/>
        </p:nvSpPr>
        <p:spPr>
          <a:xfrm>
            <a:off x="6419850" y="1352550"/>
            <a:ext cx="48768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B2E4F"/>
                </a:solidFill>
                <a:latin typeface="Microsoft YaHei"/>
                <a:ea typeface="Microsoft YaHei"/>
              </a:rPr>
              <a:t>12 </a:t>
            </a: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个可直接使用的选题</a:t>
            </a:r>
            <a:endParaRPr/>
          </a:p>
        </p:txBody>
      </p:sp>
      <p:sp>
        <p:nvSpPr>
          <p:cNvPr id="296" name="文本框 295" descr="{&quot;isTemplate&quot;:true,&quot;type&quot;:&quot;text&quot;}"/>
          <p:cNvSpPr txBox="1"/>
          <p:nvPr/>
        </p:nvSpPr>
        <p:spPr>
          <a:xfrm>
            <a:off x="6419850" y="1619250"/>
            <a:ext cx="48768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均为防御、检测、审计、合规方向</a:t>
            </a:r>
            <a:endParaRPr/>
          </a:p>
        </p:txBody>
      </p:sp>
      <p:sp>
        <p:nvSpPr>
          <p:cNvPr id="297" name="矩形: 圆角 296"/>
          <p:cNvSpPr/>
          <p:nvPr/>
        </p:nvSpPr>
        <p:spPr>
          <a:xfrm>
            <a:off x="6419850" y="1924050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8" name="文本框 297" descr="{&quot;isTemplate&quot;:true,&quot;type&quot;:&quot;text&quot;}"/>
          <p:cNvSpPr txBox="1"/>
          <p:nvPr/>
        </p:nvSpPr>
        <p:spPr>
          <a:xfrm>
            <a:off x="6543675" y="210502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299" name="文本框 298" descr="{&quot;isTemplate&quot;:true,&quot;type&quot;:&quot;text&quot;}"/>
          <p:cNvSpPr txBox="1"/>
          <p:nvPr/>
        </p:nvSpPr>
        <p:spPr>
          <a:xfrm>
            <a:off x="6800850" y="2066925"/>
            <a:ext cx="16002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主机安全基线自动检查工具</a:t>
            </a:r>
            <a:endParaRPr/>
          </a:p>
        </p:txBody>
      </p:sp>
      <p:sp>
        <p:nvSpPr>
          <p:cNvPr id="300" name="矩形: 圆角 299"/>
          <p:cNvSpPr/>
          <p:nvPr/>
        </p:nvSpPr>
        <p:spPr>
          <a:xfrm>
            <a:off x="6419850" y="2524125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1" name="文本框 300" descr="{&quot;isTemplate&quot;:true,&quot;type&quot;:&quot;text&quot;}"/>
          <p:cNvSpPr txBox="1"/>
          <p:nvPr/>
        </p:nvSpPr>
        <p:spPr>
          <a:xfrm>
            <a:off x="6543675" y="2705100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302" name="文本框 301" descr="{&quot;isTemplate&quot;:true,&quot;type&quot;:&quot;text&quot;}"/>
          <p:cNvSpPr txBox="1"/>
          <p:nvPr/>
        </p:nvSpPr>
        <p:spPr>
          <a:xfrm>
            <a:off x="6800850" y="2667000"/>
            <a:ext cx="15335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1050">
                <a:solidFill>
                  <a:srgbClr val="334155"/>
                </a:solidFill>
                <a:latin typeface="Microsoft YaHei"/>
                <a:ea typeface="Microsoft YaHei"/>
              </a:rPr>
              <a:t>Web </a:t>
            </a: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应用配置安全检查器</a:t>
            </a:r>
            <a:endParaRPr/>
          </a:p>
        </p:txBody>
      </p:sp>
      <p:sp>
        <p:nvSpPr>
          <p:cNvPr id="303" name="矩形: 圆角 302"/>
          <p:cNvSpPr/>
          <p:nvPr/>
        </p:nvSpPr>
        <p:spPr>
          <a:xfrm>
            <a:off x="6419850" y="3124200"/>
            <a:ext cx="2381250" cy="523875"/>
          </a:xfrm>
          <a:prstGeom prst="roundRect">
            <a:avLst>
              <a:gd name="adj" fmla="val 1454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4" name="文本框 303" descr="{&quot;isTemplate&quot;:true,&quot;type&quot;:&quot;text&quot;}"/>
          <p:cNvSpPr txBox="1"/>
          <p:nvPr/>
        </p:nvSpPr>
        <p:spPr>
          <a:xfrm>
            <a:off x="6543675" y="33051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305" name="文本框 304" descr="{&quot;isTemplate&quot;:true,&quot;type&quot;:&quot;text&quot;}"/>
          <p:cNvSpPr txBox="1"/>
          <p:nvPr/>
        </p:nvSpPr>
        <p:spPr>
          <a:xfrm>
            <a:off x="6800850" y="3276600"/>
            <a:ext cx="17335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日志异常行为识别与告警系统</a:t>
            </a:r>
            <a:endParaRPr/>
          </a:p>
        </p:txBody>
      </p:sp>
      <p:sp>
        <p:nvSpPr>
          <p:cNvPr id="306" name="矩形: 圆角 305"/>
          <p:cNvSpPr/>
          <p:nvPr/>
        </p:nvSpPr>
        <p:spPr>
          <a:xfrm>
            <a:off x="6419850" y="3733800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7" name="文本框 306" descr="{&quot;isTemplate&quot;:true,&quot;type&quot;:&quot;text&quot;}"/>
          <p:cNvSpPr txBox="1"/>
          <p:nvPr/>
        </p:nvSpPr>
        <p:spPr>
          <a:xfrm>
            <a:off x="6543675" y="39147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308" name="文本框 307" descr="{&quot;isTemplate&quot;:true,&quot;type&quot;:&quot;text&quot;}"/>
          <p:cNvSpPr txBox="1"/>
          <p:nvPr/>
        </p:nvSpPr>
        <p:spPr>
          <a:xfrm>
            <a:off x="6800850" y="3876675"/>
            <a:ext cx="16002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弱口令检测与整改建议工具</a:t>
            </a:r>
            <a:endParaRPr/>
          </a:p>
        </p:txBody>
      </p:sp>
      <p:sp>
        <p:nvSpPr>
          <p:cNvPr id="309" name="矩形: 圆角 308"/>
          <p:cNvSpPr/>
          <p:nvPr/>
        </p:nvSpPr>
        <p:spPr>
          <a:xfrm>
            <a:off x="6419850" y="4333875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0" name="文本框 309" descr="{&quot;isTemplate&quot;:true,&quot;type&quot;:&quot;text&quot;}"/>
          <p:cNvSpPr txBox="1"/>
          <p:nvPr/>
        </p:nvSpPr>
        <p:spPr>
          <a:xfrm>
            <a:off x="6543675" y="4514850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sp>
        <p:nvSpPr>
          <p:cNvPr id="311" name="文本框 310" descr="{&quot;isTemplate&quot;:true,&quot;type&quot;:&quot;text&quot;}"/>
          <p:cNvSpPr txBox="1"/>
          <p:nvPr/>
        </p:nvSpPr>
        <p:spPr>
          <a:xfrm>
            <a:off x="6800850" y="4476750"/>
            <a:ext cx="16002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文件完整性监控与告警平台</a:t>
            </a:r>
            <a:endParaRPr/>
          </a:p>
        </p:txBody>
      </p:sp>
      <p:sp>
        <p:nvSpPr>
          <p:cNvPr id="312" name="矩形: 圆角 311"/>
          <p:cNvSpPr/>
          <p:nvPr/>
        </p:nvSpPr>
        <p:spPr>
          <a:xfrm>
            <a:off x="6419850" y="4933950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3" name="文本框 312" descr="{&quot;isTemplate&quot;:true,&quot;type&quot;:&quot;text&quot;}"/>
          <p:cNvSpPr txBox="1"/>
          <p:nvPr/>
        </p:nvSpPr>
        <p:spPr>
          <a:xfrm>
            <a:off x="6543675" y="511492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6</a:t>
            </a:r>
            <a:endParaRPr/>
          </a:p>
        </p:txBody>
      </p:sp>
      <p:sp>
        <p:nvSpPr>
          <p:cNvPr id="314" name="文本框 313" descr="{&quot;isTemplate&quot;:true,&quot;type&quot;:&quot;text&quot;}"/>
          <p:cNvSpPr txBox="1"/>
          <p:nvPr/>
        </p:nvSpPr>
        <p:spPr>
          <a:xfrm>
            <a:off x="6800850" y="5076825"/>
            <a:ext cx="16002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安全事件工单流转管理系统</a:t>
            </a:r>
            <a:endParaRPr/>
          </a:p>
        </p:txBody>
      </p:sp>
      <p:sp>
        <p:nvSpPr>
          <p:cNvPr id="315" name="矩形: 圆角 314"/>
          <p:cNvSpPr/>
          <p:nvPr/>
        </p:nvSpPr>
        <p:spPr>
          <a:xfrm>
            <a:off x="8915400" y="1924050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6" name="文本框 315" descr="{&quot;isTemplate&quot;:true,&quot;type&quot;:&quot;text&quot;}"/>
          <p:cNvSpPr txBox="1"/>
          <p:nvPr/>
        </p:nvSpPr>
        <p:spPr>
          <a:xfrm>
            <a:off x="9039225" y="210502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7</a:t>
            </a:r>
            <a:endParaRPr/>
          </a:p>
        </p:txBody>
      </p:sp>
      <p:sp>
        <p:nvSpPr>
          <p:cNvPr id="317" name="文本框 316" descr="{&quot;isTemplate&quot;:true,&quot;type&quot;:&quot;text&quot;}"/>
          <p:cNvSpPr txBox="1"/>
          <p:nvPr/>
        </p:nvSpPr>
        <p:spPr>
          <a:xfrm>
            <a:off x="9296400" y="2066925"/>
            <a:ext cx="17335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资产台账与风险台账管理系统</a:t>
            </a:r>
            <a:endParaRPr/>
          </a:p>
        </p:txBody>
      </p:sp>
      <p:sp>
        <p:nvSpPr>
          <p:cNvPr id="318" name="矩形: 圆角 317"/>
          <p:cNvSpPr/>
          <p:nvPr/>
        </p:nvSpPr>
        <p:spPr>
          <a:xfrm>
            <a:off x="8915400" y="2524125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9" name="文本框 318" descr="{&quot;isTemplate&quot;:true,&quot;type&quot;:&quot;text&quot;}"/>
          <p:cNvSpPr txBox="1"/>
          <p:nvPr/>
        </p:nvSpPr>
        <p:spPr>
          <a:xfrm>
            <a:off x="9039225" y="2705100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8</a:t>
            </a:r>
            <a:endParaRPr/>
          </a:p>
        </p:txBody>
      </p:sp>
      <p:sp>
        <p:nvSpPr>
          <p:cNvPr id="320" name="文本框 319" descr="{&quot;isTemplate&quot;:true,&quot;type&quot;:&quot;text&quot;}"/>
          <p:cNvSpPr txBox="1"/>
          <p:nvPr/>
        </p:nvSpPr>
        <p:spPr>
          <a:xfrm>
            <a:off x="9296400" y="2667000"/>
            <a:ext cx="16002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安全培训与考核自动化平台</a:t>
            </a:r>
            <a:endParaRPr/>
          </a:p>
        </p:txBody>
      </p:sp>
      <p:sp>
        <p:nvSpPr>
          <p:cNvPr id="321" name="矩形: 圆角 320"/>
          <p:cNvSpPr/>
          <p:nvPr/>
        </p:nvSpPr>
        <p:spPr>
          <a:xfrm>
            <a:off x="8915400" y="3124200"/>
            <a:ext cx="2381250" cy="523875"/>
          </a:xfrm>
          <a:prstGeom prst="roundRect">
            <a:avLst>
              <a:gd name="adj" fmla="val 1454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2" name="文本框 321" descr="{&quot;isTemplate&quot;:true,&quot;type&quot;:&quot;text&quot;}"/>
          <p:cNvSpPr txBox="1"/>
          <p:nvPr/>
        </p:nvSpPr>
        <p:spPr>
          <a:xfrm>
            <a:off x="9039225" y="33051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9</a:t>
            </a:r>
            <a:endParaRPr/>
          </a:p>
        </p:txBody>
      </p:sp>
      <p:sp>
        <p:nvSpPr>
          <p:cNvPr id="323" name="文本框 322" descr="{&quot;isTemplate&quot;:true,&quot;type&quot;:&quot;text&quot;}"/>
          <p:cNvSpPr txBox="1"/>
          <p:nvPr/>
        </p:nvSpPr>
        <p:spPr>
          <a:xfrm>
            <a:off x="9296400" y="3276600"/>
            <a:ext cx="14668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漏洞修复跟踪与统计看板</a:t>
            </a:r>
            <a:endParaRPr/>
          </a:p>
        </p:txBody>
      </p:sp>
      <p:sp>
        <p:nvSpPr>
          <p:cNvPr id="324" name="矩形: 圆角 323"/>
          <p:cNvSpPr/>
          <p:nvPr/>
        </p:nvSpPr>
        <p:spPr>
          <a:xfrm>
            <a:off x="8915400" y="3733800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5" name="文本框 324" descr="{&quot;isTemplate&quot;:true,&quot;type&quot;:&quot;text&quot;}"/>
          <p:cNvSpPr txBox="1"/>
          <p:nvPr/>
        </p:nvSpPr>
        <p:spPr>
          <a:xfrm>
            <a:off x="9039225" y="39147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10</a:t>
            </a:r>
            <a:endParaRPr/>
          </a:p>
        </p:txBody>
      </p:sp>
      <p:sp>
        <p:nvSpPr>
          <p:cNvPr id="326" name="文本框 325" descr="{&quot;isTemplate&quot;:true,&quot;type&quot;:&quot;text&quot;}"/>
          <p:cNvSpPr txBox="1"/>
          <p:nvPr/>
        </p:nvSpPr>
        <p:spPr>
          <a:xfrm>
            <a:off x="9296400" y="3876675"/>
            <a:ext cx="16002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合规检查项自动化核对工具</a:t>
            </a:r>
            <a:endParaRPr/>
          </a:p>
        </p:txBody>
      </p:sp>
      <p:sp>
        <p:nvSpPr>
          <p:cNvPr id="327" name="矩形: 圆角 326"/>
          <p:cNvSpPr/>
          <p:nvPr/>
        </p:nvSpPr>
        <p:spPr>
          <a:xfrm>
            <a:off x="8915400" y="4333875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28" name="文本框 327" descr="{&quot;isTemplate&quot;:true,&quot;type&quot;:&quot;text&quot;}"/>
          <p:cNvSpPr txBox="1"/>
          <p:nvPr/>
        </p:nvSpPr>
        <p:spPr>
          <a:xfrm>
            <a:off x="9039225" y="4514850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11</a:t>
            </a:r>
            <a:endParaRPr/>
          </a:p>
        </p:txBody>
      </p:sp>
      <p:sp>
        <p:nvSpPr>
          <p:cNvPr id="329" name="文本框 328" descr="{&quot;isTemplate&quot;:true,&quot;type&quot;:&quot;text&quot;}"/>
          <p:cNvSpPr txBox="1"/>
          <p:nvPr/>
        </p:nvSpPr>
        <p:spPr>
          <a:xfrm>
            <a:off x="9296400" y="4476750"/>
            <a:ext cx="16002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数据分类分级辅助标注工具</a:t>
            </a:r>
            <a:endParaRPr/>
          </a:p>
        </p:txBody>
      </p:sp>
      <p:sp>
        <p:nvSpPr>
          <p:cNvPr id="330" name="矩形: 圆角 329"/>
          <p:cNvSpPr/>
          <p:nvPr/>
        </p:nvSpPr>
        <p:spPr>
          <a:xfrm>
            <a:off x="8915400" y="4933950"/>
            <a:ext cx="2381250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1" name="文本框 330" descr="{&quot;isTemplate&quot;:true,&quot;type&quot;:&quot;text&quot;}"/>
          <p:cNvSpPr txBox="1"/>
          <p:nvPr/>
        </p:nvSpPr>
        <p:spPr>
          <a:xfrm>
            <a:off x="9039225" y="511492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12</a:t>
            </a:r>
            <a:endParaRPr/>
          </a:p>
        </p:txBody>
      </p:sp>
      <p:sp>
        <p:nvSpPr>
          <p:cNvPr id="332" name="文本框 331" descr="{&quot;isTemplate&quot;:true,&quot;type&quot;:&quot;text&quot;}"/>
          <p:cNvSpPr txBox="1"/>
          <p:nvPr/>
        </p:nvSpPr>
        <p:spPr>
          <a:xfrm>
            <a:off x="9296400" y="5076825"/>
            <a:ext cx="16002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应急响应流程演练记录系统</a:t>
            </a:r>
            <a:endParaRPr/>
          </a:p>
        </p:txBody>
      </p:sp>
      <p:sp>
        <p:nvSpPr>
          <p:cNvPr id="333" name="任意多边形: 形状 332"/>
          <p:cNvSpPr/>
          <p:nvPr/>
        </p:nvSpPr>
        <p:spPr>
          <a:xfrm>
            <a:off x="6419850" y="5581650"/>
            <a:ext cx="4876800" cy="314325"/>
          </a:xfrm>
          <a:custGeom>
            <a:avLst/>
            <a:gdLst/>
            <a:ahLst/>
            <a:cxnLst/>
            <a:rect l="0" t="0" r="0" b="0"/>
            <a:pathLst>
              <a:path w="512" h="33">
                <a:moveTo>
                  <a:pt x="0" y="0"/>
                </a:moveTo>
                <a:lnTo>
                  <a:pt x="512" y="0"/>
                </a:lnTo>
                <a:lnTo>
                  <a:pt x="512" y="1"/>
                </a:lnTo>
                <a:lnTo>
                  <a:pt x="0" y="1"/>
                </a:lnTo>
                <a:close/>
              </a:path>
            </a:pathLst>
          </a:custGeom>
          <a:solidFill>
            <a:srgbClr val="CBD5E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34" name="图形 33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9850" y="5705475"/>
            <a:ext cx="180975" cy="180975"/>
          </a:xfrm>
          <a:prstGeom prst="rect">
            <a:avLst/>
          </a:prstGeom>
          <a:ln/>
        </p:spPr>
      </p:pic>
      <p:sp>
        <p:nvSpPr>
          <p:cNvPr id="335" name="文本框 334" descr="{&quot;isTemplate&quot;:true,&quot;type&quot;:&quot;text&quot;}"/>
          <p:cNvSpPr txBox="1"/>
          <p:nvPr/>
        </p:nvSpPr>
        <p:spPr>
          <a:xfrm>
            <a:off x="6696075" y="5715000"/>
            <a:ext cx="22098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选题越小越具体，越容易做出真东西</a:t>
            </a:r>
            <a:endParaRPr/>
          </a:p>
        </p:txBody>
      </p:sp>
      <p:sp>
        <p:nvSpPr>
          <p:cNvPr id="336" name="文本框 335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337" name="文本框 336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12 / 44</a:t>
            </a:r>
            <a:endParaRPr/>
          </a:p>
        </p:txBody>
      </p:sp>
      <p:pic>
        <p:nvPicPr>
          <p:cNvPr id="338" name="图形 337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两个方向：总览与选择&lt;/Text&gt;&#10;                &lt;Text style={{ fontSize: 17, color: '#64748B', marginTop: 4 }}&gt;&#10;                    同样都能做出优秀毕设，但产出物和评分侧重完全不同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4 }}&gt;&#10;&#10;        {/* 左 60%：方向A */}&#10;        &lt;Box style={{&#10;            flex: 6, background: '#FFFFFF', borderRadius: 14, border: '1px solid #E2E8F0',&#10;            padding: 24, flexDirection: 'column',&#10;            boxShadow: '0 2px 12px rgba(11,46,79,0.06)',&#10;        }}&gt;&#10;            &lt;Box style={{ flexDirection: 'row', alignItems: 'center', gap: 14, marginBottom: 16 }}&gt;&#10;                &lt;Box style={{&#10;                    width: 52, height: 52, borderRadius: 13,&#10;                    background: 'linear-gradient(150deg, #0B2E4F 0%, #0E7490 100%)',&#10;                    justifyContent: 'center', alignItems: 'center',&#10;                }}&gt;&#10;                    &lt;FAIcon name='code' style={{ fill: '#FFFFFF', width: 26, height: 26 }} /&gt;&#10;                &lt;/Box&gt;&#10;                &lt;Box style={{ flexDirection: 'column' }}&gt;&#10;                    &lt;Text style={{ fontSize: 15, color: '#0E7490', fontWeight: 'bold', letterSpacing: 1 }}&gt;方向 A&lt;/Text&gt;&#10;                    &lt;Text style={{ fontSize: 25, fontWeight: 'bold', color: '#0B2E4F' }}&gt;安全工具开发&lt;/Text&gt;&#10;                &lt;/Box&gt;&#10;            &lt;/Box&gt;&#10;&#10;            &lt;Text style={{ fontSize: 17, color: '#475569', lineHeight: 1.7, marginBottom: 18 }}&gt;&#10;                面向一个具体的安全问题，实现一个能运行、能验证的软件工具。&#10;                核心工作是&#10;                &lt;span style={{ color: '#0B2E4F', fontWeight: 'bold' }}&gt;工程实现&lt;/span&gt;&#10;                ，评价的是一行行代码与一次次测试。&#10;            &lt;/Text&gt;&#10;&#10;            &lt;Box style={{ flexDirection: 'column', gap: 11, flex: 1 }}&gt;&#10;                {[&#10;                    { t: '最终产出', d: '可运行的工具 + 代码仓库 + 使用文档 + 公网演示入口' },&#10;                    { t: '核心能力', d: '编程实现、模块设计、测试验证、性能优化' },&#10;                    { t: '典型工作量', d: '约 1500–4000 行有效代码，3–6 个功能模块' },&#10;                    { t: '主要风险', d: '做不完、只跑在自己电脑上、缺少测试数据支撑' },&#10;                ].map((x, i) =&gt; (&#10;                    &lt;Box key={i} style={{&#10;                        background: '#F8FAFC', borderRadius: 9, padding: '11px 16px',&#10;                        flexDirection: 'row', gap: 12, alignItems: 'center',&#10;                    }}&gt;&#10;                        &lt;Text style={{ fontSize: 15, color: '#0E7490', fontWeight: 'bold', minWidth: 76 }}&gt;{x.t}&lt;/Text&gt;&#10;                        &lt;Text style={{ fontSize: 15, color: '#334155', flex: 1, lineHeight: 1.5 }}&gt;{x.d}&lt;/Text&gt;&#10;                    &lt;/Box&gt;&#10;                ))}&#10;            &lt;/Box&gt;&#10;&#10;            &lt;Box style={{&#10;                marginTop: 16, paddingTop: 14, borderTop: '1px dashed #CBD5E1',&#10;                flexDirection: 'row', gap: 10, alignItems: 'center',&#10;            }}&gt;&#10;                &lt;FAIcon name='info-circle' style={{ fill: '#F59E0B', width: 19, height: 19 }} /&gt;&#10;                &lt;Text style={{ fontSize: 15, color: '#B45309', fontWeight: 'bold' }}&gt;&#10;                    适合：动手能力强、能持续投入写代码的同学&#10;                &lt;/Text&gt;&#10;            &lt;/Box&gt;&#10;        &lt;/Box&gt;&#10;&#10;        {/* 右 40%：方向B */}&#10;        &lt;Box style={{&#10;            flex: 4, background: '#FFFFFF', borderRadius: 14, border: '1px solid #E2E8F0',&#10;            padding: '20px 20px', flexDirection: 'column',&#10;            boxShadow: '0 2px 12px rgba(11,46,79,0.06)',&#10;        }}&gt;&#10;            &lt;Box style={{ flexDirection: 'row', alignItems: 'center', gap: 12, marginBottom: 12 }}&gt;&#10;                &lt;Box style={{&#10;                    width: 46, height: 46, borderRadius: 12,&#10;                    background: 'linear-gradient(150deg, #0E7490 0%, #38BDF8 100%)',&#10;                    justifyContent: 'center', alignItems: 'center',&#10;                }}&gt;&#10;                    &lt;FAIcon name='sitemap' style={{ fill: '#FFFFFF', width: 23, height: 23 }} /&gt;&#10;                &lt;/Box&gt;&#10;                &lt;Box style={{ flexDirection: 'column' }}&gt;&#10;                    &lt;Text style={{ fontSize: 14, color: '#0E7490', fontWeight: 'bold', letterSpacing: 1 }}&gt;方向 B&lt;/Text&gt;&#10;                    &lt;Text style={{ fontSize: 22, fontWeight: 'bold', color: '#0B2E4F' }}&gt;网络安全规划设计方案&lt;/Text&gt;&#10;                &lt;/Box&gt;&#10;            &lt;/Box&gt;&#10;&#10;            &lt;Text style={{ fontSize: 15, color: '#475569', lineHeight: 1.62, marginBottom: 11 }}&gt;&#10;                面向一个真实单位或场景，输出一套完整、可论证的安全建设方案。&#10;                核心工作是&#10;                &lt;span style={{ color: '#0E7490', fontWeight: 'bold' }}&gt;分析与设计&lt;/span&gt;&#10;                ，评价的是论证链条是否站得住。&#10;            &lt;/Text&gt;&#10;&#10;            &lt;Box style={{ flexDirection: 'column', gap: 8, flex: 1 }}&gt;&#10;                {[&#10;                    { t: '最终产出', d: '完整方案文档 + 架构图 + 实施路径 + 效果评估方法' },&#10;                    { t: '核心能力', d: '现状评估、风险识别、体系设计、合规对标' },&#10;                    { t: '典型工作量', d: '约 1.5–3 万字方案，含 8–15 张设计图表' },&#10;                    { t: '主要风险', d: '写成宣传文案、缺少依据来源、无法验证效果' },&#10;                ].map((x, i) =&gt; (&#10;                    &lt;Box key={i} style={{&#10;                        background: '#F8FAFC', borderRadius: 9, padding: '8px 13px',&#10;                        flexDirection: 'column', gap: 2,&#10;                    }}&gt;&#10;                        &lt;Text style={{ fontSize: 14.5, color: '#0E7490', fontWeight: 'bold' }}&gt;{x.t}&lt;/Text&gt;&#10;                        &lt;Text style={{ fontSize: 14, color: '#334155', lineHeight: 1.45 }}&gt;{x.d}&lt;/Text&gt;&#10;                    &lt;/Box&gt;&#10;                ))}&#10;            &lt;/Box&gt;&#10;&#10;            &lt;Box style={{&#10;                marginTop: 12, paddingTop: 11, borderTop: '1px dashed #CBD5E1',&#10;                flexDirection: 'row', gap: 9, alignItems: 'center',&#10;            }}&gt;&#10;                &lt;FAIcon name='info-circle' style={{ fill: '#F59E0B', width: 18, height: 18 }} /&gt;&#10;                &lt;Text style={{ fontSize: 14.5, color: '#B45309', fontWeight: 'bold' }}&gt;&#10;                    适合：善于调研写作、逻辑归纳能力强的同学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10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矩形 3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1" name="文本框 340" descr="{&quot;isTemplate&quot;:true,&quot;type&quot;:&quot;text&quot;}"/>
          <p:cNvSpPr txBox="1"/>
          <p:nvPr/>
        </p:nvSpPr>
        <p:spPr>
          <a:xfrm>
            <a:off x="1143000" y="342900"/>
            <a:ext cx="38862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两个方向：总览与选择</a:t>
            </a:r>
            <a:endParaRPr/>
          </a:p>
        </p:txBody>
      </p:sp>
      <p:sp>
        <p:nvSpPr>
          <p:cNvPr id="342" name="文本框 341" descr="{&quot;isTemplate&quot;:true,&quot;type&quot;:&quot;text&quot;}"/>
          <p:cNvSpPr txBox="1"/>
          <p:nvPr/>
        </p:nvSpPr>
        <p:spPr>
          <a:xfrm>
            <a:off x="1143000" y="800100"/>
            <a:ext cx="38862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同样都能做出优秀毕设，但产出物和评分侧重完全不同</a:t>
            </a:r>
            <a:endParaRPr/>
          </a:p>
        </p:txBody>
      </p:sp>
      <p:sp>
        <p:nvSpPr>
          <p:cNvPr id="343" name="矩形: 圆角 342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4" name="矩形: 圆角 343"/>
          <p:cNvSpPr/>
          <p:nvPr/>
        </p:nvSpPr>
        <p:spPr>
          <a:xfrm>
            <a:off x="685800" y="1143000"/>
            <a:ext cx="6353175" cy="4953000"/>
          </a:xfrm>
          <a:prstGeom prst="roundRect">
            <a:avLst>
              <a:gd name="adj" fmla="val 269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5" name="矩形: 圆角 344"/>
          <p:cNvSpPr/>
          <p:nvPr/>
        </p:nvSpPr>
        <p:spPr>
          <a:xfrm>
            <a:off x="914400" y="1371600"/>
            <a:ext cx="495300" cy="495300"/>
          </a:xfrm>
          <a:prstGeom prst="roundRect">
            <a:avLst>
              <a:gd name="adj" fmla="val 25000"/>
            </a:avLst>
          </a:prstGeom>
          <a:gradFill>
            <a:gsLst>
              <a:gs pos="0">
                <a:srgbClr val="0B2E4F"/>
              </a:gs>
              <a:gs pos="100000">
                <a:srgbClr val="0E7490"/>
              </a:gs>
            </a:gsLst>
            <a:lin ang="3600000" scaled="1"/>
          </a:gradFill>
          <a:ln/>
        </p:spPr>
        <p:txBody>
          <a:bodyPr/>
          <a:lstStyle/>
          <a:p>
            <a:endParaRPr/>
          </a:p>
        </p:txBody>
      </p:sp>
      <p:pic>
        <p:nvPicPr>
          <p:cNvPr id="346" name="图形 34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5" y="1495425"/>
            <a:ext cx="247650" cy="247650"/>
          </a:xfrm>
          <a:prstGeom prst="rect">
            <a:avLst/>
          </a:prstGeom>
          <a:ln/>
        </p:spPr>
      </p:pic>
      <p:sp>
        <p:nvSpPr>
          <p:cNvPr id="347" name="文本框 346" descr="{&quot;isTemplate&quot;:true,&quot;type&quot;:&quot;text&quot;}"/>
          <p:cNvSpPr txBox="1"/>
          <p:nvPr/>
        </p:nvSpPr>
        <p:spPr>
          <a:xfrm>
            <a:off x="1543050" y="1390650"/>
            <a:ext cx="14287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 spc="75">
                <a:solidFill>
                  <a:srgbClr val="0E7490"/>
                </a:solidFill>
                <a:latin typeface="Microsoft YaHei"/>
                <a:ea typeface="Microsoft YaHei"/>
              </a:rPr>
              <a:t>方向</a:t>
            </a:r>
            <a:r>
              <a:rPr lang="en-US" sz="1125" b="1" spc="75">
                <a:solidFill>
                  <a:srgbClr val="0E7490"/>
                </a:solidFill>
                <a:latin typeface="Microsoft YaHei"/>
                <a:ea typeface="Microsoft YaHei"/>
              </a:rPr>
              <a:t> A</a:t>
            </a:r>
            <a:endParaRPr/>
          </a:p>
        </p:txBody>
      </p:sp>
      <p:sp>
        <p:nvSpPr>
          <p:cNvPr id="348" name="文本框 347" descr="{&quot;isTemplate&quot;:true,&quot;type&quot;:&quot;text&quot;}"/>
          <p:cNvSpPr txBox="1"/>
          <p:nvPr/>
        </p:nvSpPr>
        <p:spPr>
          <a:xfrm>
            <a:off x="1543050" y="1562100"/>
            <a:ext cx="1428750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0B2E4F"/>
                </a:solidFill>
                <a:latin typeface="Microsoft YaHei"/>
                <a:ea typeface="Microsoft YaHei"/>
              </a:rPr>
              <a:t>安全工具开发</a:t>
            </a:r>
            <a:endParaRPr/>
          </a:p>
        </p:txBody>
      </p:sp>
      <p:sp>
        <p:nvSpPr>
          <p:cNvPr id="349" name="文本框 348" descr="{&quot;isTemplate&quot;:true,&quot;type&quot;:&quot;text&quot;}"/>
          <p:cNvSpPr txBox="1"/>
          <p:nvPr/>
        </p:nvSpPr>
        <p:spPr>
          <a:xfrm>
            <a:off x="914400" y="2019300"/>
            <a:ext cx="5895975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70000"/>
              </a:lnSpc>
            </a:pPr>
            <a:r>
              <a:rPr lang="zh-CN" sz="1275">
                <a:solidFill>
                  <a:srgbClr val="475569"/>
                </a:solidFill>
                <a:latin typeface="Microsoft YaHei"/>
                <a:ea typeface="Microsoft YaHei"/>
              </a:rPr>
              <a:t>面向一个具体的安全问题，实现一个能运行、能验证的软件工具。</a:t>
            </a:r>
            <a:r>
              <a:rPr lang="en-US" sz="1275">
                <a:solidFill>
                  <a:srgbClr val="475569"/>
                </a:solidFill>
                <a:latin typeface="Microsoft YaHei"/>
                <a:ea typeface="Microsoft YaHei"/>
              </a:rPr>
              <a:t> </a:t>
            </a:r>
            <a:r>
              <a:rPr lang="zh-CN" sz="1275">
                <a:solidFill>
                  <a:srgbClr val="475569"/>
                </a:solidFill>
                <a:latin typeface="Microsoft YaHei"/>
                <a:ea typeface="Microsoft YaHei"/>
              </a:rPr>
              <a:t>核心工作是</a:t>
            </a:r>
            <a:r>
              <a:rPr lang="zh-CN" sz="1275" b="1">
                <a:solidFill>
                  <a:srgbClr val="0B2E4F"/>
                </a:solidFill>
                <a:latin typeface="Microsoft YaHei"/>
                <a:ea typeface="Microsoft YaHei"/>
              </a:rPr>
              <a:t>工程实现</a:t>
            </a:r>
            <a:r>
              <a:rPr lang="zh-CN" sz="1275">
                <a:solidFill>
                  <a:srgbClr val="475569"/>
                </a:solidFill>
                <a:latin typeface="Microsoft YaHei"/>
                <a:ea typeface="Microsoft YaHei"/>
              </a:rPr>
              <a:t>，评价的是一行行代码与一次次测试。</a:t>
            </a:r>
            <a:endParaRPr/>
          </a:p>
        </p:txBody>
      </p:sp>
      <p:sp>
        <p:nvSpPr>
          <p:cNvPr id="350" name="矩形: 圆角 349"/>
          <p:cNvSpPr/>
          <p:nvPr/>
        </p:nvSpPr>
        <p:spPr>
          <a:xfrm>
            <a:off x="914400" y="2857500"/>
            <a:ext cx="5895975" cy="466725"/>
          </a:xfrm>
          <a:prstGeom prst="roundRect">
            <a:avLst>
              <a:gd name="adj" fmla="val 183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1" name="文本框 350" descr="{&quot;isTemplate&quot;:true,&quot;type&quot;:&quot;text&quot;}"/>
          <p:cNvSpPr txBox="1"/>
          <p:nvPr/>
        </p:nvSpPr>
        <p:spPr>
          <a:xfrm>
            <a:off x="1066800" y="3009900"/>
            <a:ext cx="7239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7490"/>
                </a:solidFill>
                <a:latin typeface="Microsoft YaHei"/>
                <a:ea typeface="Microsoft YaHei"/>
              </a:rPr>
              <a:t>最终产出</a:t>
            </a:r>
            <a:endParaRPr/>
          </a:p>
        </p:txBody>
      </p:sp>
      <p:sp>
        <p:nvSpPr>
          <p:cNvPr id="352" name="文本框 351" descr="{&quot;isTemplate&quot;:true,&quot;type&quot;:&quot;text&quot;}"/>
          <p:cNvSpPr txBox="1"/>
          <p:nvPr/>
        </p:nvSpPr>
        <p:spPr>
          <a:xfrm>
            <a:off x="1905000" y="2962275"/>
            <a:ext cx="47529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125">
                <a:solidFill>
                  <a:srgbClr val="334155"/>
                </a:solidFill>
                <a:latin typeface="Microsoft YaHei"/>
                <a:ea typeface="Microsoft YaHei"/>
              </a:rPr>
              <a:t>可运行的工具</a:t>
            </a:r>
            <a:r>
              <a:rPr lang="en-US" sz="1125">
                <a:solidFill>
                  <a:srgbClr val="334155"/>
                </a:solidFill>
                <a:latin typeface="Microsoft YaHei"/>
                <a:ea typeface="Microsoft YaHei"/>
              </a:rPr>
              <a:t> + </a:t>
            </a:r>
            <a:r>
              <a:rPr lang="zh-CN" sz="1125">
                <a:solidFill>
                  <a:srgbClr val="334155"/>
                </a:solidFill>
                <a:latin typeface="Microsoft YaHei"/>
                <a:ea typeface="Microsoft YaHei"/>
              </a:rPr>
              <a:t>代码仓库</a:t>
            </a:r>
            <a:r>
              <a:rPr lang="en-US" sz="1125">
                <a:solidFill>
                  <a:srgbClr val="334155"/>
                </a:solidFill>
                <a:latin typeface="Microsoft YaHei"/>
                <a:ea typeface="Microsoft YaHei"/>
              </a:rPr>
              <a:t> + </a:t>
            </a:r>
            <a:r>
              <a:rPr lang="zh-CN" sz="1125">
                <a:solidFill>
                  <a:srgbClr val="334155"/>
                </a:solidFill>
                <a:latin typeface="Microsoft YaHei"/>
                <a:ea typeface="Microsoft YaHei"/>
              </a:rPr>
              <a:t>使用文档</a:t>
            </a:r>
            <a:r>
              <a:rPr lang="en-US" sz="1125">
                <a:solidFill>
                  <a:srgbClr val="334155"/>
                </a:solidFill>
                <a:latin typeface="Microsoft YaHei"/>
                <a:ea typeface="Microsoft YaHei"/>
              </a:rPr>
              <a:t> + </a:t>
            </a:r>
            <a:r>
              <a:rPr lang="zh-CN" sz="1125">
                <a:solidFill>
                  <a:srgbClr val="334155"/>
                </a:solidFill>
                <a:latin typeface="Microsoft YaHei"/>
                <a:ea typeface="Microsoft YaHei"/>
              </a:rPr>
              <a:t>公网演示入口</a:t>
            </a:r>
            <a:endParaRPr/>
          </a:p>
        </p:txBody>
      </p:sp>
      <p:sp>
        <p:nvSpPr>
          <p:cNvPr id="353" name="矩形: 圆角 352"/>
          <p:cNvSpPr/>
          <p:nvPr/>
        </p:nvSpPr>
        <p:spPr>
          <a:xfrm>
            <a:off x="914400" y="3429000"/>
            <a:ext cx="5895975" cy="466725"/>
          </a:xfrm>
          <a:prstGeom prst="roundRect">
            <a:avLst>
              <a:gd name="adj" fmla="val 183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4" name="文本框 353" descr="{&quot;isTemplate&quot;:true,&quot;type&quot;:&quot;text&quot;}"/>
          <p:cNvSpPr txBox="1"/>
          <p:nvPr/>
        </p:nvSpPr>
        <p:spPr>
          <a:xfrm>
            <a:off x="1066800" y="3581400"/>
            <a:ext cx="7239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7490"/>
                </a:solidFill>
                <a:latin typeface="Microsoft YaHei"/>
                <a:ea typeface="Microsoft YaHei"/>
              </a:rPr>
              <a:t>核心能力</a:t>
            </a:r>
            <a:endParaRPr/>
          </a:p>
        </p:txBody>
      </p:sp>
      <p:sp>
        <p:nvSpPr>
          <p:cNvPr id="355" name="文本框 354" descr="{&quot;isTemplate&quot;:true,&quot;type&quot;:&quot;text&quot;}"/>
          <p:cNvSpPr txBox="1"/>
          <p:nvPr/>
        </p:nvSpPr>
        <p:spPr>
          <a:xfrm>
            <a:off x="1905000" y="3533775"/>
            <a:ext cx="47529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125">
                <a:solidFill>
                  <a:srgbClr val="334155"/>
                </a:solidFill>
                <a:latin typeface="Microsoft YaHei"/>
                <a:ea typeface="Microsoft YaHei"/>
              </a:rPr>
              <a:t>编程实现、模块设计、测试验证、性能优化</a:t>
            </a:r>
            <a:endParaRPr/>
          </a:p>
        </p:txBody>
      </p:sp>
      <p:sp>
        <p:nvSpPr>
          <p:cNvPr id="356" name="矩形: 圆角 355"/>
          <p:cNvSpPr/>
          <p:nvPr/>
        </p:nvSpPr>
        <p:spPr>
          <a:xfrm>
            <a:off x="914400" y="4000500"/>
            <a:ext cx="5895975" cy="466725"/>
          </a:xfrm>
          <a:prstGeom prst="roundRect">
            <a:avLst>
              <a:gd name="adj" fmla="val 183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7" name="文本框 356" descr="{&quot;isTemplate&quot;:true,&quot;type&quot;:&quot;text&quot;}"/>
          <p:cNvSpPr txBox="1"/>
          <p:nvPr/>
        </p:nvSpPr>
        <p:spPr>
          <a:xfrm>
            <a:off x="1066800" y="4152900"/>
            <a:ext cx="7239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7490"/>
                </a:solidFill>
                <a:latin typeface="Microsoft YaHei"/>
                <a:ea typeface="Microsoft YaHei"/>
              </a:rPr>
              <a:t>典型工作量</a:t>
            </a:r>
            <a:endParaRPr/>
          </a:p>
        </p:txBody>
      </p:sp>
      <p:sp>
        <p:nvSpPr>
          <p:cNvPr id="358" name="文本框 357" descr="{&quot;isTemplate&quot;:true,&quot;type&quot;:&quot;text&quot;}"/>
          <p:cNvSpPr txBox="1"/>
          <p:nvPr/>
        </p:nvSpPr>
        <p:spPr>
          <a:xfrm>
            <a:off x="1905000" y="4105275"/>
            <a:ext cx="47529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125">
                <a:solidFill>
                  <a:srgbClr val="334155"/>
                </a:solidFill>
                <a:latin typeface="Microsoft YaHei"/>
                <a:ea typeface="Microsoft YaHei"/>
              </a:rPr>
              <a:t>约</a:t>
            </a:r>
            <a:r>
              <a:rPr lang="en-US" sz="1125">
                <a:solidFill>
                  <a:srgbClr val="334155"/>
                </a:solidFill>
                <a:latin typeface="Microsoft YaHei"/>
                <a:ea typeface="Microsoft YaHei"/>
              </a:rPr>
              <a:t> 1500–4000 </a:t>
            </a:r>
            <a:r>
              <a:rPr lang="zh-CN" sz="1125">
                <a:solidFill>
                  <a:srgbClr val="334155"/>
                </a:solidFill>
                <a:latin typeface="Microsoft YaHei"/>
                <a:ea typeface="Microsoft YaHei"/>
              </a:rPr>
              <a:t>行有效代码，</a:t>
            </a:r>
            <a:r>
              <a:rPr lang="en-US" sz="1125">
                <a:solidFill>
                  <a:srgbClr val="334155"/>
                </a:solidFill>
                <a:latin typeface="Microsoft YaHei"/>
                <a:ea typeface="Microsoft YaHei"/>
              </a:rPr>
              <a:t>3–6 </a:t>
            </a:r>
            <a:r>
              <a:rPr lang="zh-CN" sz="1125">
                <a:solidFill>
                  <a:srgbClr val="334155"/>
                </a:solidFill>
                <a:latin typeface="Microsoft YaHei"/>
                <a:ea typeface="Microsoft YaHei"/>
              </a:rPr>
              <a:t>个功能模块</a:t>
            </a:r>
            <a:endParaRPr/>
          </a:p>
        </p:txBody>
      </p:sp>
      <p:sp>
        <p:nvSpPr>
          <p:cNvPr id="359" name="矩形: 圆角 358"/>
          <p:cNvSpPr/>
          <p:nvPr/>
        </p:nvSpPr>
        <p:spPr>
          <a:xfrm>
            <a:off x="914400" y="4572000"/>
            <a:ext cx="5895975" cy="466725"/>
          </a:xfrm>
          <a:prstGeom prst="roundRect">
            <a:avLst>
              <a:gd name="adj" fmla="val 183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0" name="文本框 359" descr="{&quot;isTemplate&quot;:true,&quot;type&quot;:&quot;text&quot;}"/>
          <p:cNvSpPr txBox="1"/>
          <p:nvPr/>
        </p:nvSpPr>
        <p:spPr>
          <a:xfrm>
            <a:off x="1066800" y="4724400"/>
            <a:ext cx="7239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E7490"/>
                </a:solidFill>
                <a:latin typeface="Microsoft YaHei"/>
                <a:ea typeface="Microsoft YaHei"/>
              </a:rPr>
              <a:t>主要风险</a:t>
            </a:r>
            <a:endParaRPr/>
          </a:p>
        </p:txBody>
      </p:sp>
      <p:sp>
        <p:nvSpPr>
          <p:cNvPr id="361" name="文本框 360" descr="{&quot;isTemplate&quot;:true,&quot;type&quot;:&quot;text&quot;}"/>
          <p:cNvSpPr txBox="1"/>
          <p:nvPr/>
        </p:nvSpPr>
        <p:spPr>
          <a:xfrm>
            <a:off x="1905000" y="4676775"/>
            <a:ext cx="47529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125">
                <a:solidFill>
                  <a:srgbClr val="334155"/>
                </a:solidFill>
                <a:latin typeface="Microsoft YaHei"/>
                <a:ea typeface="Microsoft YaHei"/>
              </a:rPr>
              <a:t>做不完、只跑在自己电脑上、缺少测试数据支撑</a:t>
            </a:r>
            <a:endParaRPr/>
          </a:p>
        </p:txBody>
      </p:sp>
      <p:sp>
        <p:nvSpPr>
          <p:cNvPr id="362" name="任意多边形: 形状 361"/>
          <p:cNvSpPr/>
          <p:nvPr/>
        </p:nvSpPr>
        <p:spPr>
          <a:xfrm>
            <a:off x="914400" y="5543550"/>
            <a:ext cx="5895975" cy="333375"/>
          </a:xfrm>
          <a:custGeom>
            <a:avLst/>
            <a:gdLst/>
            <a:ahLst/>
            <a:cxnLst/>
            <a:rect l="0" t="0" r="0" b="0"/>
            <a:pathLst>
              <a:path w="619" h="35">
                <a:moveTo>
                  <a:pt x="0" y="0"/>
                </a:moveTo>
                <a:lnTo>
                  <a:pt x="619" y="0"/>
                </a:lnTo>
                <a:lnTo>
                  <a:pt x="619" y="1"/>
                </a:lnTo>
                <a:lnTo>
                  <a:pt x="0" y="1"/>
                </a:lnTo>
                <a:close/>
              </a:path>
            </a:pathLst>
          </a:custGeom>
          <a:solidFill>
            <a:srgbClr val="CBD5E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63" name="图形 36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00" y="5686425"/>
            <a:ext cx="180975" cy="180975"/>
          </a:xfrm>
          <a:prstGeom prst="rect">
            <a:avLst/>
          </a:prstGeom>
          <a:ln/>
        </p:spPr>
      </p:pic>
      <p:sp>
        <p:nvSpPr>
          <p:cNvPr id="364" name="文本框 363" descr="{&quot;isTemplate&quot;:true,&quot;type&quot;:&quot;text&quot;}"/>
          <p:cNvSpPr txBox="1"/>
          <p:nvPr/>
        </p:nvSpPr>
        <p:spPr>
          <a:xfrm>
            <a:off x="1190625" y="5695950"/>
            <a:ext cx="28575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B45309"/>
                </a:solidFill>
                <a:latin typeface="Microsoft YaHei"/>
                <a:ea typeface="Microsoft YaHei"/>
              </a:rPr>
              <a:t>适合：动手能力强、能持续投入写代码的同学</a:t>
            </a:r>
            <a:endParaRPr/>
          </a:p>
        </p:txBody>
      </p:sp>
      <p:sp>
        <p:nvSpPr>
          <p:cNvPr id="365" name="矩形: 圆角 364"/>
          <p:cNvSpPr/>
          <p:nvPr/>
        </p:nvSpPr>
        <p:spPr>
          <a:xfrm>
            <a:off x="7267575" y="1143000"/>
            <a:ext cx="4238625" cy="4953000"/>
          </a:xfrm>
          <a:prstGeom prst="roundRect">
            <a:avLst>
              <a:gd name="adj" fmla="val 314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66" name="矩形: 圆角 365"/>
          <p:cNvSpPr/>
          <p:nvPr/>
        </p:nvSpPr>
        <p:spPr>
          <a:xfrm>
            <a:off x="7458075" y="1333500"/>
            <a:ext cx="438150" cy="438150"/>
          </a:xfrm>
          <a:prstGeom prst="roundRect">
            <a:avLst>
              <a:gd name="adj" fmla="val 26087"/>
            </a:avLst>
          </a:prstGeom>
          <a:gradFill>
            <a:gsLst>
              <a:gs pos="0">
                <a:srgbClr val="0E7490"/>
              </a:gs>
              <a:gs pos="100000">
                <a:srgbClr val="38BDF8"/>
              </a:gs>
            </a:gsLst>
            <a:lin ang="3600000" scaled="1"/>
          </a:gradFill>
          <a:ln/>
        </p:spPr>
        <p:txBody>
          <a:bodyPr/>
          <a:lstStyle/>
          <a:p>
            <a:endParaRPr/>
          </a:p>
        </p:txBody>
      </p:sp>
      <p:pic>
        <p:nvPicPr>
          <p:cNvPr id="367" name="图形 36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72375" y="1447800"/>
            <a:ext cx="219075" cy="219075"/>
          </a:xfrm>
          <a:prstGeom prst="rect">
            <a:avLst/>
          </a:prstGeom>
          <a:ln/>
        </p:spPr>
      </p:pic>
      <p:sp>
        <p:nvSpPr>
          <p:cNvPr id="368" name="文本框 367" descr="{&quot;isTemplate&quot;:true,&quot;type&quot;:&quot;text&quot;}"/>
          <p:cNvSpPr txBox="1"/>
          <p:nvPr/>
        </p:nvSpPr>
        <p:spPr>
          <a:xfrm>
            <a:off x="8010525" y="1343025"/>
            <a:ext cx="20955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 spc="75">
                <a:solidFill>
                  <a:srgbClr val="0E7490"/>
                </a:solidFill>
                <a:latin typeface="Microsoft YaHei"/>
                <a:ea typeface="Microsoft YaHei"/>
              </a:rPr>
              <a:t>方向</a:t>
            </a:r>
            <a:r>
              <a:rPr lang="en-US" sz="1050" b="1" spc="75">
                <a:solidFill>
                  <a:srgbClr val="0E7490"/>
                </a:solidFill>
                <a:latin typeface="Microsoft YaHei"/>
                <a:ea typeface="Microsoft YaHei"/>
              </a:rPr>
              <a:t> B</a:t>
            </a:r>
            <a:endParaRPr/>
          </a:p>
        </p:txBody>
      </p:sp>
      <p:sp>
        <p:nvSpPr>
          <p:cNvPr id="369" name="文本框 368" descr="{&quot;isTemplate&quot;:true,&quot;type&quot;:&quot;text&quot;}"/>
          <p:cNvSpPr txBox="1"/>
          <p:nvPr/>
        </p:nvSpPr>
        <p:spPr>
          <a:xfrm>
            <a:off x="8010525" y="1504950"/>
            <a:ext cx="20955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B2E4F"/>
                </a:solidFill>
                <a:latin typeface="Microsoft YaHei"/>
                <a:ea typeface="Microsoft YaHei"/>
              </a:rPr>
              <a:t>网络安全规划设计方案</a:t>
            </a:r>
            <a:endParaRPr/>
          </a:p>
        </p:txBody>
      </p:sp>
      <p:sp>
        <p:nvSpPr>
          <p:cNvPr id="370" name="文本框 369" descr="{&quot;isTemplate&quot;:true,&quot;type&quot;:&quot;text&quot;}"/>
          <p:cNvSpPr txBox="1"/>
          <p:nvPr/>
        </p:nvSpPr>
        <p:spPr>
          <a:xfrm>
            <a:off x="7458075" y="1885950"/>
            <a:ext cx="3857625" cy="8382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2000"/>
              </a:lnSpc>
            </a:pP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面向一个真实单位或场景，输出一套完整、可论证的安全建设方案。</a:t>
            </a:r>
            <a:r>
              <a:rPr lang="en-US" sz="1125">
                <a:solidFill>
                  <a:srgbClr val="475569"/>
                </a:solidFill>
                <a:latin typeface="Microsoft YaHei"/>
                <a:ea typeface="Microsoft YaHei"/>
              </a:rPr>
              <a:t> 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核心工作是</a:t>
            </a:r>
            <a:r>
              <a:rPr lang="zh-CN" sz="1125" b="1">
                <a:solidFill>
                  <a:srgbClr val="0E7490"/>
                </a:solidFill>
                <a:latin typeface="Microsoft YaHei"/>
                <a:ea typeface="Microsoft YaHei"/>
              </a:rPr>
              <a:t>分析与设计</a:t>
            </a:r>
            <a:r>
              <a:rPr lang="zh-CN" sz="1125">
                <a:solidFill>
                  <a:srgbClr val="475569"/>
                </a:solidFill>
                <a:latin typeface="Microsoft YaHei"/>
                <a:ea typeface="Microsoft YaHei"/>
              </a:rPr>
              <a:t>，评价的是论证链条是否站得住。</a:t>
            </a:r>
            <a:endParaRPr/>
          </a:p>
        </p:txBody>
      </p:sp>
      <p:sp>
        <p:nvSpPr>
          <p:cNvPr id="371" name="矩形: 圆角 370"/>
          <p:cNvSpPr/>
          <p:nvPr/>
        </p:nvSpPr>
        <p:spPr>
          <a:xfrm>
            <a:off x="7458075" y="2828925"/>
            <a:ext cx="3857625" cy="581025"/>
          </a:xfrm>
          <a:prstGeom prst="roundRect">
            <a:avLst>
              <a:gd name="adj" fmla="val 1475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2" name="文本框 371" descr="{&quot;isTemplate&quot;:true,&quot;type&quot;:&quot;text&quot;}"/>
          <p:cNvSpPr txBox="1"/>
          <p:nvPr/>
        </p:nvSpPr>
        <p:spPr>
          <a:xfrm>
            <a:off x="7581900" y="2905125"/>
            <a:ext cx="36099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0E7490"/>
                </a:solidFill>
                <a:latin typeface="Microsoft YaHei"/>
                <a:ea typeface="Microsoft YaHei"/>
              </a:rPr>
              <a:t>最终产出</a:t>
            </a:r>
            <a:endParaRPr/>
          </a:p>
        </p:txBody>
      </p:sp>
      <p:sp>
        <p:nvSpPr>
          <p:cNvPr id="373" name="文本框 372" descr="{&quot;isTemplate&quot;:true,&quot;type&quot;:&quot;text&quot;}"/>
          <p:cNvSpPr txBox="1"/>
          <p:nvPr/>
        </p:nvSpPr>
        <p:spPr>
          <a:xfrm>
            <a:off x="7581900" y="3095625"/>
            <a:ext cx="36099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完整方案文档</a:t>
            </a:r>
            <a:r>
              <a:rPr lang="en-US" sz="1050">
                <a:solidFill>
                  <a:srgbClr val="334155"/>
                </a:solidFill>
                <a:latin typeface="Microsoft YaHei"/>
                <a:ea typeface="Microsoft YaHei"/>
              </a:rPr>
              <a:t> + </a:t>
            </a: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架构图</a:t>
            </a:r>
            <a:r>
              <a:rPr lang="en-US" sz="1050">
                <a:solidFill>
                  <a:srgbClr val="334155"/>
                </a:solidFill>
                <a:latin typeface="Microsoft YaHei"/>
                <a:ea typeface="Microsoft YaHei"/>
              </a:rPr>
              <a:t> + </a:t>
            </a: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实施路径</a:t>
            </a:r>
            <a:r>
              <a:rPr lang="en-US" sz="1050">
                <a:solidFill>
                  <a:srgbClr val="334155"/>
                </a:solidFill>
                <a:latin typeface="Microsoft YaHei"/>
                <a:ea typeface="Microsoft YaHei"/>
              </a:rPr>
              <a:t> + </a:t>
            </a: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效果评估方法</a:t>
            </a:r>
            <a:endParaRPr/>
          </a:p>
        </p:txBody>
      </p:sp>
      <p:sp>
        <p:nvSpPr>
          <p:cNvPr id="374" name="矩形: 圆角 373"/>
          <p:cNvSpPr/>
          <p:nvPr/>
        </p:nvSpPr>
        <p:spPr>
          <a:xfrm>
            <a:off x="7458075" y="3486150"/>
            <a:ext cx="3857625" cy="581025"/>
          </a:xfrm>
          <a:prstGeom prst="roundRect">
            <a:avLst>
              <a:gd name="adj" fmla="val 1475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5" name="文本框 374" descr="{&quot;isTemplate&quot;:true,&quot;type&quot;:&quot;text&quot;}"/>
          <p:cNvSpPr txBox="1"/>
          <p:nvPr/>
        </p:nvSpPr>
        <p:spPr>
          <a:xfrm>
            <a:off x="7581900" y="3562350"/>
            <a:ext cx="36099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0E7490"/>
                </a:solidFill>
                <a:latin typeface="Microsoft YaHei"/>
                <a:ea typeface="Microsoft YaHei"/>
              </a:rPr>
              <a:t>核心能力</a:t>
            </a:r>
            <a:endParaRPr/>
          </a:p>
        </p:txBody>
      </p:sp>
      <p:sp>
        <p:nvSpPr>
          <p:cNvPr id="376" name="文本框 375" descr="{&quot;isTemplate&quot;:true,&quot;type&quot;:&quot;text&quot;}"/>
          <p:cNvSpPr txBox="1"/>
          <p:nvPr/>
        </p:nvSpPr>
        <p:spPr>
          <a:xfrm>
            <a:off x="7581900" y="3752850"/>
            <a:ext cx="36099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现状评估、风险识别、体系设计、合规对标</a:t>
            </a:r>
            <a:endParaRPr/>
          </a:p>
        </p:txBody>
      </p:sp>
      <p:sp>
        <p:nvSpPr>
          <p:cNvPr id="377" name="矩形: 圆角 376"/>
          <p:cNvSpPr/>
          <p:nvPr/>
        </p:nvSpPr>
        <p:spPr>
          <a:xfrm>
            <a:off x="7458075" y="4143375"/>
            <a:ext cx="3857625" cy="581025"/>
          </a:xfrm>
          <a:prstGeom prst="roundRect">
            <a:avLst>
              <a:gd name="adj" fmla="val 1475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8" name="文本框 377" descr="{&quot;isTemplate&quot;:true,&quot;type&quot;:&quot;text&quot;}"/>
          <p:cNvSpPr txBox="1"/>
          <p:nvPr/>
        </p:nvSpPr>
        <p:spPr>
          <a:xfrm>
            <a:off x="7581900" y="4219575"/>
            <a:ext cx="36099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0E7490"/>
                </a:solidFill>
                <a:latin typeface="Microsoft YaHei"/>
                <a:ea typeface="Microsoft YaHei"/>
              </a:rPr>
              <a:t>典型工作量</a:t>
            </a:r>
            <a:endParaRPr/>
          </a:p>
        </p:txBody>
      </p:sp>
      <p:sp>
        <p:nvSpPr>
          <p:cNvPr id="379" name="文本框 378" descr="{&quot;isTemplate&quot;:true,&quot;type&quot;:&quot;text&quot;}"/>
          <p:cNvSpPr txBox="1"/>
          <p:nvPr/>
        </p:nvSpPr>
        <p:spPr>
          <a:xfrm>
            <a:off x="7581900" y="4410075"/>
            <a:ext cx="36099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约</a:t>
            </a:r>
            <a:r>
              <a:rPr lang="en-US" sz="1050">
                <a:solidFill>
                  <a:srgbClr val="334155"/>
                </a:solidFill>
                <a:latin typeface="Microsoft YaHei"/>
                <a:ea typeface="Microsoft YaHei"/>
              </a:rPr>
              <a:t> 1.5–3 </a:t>
            </a: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万字方案，含</a:t>
            </a:r>
            <a:r>
              <a:rPr lang="en-US" sz="1050">
                <a:solidFill>
                  <a:srgbClr val="334155"/>
                </a:solidFill>
                <a:latin typeface="Microsoft YaHei"/>
                <a:ea typeface="Microsoft YaHei"/>
              </a:rPr>
              <a:t> 8–15 </a:t>
            </a: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张设计图表</a:t>
            </a:r>
            <a:endParaRPr/>
          </a:p>
        </p:txBody>
      </p:sp>
      <p:sp>
        <p:nvSpPr>
          <p:cNvPr id="380" name="矩形: 圆角 379"/>
          <p:cNvSpPr/>
          <p:nvPr/>
        </p:nvSpPr>
        <p:spPr>
          <a:xfrm>
            <a:off x="7458075" y="4800600"/>
            <a:ext cx="3857625" cy="581025"/>
          </a:xfrm>
          <a:prstGeom prst="roundRect">
            <a:avLst>
              <a:gd name="adj" fmla="val 1475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81" name="文本框 380" descr="{&quot;isTemplate&quot;:true,&quot;type&quot;:&quot;text&quot;}"/>
          <p:cNvSpPr txBox="1"/>
          <p:nvPr/>
        </p:nvSpPr>
        <p:spPr>
          <a:xfrm>
            <a:off x="7581900" y="4876800"/>
            <a:ext cx="36099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0E7490"/>
                </a:solidFill>
                <a:latin typeface="Microsoft YaHei"/>
                <a:ea typeface="Microsoft YaHei"/>
              </a:rPr>
              <a:t>主要风险</a:t>
            </a:r>
            <a:endParaRPr/>
          </a:p>
        </p:txBody>
      </p:sp>
      <p:sp>
        <p:nvSpPr>
          <p:cNvPr id="382" name="文本框 381" descr="{&quot;isTemplate&quot;:true,&quot;type&quot;:&quot;text&quot;}"/>
          <p:cNvSpPr txBox="1"/>
          <p:nvPr/>
        </p:nvSpPr>
        <p:spPr>
          <a:xfrm>
            <a:off x="7581900" y="5067300"/>
            <a:ext cx="36099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写成宣传文案、缺少依据来源、无法验证效果</a:t>
            </a:r>
            <a:endParaRPr/>
          </a:p>
        </p:txBody>
      </p:sp>
      <p:sp>
        <p:nvSpPr>
          <p:cNvPr id="383" name="任意多边形: 形状 382"/>
          <p:cNvSpPr/>
          <p:nvPr/>
        </p:nvSpPr>
        <p:spPr>
          <a:xfrm>
            <a:off x="7458075" y="5619750"/>
            <a:ext cx="3857625" cy="295275"/>
          </a:xfrm>
          <a:custGeom>
            <a:avLst/>
            <a:gdLst/>
            <a:ahLst/>
            <a:cxnLst/>
            <a:rect l="0" t="0" r="0" b="0"/>
            <a:pathLst>
              <a:path w="405" h="31">
                <a:moveTo>
                  <a:pt x="0" y="0"/>
                </a:moveTo>
                <a:lnTo>
                  <a:pt x="405" y="0"/>
                </a:lnTo>
                <a:lnTo>
                  <a:pt x="405" y="1"/>
                </a:lnTo>
                <a:lnTo>
                  <a:pt x="0" y="1"/>
                </a:lnTo>
                <a:close/>
              </a:path>
            </a:pathLst>
          </a:custGeom>
          <a:solidFill>
            <a:srgbClr val="CBD5E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84" name="图形 38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58075" y="5734050"/>
            <a:ext cx="171450" cy="171450"/>
          </a:xfrm>
          <a:prstGeom prst="rect">
            <a:avLst/>
          </a:prstGeom>
          <a:ln/>
        </p:spPr>
      </p:pic>
      <p:sp>
        <p:nvSpPr>
          <p:cNvPr id="385" name="文本框 384" descr="{&quot;isTemplate&quot;:true,&quot;type&quot;:&quot;text&quot;}"/>
          <p:cNvSpPr txBox="1"/>
          <p:nvPr/>
        </p:nvSpPr>
        <p:spPr>
          <a:xfrm>
            <a:off x="7715250" y="5734050"/>
            <a:ext cx="27622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适合：善于调研写作、逻辑归纳能力强的同学</a:t>
            </a:r>
            <a:endParaRPr/>
          </a:p>
        </p:txBody>
      </p:sp>
      <p:sp>
        <p:nvSpPr>
          <p:cNvPr id="386" name="文本框 385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387" name="文本框 386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10 / 44</a:t>
            </a:r>
            <a:endParaRPr/>
          </a:p>
        </p:txBody>
      </p:sp>
      <p:pic>
        <p:nvPicPr>
          <p:cNvPr id="388" name="图形 387"/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方向 B 方案架构与选题示例&lt;/Text&gt;&#10;                &lt;Text style={{ fontSize: 17, color: '#64748B', marginTop: 4 }}&gt;&#10;                    三层架构 + 一条管理主线，锚定等级保护要求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6 }}&gt;&#10;&#10;        {/* 左：巨型 3 + 架构 */}&#10;        &lt;Box style={{&#10;            width: 372, background: 'linear-gradient(155deg, #0B2E4F 0%, #0E7490 100%)',&#10;            borderRadius: 16, flexDirection: 'column', justifyContent: 'center', alignItems: 'center',&#10;            boxShadow: '0 8px 30px rgba(11,46,79,0.22)', padding: 24,&#10;        }}&gt;&#10;            &lt;Text style={{ fontSize: 152, fontWeight: 'bold', color: '#F59E0B', lineHeight: 0.88, letterSpacing: -4 }}&gt;&#10;                3&#10;            &lt;/Text&gt;&#10;            &lt;Text style={{ fontSize: 21, color: '#FFFFFF', fontWeight: 'bold', marginTop: 10, letterSpacing: 1.5 }}&gt;&#10;                层技术架构&#10;            &lt;/Text&gt;&#10;            &lt;Box style={{ width: 62, height: 4, background: '#F59E0B', borderRadius: 2, marginTop: 16, marginBottom: 18 }} /&gt;&#10;            &lt;Box style={{ width: '100%', flexDirection: 'column', gap: 9 }}&gt;&#10;                {[&#10;                    { t: '基础层', d: '网络与主机安全' },&#10;                    { t: '应用层', d: '身份与数据安全' },&#10;                    { t: '管理层', d: '制度与运营安全' },&#10;                ].map((x, i) =&gt; (&#10;                    &lt;Box key={i} style={{&#10;                        background: 'rgba(255,255,255,0.11)', borderRadius: 8,&#10;                        padding: '9px 14px', flexDirection: 'row', gap: 10, alignItems: 'center',&#10;                    }}&gt;&#10;                        &lt;Text style={{ fontSize: 15, color: '#F59E0B', fontWeight: 'bold', minWidth: 54 }}&gt;{x.t}&lt;/Text&gt;&#10;                        &lt;Text style={{ fontSize: 14.5, color: '#BAE6FD' }}&gt;{x.d}&lt;/Text&gt;&#10;                    &lt;/Box&gt;&#10;                ))}&#10;            &lt;/Box&gt;&#10;        &lt;/Box&gt;&#10;&#10;        {/* 右：10 个选题 */}&#10;        &lt;Box style={{&#10;            flex: 1, background: '#FFFFFF', borderRadius: 14, border: '1px solid #E2E8F0',&#10;            padding: 22, flexDirection: 'column',&#10;            boxShadow: '0 2px 12px rgba(11,46,79,0.06)',&#10;        }}&gt;&#10;            &lt;Text style={{ fontSize: 20, fontWeight: 'bold', color: '#0B2E4F', marginBottom: 4 }}&gt;&#10;                10 个可落地的方案选题&#10;            &lt;/Text&gt;&#10;            &lt;Text style={{ fontSize: 14.5, color: '#64748B', marginBottom: 14 }}&gt;&#10;                建议选有真实调研条件的场景，方案才站得住&#10;            &lt;/Text&gt;&#10;&#10;            &lt;Box style={{ flex: 1, flexDirection: 'row', gap: 12 }}&gt;&#10;                &lt;Box style={{ flex: 1, flexDirection: 'column', gap: 9 }}&gt;&#10;                    {[&#10;                        '某高职院校校园网安全建设方案',&#10;                        '中小制造企业工控网络安全方案',&#10;                        '医院信息系统等级保护达标方案',&#10;                        '连锁门店收银网络安全改造方案',&#10;                        '政务云租户安全防护体系方案',&#10;                    ].map((t, i) =&gt; (&#10;                        &lt;Box key={i} style={{&#10;                            background: '#F8FAFC', borderRadius: 8, padding: '10px 13px',&#10;                            flexDirection: 'row', gap: 9, alignItems: 'center', flex: 1,&#10;                        }}&gt;&#10;                            &lt;Text style={{ fontSize: 14, color: '#0E7490', fontWeight: 'bold', minWidth: 18 }}&gt;{i + 1}&lt;/Text&gt;&#10;                            &lt;Text style={{ fontSize: 14, color: '#334155', lineHeight: 1.4 }}&gt;{t}&lt;/Text&gt;&#10;                        &lt;/Box&gt;&#10;                    ))}&#10;                &lt;/Box&gt;&#10;                &lt;Box style={{ flex: 1, flexDirection: 'column', gap: 9 }}&gt;&#10;                    {[&#10;                        '中小企业数据分类分级实施方案',&#10;                        '校园数据安全治理体系建设方案',&#10;                        '运维安全审计与权限管控方案',&#10;                        '安全应急响应预案与演练方案',&#10;                        '员工安全意识培训与考核方案',&#10;                    ].map((t, i) =&gt; (&#10;                        &lt;Box key={i} style={{&#10;                            background: '#F8FAFC', borderRadius: 8, padding: '10px 13px',&#10;                            flexDirection: 'row', gap: 9, alignItems: 'center', flex: 1,&#10;                        }}&gt;&#10;                            &lt;Text style={{ fontSize: 14, color: '#0E7490', fontWeight: 'bold', minWidth: 18 }}&gt;{i + 6}&lt;/Text&gt;&#10;                            &lt;Text style={{ fontSize: 14, color: '#334155', lineHeight: 1.4 }}&gt;{t}&lt;/Text&gt;&#10;                        &lt;/Box&gt;&#10;                    ))}&#10;                &lt;/Box&gt;&#10;            &lt;/Box&gt;&#10;&#10;            &lt;Box style={{&#10;                marginTop: 14, paddingTop: 12, borderTop: '1px dashed #CBD5E1',&#10;                flexDirection: 'row', gap: 10, alignItems: 'center',&#10;            }}&gt;&#10;                &lt;FAIcon name='book' style={{ fill: '#F59E0B', width: 19, height: 19 }} /&gt;&#10;                &lt;Text style={{ fontSize: 14.5, color: '#B45309', fontWeight: 'bold' }}&gt;&#10;                    依据来源：GB/T 22239 等级保护基本要求、网络安全法、数据安全法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14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矩形 38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1" name="文本框 390" descr="{&quot;isTemplate&quot;:true,&quot;type&quot;:&quot;text&quot;}"/>
          <p:cNvSpPr txBox="1"/>
          <p:nvPr/>
        </p:nvSpPr>
        <p:spPr>
          <a:xfrm>
            <a:off x="1143000" y="342900"/>
            <a:ext cx="421957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方向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 B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方案架构与选题示例</a:t>
            </a:r>
            <a:endParaRPr/>
          </a:p>
        </p:txBody>
      </p:sp>
      <p:sp>
        <p:nvSpPr>
          <p:cNvPr id="392" name="文本框 391" descr="{&quot;isTemplate&quot;:true,&quot;type&quot;:&quot;text&quot;}"/>
          <p:cNvSpPr txBox="1"/>
          <p:nvPr/>
        </p:nvSpPr>
        <p:spPr>
          <a:xfrm>
            <a:off x="1143000" y="800100"/>
            <a:ext cx="42195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三层架构</a:t>
            </a:r>
            <a:r>
              <a:rPr lang="en-US" sz="1275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一条管理主线，锚定等级保护要求</a:t>
            </a:r>
            <a:endParaRPr/>
          </a:p>
        </p:txBody>
      </p:sp>
      <p:sp>
        <p:nvSpPr>
          <p:cNvPr id="393" name="矩形: 圆角 392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4" name="矩形: 圆角 393"/>
          <p:cNvSpPr/>
          <p:nvPr/>
        </p:nvSpPr>
        <p:spPr>
          <a:xfrm>
            <a:off x="685800" y="1143000"/>
            <a:ext cx="3543300" cy="4953000"/>
          </a:xfrm>
          <a:prstGeom prst="roundRect">
            <a:avLst>
              <a:gd name="adj" fmla="val 4301"/>
            </a:avLst>
          </a:prstGeom>
          <a:gradFill>
            <a:gsLst>
              <a:gs pos="0">
                <a:srgbClr val="0B2E4F"/>
              </a:gs>
              <a:gs pos="100000">
                <a:srgbClr val="0E7490"/>
              </a:gs>
            </a:gsLst>
            <a:lin ang="3900000" scaled="1"/>
          </a:gradFill>
          <a:ln/>
          <a:effectLst>
            <a:outerShdw blurRad="285750" dist="76200" dir="5400000">
              <a:srgbClr val="0B2E4F">
                <a:alpha val="2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95" name="文本框 394" descr="{&quot;isTemplate&quot;:true,&quot;type&quot;:&quot;text&quot;}"/>
          <p:cNvSpPr txBox="1"/>
          <p:nvPr/>
        </p:nvSpPr>
        <p:spPr>
          <a:xfrm>
            <a:off x="2028825" y="1905000"/>
            <a:ext cx="857250" cy="1533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88000"/>
              </a:lnSpc>
            </a:pPr>
            <a:r>
              <a:rPr lang="en-US" sz="11400" b="1" spc="-300">
                <a:solidFill>
                  <a:srgbClr val="F59E0B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396" name="文本框 395" descr="{&quot;isTemplate&quot;:true,&quot;type&quot;:&quot;text&quot;}"/>
          <p:cNvSpPr txBox="1"/>
          <p:nvPr/>
        </p:nvSpPr>
        <p:spPr>
          <a:xfrm>
            <a:off x="1924050" y="3533775"/>
            <a:ext cx="107632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b="1" spc="113">
                <a:solidFill>
                  <a:srgbClr val="FFFFFF"/>
                </a:solidFill>
                <a:latin typeface="Microsoft YaHei"/>
                <a:ea typeface="Microsoft YaHei"/>
              </a:rPr>
              <a:t>层技术架构</a:t>
            </a:r>
            <a:endParaRPr/>
          </a:p>
        </p:txBody>
      </p:sp>
      <p:sp>
        <p:nvSpPr>
          <p:cNvPr id="397" name="矩形: 圆角 396"/>
          <p:cNvSpPr/>
          <p:nvPr/>
        </p:nvSpPr>
        <p:spPr>
          <a:xfrm>
            <a:off x="2162175" y="3933825"/>
            <a:ext cx="5905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8" name="矩形: 圆角 397"/>
          <p:cNvSpPr/>
          <p:nvPr/>
        </p:nvSpPr>
        <p:spPr>
          <a:xfrm>
            <a:off x="914400" y="4143375"/>
            <a:ext cx="3086100" cy="342900"/>
          </a:xfrm>
          <a:prstGeom prst="roundRect">
            <a:avLst>
              <a:gd name="adj" fmla="val 22222"/>
            </a:avLst>
          </a:prstGeom>
          <a:solidFill>
            <a:srgbClr val="FFFFFF">
              <a:alpha val="11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9" name="文本框 398" descr="{&quot;isTemplate&quot;:true,&quot;type&quot;:&quot;text&quot;}"/>
          <p:cNvSpPr txBox="1"/>
          <p:nvPr/>
        </p:nvSpPr>
        <p:spPr>
          <a:xfrm>
            <a:off x="1047750" y="422910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59E0B"/>
                </a:solidFill>
                <a:latin typeface="Microsoft YaHei"/>
                <a:ea typeface="Microsoft YaHei"/>
              </a:rPr>
              <a:t>基础层</a:t>
            </a:r>
            <a:endParaRPr/>
          </a:p>
        </p:txBody>
      </p:sp>
      <p:sp>
        <p:nvSpPr>
          <p:cNvPr id="400" name="文本框 399" descr="{&quot;isTemplate&quot;:true,&quot;type&quot;:&quot;text&quot;}"/>
          <p:cNvSpPr txBox="1"/>
          <p:nvPr/>
        </p:nvSpPr>
        <p:spPr>
          <a:xfrm>
            <a:off x="1657350" y="4229100"/>
            <a:ext cx="971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网络与主机安全</a:t>
            </a:r>
            <a:endParaRPr/>
          </a:p>
        </p:txBody>
      </p:sp>
      <p:sp>
        <p:nvSpPr>
          <p:cNvPr id="401" name="矩形: 圆角 400"/>
          <p:cNvSpPr/>
          <p:nvPr/>
        </p:nvSpPr>
        <p:spPr>
          <a:xfrm>
            <a:off x="914400" y="4572000"/>
            <a:ext cx="3086100" cy="342900"/>
          </a:xfrm>
          <a:prstGeom prst="roundRect">
            <a:avLst>
              <a:gd name="adj" fmla="val 22222"/>
            </a:avLst>
          </a:prstGeom>
          <a:solidFill>
            <a:srgbClr val="FFFFFF">
              <a:alpha val="11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02" name="文本框 401" descr="{&quot;isTemplate&quot;:true,&quot;type&quot;:&quot;text&quot;}"/>
          <p:cNvSpPr txBox="1"/>
          <p:nvPr/>
        </p:nvSpPr>
        <p:spPr>
          <a:xfrm>
            <a:off x="1047750" y="4657725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59E0B"/>
                </a:solidFill>
                <a:latin typeface="Microsoft YaHei"/>
                <a:ea typeface="Microsoft YaHei"/>
              </a:rPr>
              <a:t>应用层</a:t>
            </a:r>
            <a:endParaRPr/>
          </a:p>
        </p:txBody>
      </p:sp>
      <p:sp>
        <p:nvSpPr>
          <p:cNvPr id="403" name="文本框 402" descr="{&quot;isTemplate&quot;:true,&quot;type&quot;:&quot;text&quot;}"/>
          <p:cNvSpPr txBox="1"/>
          <p:nvPr/>
        </p:nvSpPr>
        <p:spPr>
          <a:xfrm>
            <a:off x="1657350" y="4657725"/>
            <a:ext cx="971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身份与数据安全</a:t>
            </a:r>
            <a:endParaRPr/>
          </a:p>
        </p:txBody>
      </p:sp>
      <p:sp>
        <p:nvSpPr>
          <p:cNvPr id="404" name="矩形: 圆角 403"/>
          <p:cNvSpPr/>
          <p:nvPr/>
        </p:nvSpPr>
        <p:spPr>
          <a:xfrm>
            <a:off x="914400" y="5000625"/>
            <a:ext cx="3086100" cy="342900"/>
          </a:xfrm>
          <a:prstGeom prst="roundRect">
            <a:avLst>
              <a:gd name="adj" fmla="val 22222"/>
            </a:avLst>
          </a:prstGeom>
          <a:solidFill>
            <a:srgbClr val="FFFFFF">
              <a:alpha val="11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05" name="文本框 404" descr="{&quot;isTemplate&quot;:true,&quot;type&quot;:&quot;text&quot;}"/>
          <p:cNvSpPr txBox="1"/>
          <p:nvPr/>
        </p:nvSpPr>
        <p:spPr>
          <a:xfrm>
            <a:off x="1047750" y="5086350"/>
            <a:ext cx="514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59E0B"/>
                </a:solidFill>
                <a:latin typeface="Microsoft YaHei"/>
                <a:ea typeface="Microsoft YaHei"/>
              </a:rPr>
              <a:t>管理层</a:t>
            </a:r>
            <a:endParaRPr/>
          </a:p>
        </p:txBody>
      </p:sp>
      <p:sp>
        <p:nvSpPr>
          <p:cNvPr id="406" name="文本框 405" descr="{&quot;isTemplate&quot;:true,&quot;type&quot;:&quot;text&quot;}"/>
          <p:cNvSpPr txBox="1"/>
          <p:nvPr/>
        </p:nvSpPr>
        <p:spPr>
          <a:xfrm>
            <a:off x="1657350" y="5086350"/>
            <a:ext cx="9715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制度与运营安全</a:t>
            </a:r>
            <a:endParaRPr/>
          </a:p>
        </p:txBody>
      </p:sp>
      <p:sp>
        <p:nvSpPr>
          <p:cNvPr id="407" name="矩形: 圆角 406"/>
          <p:cNvSpPr/>
          <p:nvPr/>
        </p:nvSpPr>
        <p:spPr>
          <a:xfrm>
            <a:off x="4476750" y="1143000"/>
            <a:ext cx="7029450" cy="4953000"/>
          </a:xfrm>
          <a:prstGeom prst="roundRect">
            <a:avLst>
              <a:gd name="adj" fmla="val 269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08" name="文本框 407" descr="{&quot;isTemplate&quot;:true,&quot;type&quot;:&quot;text&quot;}"/>
          <p:cNvSpPr txBox="1"/>
          <p:nvPr/>
        </p:nvSpPr>
        <p:spPr>
          <a:xfrm>
            <a:off x="4686300" y="1352550"/>
            <a:ext cx="66103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B2E4F"/>
                </a:solidFill>
                <a:latin typeface="Microsoft YaHei"/>
                <a:ea typeface="Microsoft YaHei"/>
              </a:rPr>
              <a:t>10 </a:t>
            </a: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个可落地的方案选题</a:t>
            </a:r>
            <a:endParaRPr/>
          </a:p>
        </p:txBody>
      </p:sp>
      <p:sp>
        <p:nvSpPr>
          <p:cNvPr id="409" name="文本框 408" descr="{&quot;isTemplate&quot;:true,&quot;type&quot;:&quot;text&quot;}"/>
          <p:cNvSpPr txBox="1"/>
          <p:nvPr/>
        </p:nvSpPr>
        <p:spPr>
          <a:xfrm>
            <a:off x="4686300" y="1619250"/>
            <a:ext cx="66103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建议选有真实调研条件的场景，方案才站得住</a:t>
            </a:r>
            <a:endParaRPr/>
          </a:p>
        </p:txBody>
      </p:sp>
      <p:sp>
        <p:nvSpPr>
          <p:cNvPr id="410" name="矩形: 圆角 409"/>
          <p:cNvSpPr/>
          <p:nvPr/>
        </p:nvSpPr>
        <p:spPr>
          <a:xfrm>
            <a:off x="4686300" y="1924050"/>
            <a:ext cx="3248025" cy="638175"/>
          </a:xfrm>
          <a:prstGeom prst="roundRect">
            <a:avLst>
              <a:gd name="adj" fmla="val 119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11" name="文本框 410" descr="{&quot;isTemplate&quot;:true,&quot;type&quot;:&quot;text&quot;}"/>
          <p:cNvSpPr txBox="1"/>
          <p:nvPr/>
        </p:nvSpPr>
        <p:spPr>
          <a:xfrm>
            <a:off x="4810125" y="21621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412" name="文本框 411" descr="{&quot;isTemplate&quot;:true,&quot;type&quot;:&quot;text&quot;}"/>
          <p:cNvSpPr txBox="1"/>
          <p:nvPr/>
        </p:nvSpPr>
        <p:spPr>
          <a:xfrm>
            <a:off x="5067300" y="2133600"/>
            <a:ext cx="18669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某高职院校校园网安全建设方案</a:t>
            </a:r>
            <a:endParaRPr/>
          </a:p>
        </p:txBody>
      </p:sp>
      <p:sp>
        <p:nvSpPr>
          <p:cNvPr id="413" name="矩形: 圆角 412"/>
          <p:cNvSpPr/>
          <p:nvPr/>
        </p:nvSpPr>
        <p:spPr>
          <a:xfrm>
            <a:off x="4686300" y="2647950"/>
            <a:ext cx="3248025" cy="638175"/>
          </a:xfrm>
          <a:prstGeom prst="roundRect">
            <a:avLst>
              <a:gd name="adj" fmla="val 119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14" name="文本框 413" descr="{&quot;isTemplate&quot;:true,&quot;type&quot;:&quot;text&quot;}"/>
          <p:cNvSpPr txBox="1"/>
          <p:nvPr/>
        </p:nvSpPr>
        <p:spPr>
          <a:xfrm>
            <a:off x="4810125" y="28860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415" name="文本框 414" descr="{&quot;isTemplate&quot;:true,&quot;type&quot;:&quot;text&quot;}"/>
          <p:cNvSpPr txBox="1"/>
          <p:nvPr/>
        </p:nvSpPr>
        <p:spPr>
          <a:xfrm>
            <a:off x="5067300" y="2857500"/>
            <a:ext cx="18669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中小制造企业工控网络安全方案</a:t>
            </a:r>
            <a:endParaRPr/>
          </a:p>
        </p:txBody>
      </p:sp>
      <p:sp>
        <p:nvSpPr>
          <p:cNvPr id="416" name="矩形: 圆角 415"/>
          <p:cNvSpPr/>
          <p:nvPr/>
        </p:nvSpPr>
        <p:spPr>
          <a:xfrm>
            <a:off x="4686300" y="3371850"/>
            <a:ext cx="3248025" cy="628650"/>
          </a:xfrm>
          <a:prstGeom prst="roundRect">
            <a:avLst>
              <a:gd name="adj" fmla="val 121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17" name="文本框 416" descr="{&quot;isTemplate&quot;:true,&quot;type&quot;:&quot;text&quot;}"/>
          <p:cNvSpPr txBox="1"/>
          <p:nvPr/>
        </p:nvSpPr>
        <p:spPr>
          <a:xfrm>
            <a:off x="4810125" y="36099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418" name="文本框 417" descr="{&quot;isTemplate&quot;:true,&quot;type&quot;:&quot;text&quot;}"/>
          <p:cNvSpPr txBox="1"/>
          <p:nvPr/>
        </p:nvSpPr>
        <p:spPr>
          <a:xfrm>
            <a:off x="5067300" y="3571875"/>
            <a:ext cx="18669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医院信息系统等级保护达标方案</a:t>
            </a:r>
            <a:endParaRPr/>
          </a:p>
        </p:txBody>
      </p:sp>
      <p:sp>
        <p:nvSpPr>
          <p:cNvPr id="419" name="矩形: 圆角 418"/>
          <p:cNvSpPr/>
          <p:nvPr/>
        </p:nvSpPr>
        <p:spPr>
          <a:xfrm>
            <a:off x="4686300" y="4086225"/>
            <a:ext cx="3248025" cy="638175"/>
          </a:xfrm>
          <a:prstGeom prst="roundRect">
            <a:avLst>
              <a:gd name="adj" fmla="val 119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0" name="文本框 419" descr="{&quot;isTemplate&quot;:true,&quot;type&quot;:&quot;text&quot;}"/>
          <p:cNvSpPr txBox="1"/>
          <p:nvPr/>
        </p:nvSpPr>
        <p:spPr>
          <a:xfrm>
            <a:off x="4810125" y="4324350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421" name="文本框 420" descr="{&quot;isTemplate&quot;:true,&quot;type&quot;:&quot;text&quot;}"/>
          <p:cNvSpPr txBox="1"/>
          <p:nvPr/>
        </p:nvSpPr>
        <p:spPr>
          <a:xfrm>
            <a:off x="5067300" y="4295775"/>
            <a:ext cx="18669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连锁门店收银网络安全改造方案</a:t>
            </a:r>
            <a:endParaRPr/>
          </a:p>
        </p:txBody>
      </p:sp>
      <p:sp>
        <p:nvSpPr>
          <p:cNvPr id="422" name="矩形: 圆角 421"/>
          <p:cNvSpPr/>
          <p:nvPr/>
        </p:nvSpPr>
        <p:spPr>
          <a:xfrm>
            <a:off x="4686300" y="4810125"/>
            <a:ext cx="3248025" cy="638175"/>
          </a:xfrm>
          <a:prstGeom prst="roundRect">
            <a:avLst>
              <a:gd name="adj" fmla="val 119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3" name="文本框 422" descr="{&quot;isTemplate&quot;:true,&quot;type&quot;:&quot;text&quot;}"/>
          <p:cNvSpPr txBox="1"/>
          <p:nvPr/>
        </p:nvSpPr>
        <p:spPr>
          <a:xfrm>
            <a:off x="4810125" y="5048250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sp>
        <p:nvSpPr>
          <p:cNvPr id="424" name="文本框 423" descr="{&quot;isTemplate&quot;:true,&quot;type&quot;:&quot;text&quot;}"/>
          <p:cNvSpPr txBox="1"/>
          <p:nvPr/>
        </p:nvSpPr>
        <p:spPr>
          <a:xfrm>
            <a:off x="5067300" y="5019675"/>
            <a:ext cx="17335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政务云租户安全防护体系方案</a:t>
            </a:r>
            <a:endParaRPr/>
          </a:p>
        </p:txBody>
      </p:sp>
      <p:sp>
        <p:nvSpPr>
          <p:cNvPr id="425" name="矩形: 圆角 424"/>
          <p:cNvSpPr/>
          <p:nvPr/>
        </p:nvSpPr>
        <p:spPr>
          <a:xfrm>
            <a:off x="8048625" y="1924050"/>
            <a:ext cx="3248025" cy="638175"/>
          </a:xfrm>
          <a:prstGeom prst="roundRect">
            <a:avLst>
              <a:gd name="adj" fmla="val 119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6" name="文本框 425" descr="{&quot;isTemplate&quot;:true,&quot;type&quot;:&quot;text&quot;}"/>
          <p:cNvSpPr txBox="1"/>
          <p:nvPr/>
        </p:nvSpPr>
        <p:spPr>
          <a:xfrm>
            <a:off x="8172450" y="21621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6</a:t>
            </a:r>
            <a:endParaRPr/>
          </a:p>
        </p:txBody>
      </p:sp>
      <p:sp>
        <p:nvSpPr>
          <p:cNvPr id="427" name="文本框 426" descr="{&quot;isTemplate&quot;:true,&quot;type&quot;:&quot;text&quot;}"/>
          <p:cNvSpPr txBox="1"/>
          <p:nvPr/>
        </p:nvSpPr>
        <p:spPr>
          <a:xfrm>
            <a:off x="8429625" y="2133600"/>
            <a:ext cx="18669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中小企业数据分类分级实施方案</a:t>
            </a:r>
            <a:endParaRPr/>
          </a:p>
        </p:txBody>
      </p:sp>
      <p:sp>
        <p:nvSpPr>
          <p:cNvPr id="428" name="矩形: 圆角 427"/>
          <p:cNvSpPr/>
          <p:nvPr/>
        </p:nvSpPr>
        <p:spPr>
          <a:xfrm>
            <a:off x="8048625" y="2647950"/>
            <a:ext cx="3248025" cy="638175"/>
          </a:xfrm>
          <a:prstGeom prst="roundRect">
            <a:avLst>
              <a:gd name="adj" fmla="val 119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9" name="文本框 428" descr="{&quot;isTemplate&quot;:true,&quot;type&quot;:&quot;text&quot;}"/>
          <p:cNvSpPr txBox="1"/>
          <p:nvPr/>
        </p:nvSpPr>
        <p:spPr>
          <a:xfrm>
            <a:off x="8172450" y="28860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7</a:t>
            </a:r>
            <a:endParaRPr/>
          </a:p>
        </p:txBody>
      </p:sp>
      <p:sp>
        <p:nvSpPr>
          <p:cNvPr id="430" name="文本框 429" descr="{&quot;isTemplate&quot;:true,&quot;type&quot;:&quot;text&quot;}"/>
          <p:cNvSpPr txBox="1"/>
          <p:nvPr/>
        </p:nvSpPr>
        <p:spPr>
          <a:xfrm>
            <a:off x="8429625" y="2857500"/>
            <a:ext cx="18669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校园数据安全治理体系建设方案</a:t>
            </a:r>
            <a:endParaRPr/>
          </a:p>
        </p:txBody>
      </p:sp>
      <p:sp>
        <p:nvSpPr>
          <p:cNvPr id="431" name="矩形: 圆角 430"/>
          <p:cNvSpPr/>
          <p:nvPr/>
        </p:nvSpPr>
        <p:spPr>
          <a:xfrm>
            <a:off x="8048625" y="3371850"/>
            <a:ext cx="3248025" cy="628650"/>
          </a:xfrm>
          <a:prstGeom prst="roundRect">
            <a:avLst>
              <a:gd name="adj" fmla="val 121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2" name="文本框 431" descr="{&quot;isTemplate&quot;:true,&quot;type&quot;:&quot;text&quot;}"/>
          <p:cNvSpPr txBox="1"/>
          <p:nvPr/>
        </p:nvSpPr>
        <p:spPr>
          <a:xfrm>
            <a:off x="8172450" y="3609975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8</a:t>
            </a:r>
            <a:endParaRPr/>
          </a:p>
        </p:txBody>
      </p:sp>
      <p:sp>
        <p:nvSpPr>
          <p:cNvPr id="433" name="文本框 432" descr="{&quot;isTemplate&quot;:true,&quot;type&quot;:&quot;text&quot;}"/>
          <p:cNvSpPr txBox="1"/>
          <p:nvPr/>
        </p:nvSpPr>
        <p:spPr>
          <a:xfrm>
            <a:off x="8429625" y="3571875"/>
            <a:ext cx="17335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运维安全审计与权限管控方案</a:t>
            </a:r>
            <a:endParaRPr/>
          </a:p>
        </p:txBody>
      </p:sp>
      <p:sp>
        <p:nvSpPr>
          <p:cNvPr id="434" name="矩形: 圆角 433"/>
          <p:cNvSpPr/>
          <p:nvPr/>
        </p:nvSpPr>
        <p:spPr>
          <a:xfrm>
            <a:off x="8048625" y="4086225"/>
            <a:ext cx="3248025" cy="638175"/>
          </a:xfrm>
          <a:prstGeom prst="roundRect">
            <a:avLst>
              <a:gd name="adj" fmla="val 119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5" name="文本框 434" descr="{&quot;isTemplate&quot;:true,&quot;type&quot;:&quot;text&quot;}"/>
          <p:cNvSpPr txBox="1"/>
          <p:nvPr/>
        </p:nvSpPr>
        <p:spPr>
          <a:xfrm>
            <a:off x="8172450" y="4324350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9</a:t>
            </a:r>
            <a:endParaRPr/>
          </a:p>
        </p:txBody>
      </p:sp>
      <p:sp>
        <p:nvSpPr>
          <p:cNvPr id="436" name="文本框 435" descr="{&quot;isTemplate&quot;:true,&quot;type&quot;:&quot;text&quot;}"/>
          <p:cNvSpPr txBox="1"/>
          <p:nvPr/>
        </p:nvSpPr>
        <p:spPr>
          <a:xfrm>
            <a:off x="8429625" y="4295775"/>
            <a:ext cx="17335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安全应急响应预案与演练方案</a:t>
            </a:r>
            <a:endParaRPr/>
          </a:p>
        </p:txBody>
      </p:sp>
      <p:sp>
        <p:nvSpPr>
          <p:cNvPr id="437" name="矩形: 圆角 436"/>
          <p:cNvSpPr/>
          <p:nvPr/>
        </p:nvSpPr>
        <p:spPr>
          <a:xfrm>
            <a:off x="8048625" y="4810125"/>
            <a:ext cx="3248025" cy="638175"/>
          </a:xfrm>
          <a:prstGeom prst="roundRect">
            <a:avLst>
              <a:gd name="adj" fmla="val 119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8" name="文本框 437" descr="{&quot;isTemplate&quot;:true,&quot;type&quot;:&quot;text&quot;}"/>
          <p:cNvSpPr txBox="1"/>
          <p:nvPr/>
        </p:nvSpPr>
        <p:spPr>
          <a:xfrm>
            <a:off x="8172450" y="5048250"/>
            <a:ext cx="171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7490"/>
                </a:solidFill>
                <a:latin typeface="Microsoft YaHei"/>
                <a:ea typeface="Microsoft YaHei"/>
              </a:rPr>
              <a:t>10</a:t>
            </a:r>
            <a:endParaRPr/>
          </a:p>
        </p:txBody>
      </p:sp>
      <p:sp>
        <p:nvSpPr>
          <p:cNvPr id="439" name="文本框 438" descr="{&quot;isTemplate&quot;:true,&quot;type&quot;:&quot;text&quot;}"/>
          <p:cNvSpPr txBox="1"/>
          <p:nvPr/>
        </p:nvSpPr>
        <p:spPr>
          <a:xfrm>
            <a:off x="8429625" y="5019675"/>
            <a:ext cx="17335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334155"/>
                </a:solidFill>
                <a:latin typeface="Microsoft YaHei"/>
                <a:ea typeface="Microsoft YaHei"/>
              </a:rPr>
              <a:t>员工安全意识培训与考核方案</a:t>
            </a:r>
            <a:endParaRPr/>
          </a:p>
        </p:txBody>
      </p:sp>
      <p:sp>
        <p:nvSpPr>
          <p:cNvPr id="440" name="任意多边形: 形状 439"/>
          <p:cNvSpPr/>
          <p:nvPr/>
        </p:nvSpPr>
        <p:spPr>
          <a:xfrm>
            <a:off x="4686300" y="5581650"/>
            <a:ext cx="6610350" cy="314325"/>
          </a:xfrm>
          <a:custGeom>
            <a:avLst/>
            <a:gdLst/>
            <a:ahLst/>
            <a:cxnLst/>
            <a:rect l="0" t="0" r="0" b="0"/>
            <a:pathLst>
              <a:path w="694" h="33">
                <a:moveTo>
                  <a:pt x="0" y="0"/>
                </a:moveTo>
                <a:lnTo>
                  <a:pt x="694" y="0"/>
                </a:lnTo>
                <a:lnTo>
                  <a:pt x="694" y="1"/>
                </a:lnTo>
                <a:lnTo>
                  <a:pt x="0" y="1"/>
                </a:lnTo>
                <a:close/>
              </a:path>
            </a:pathLst>
          </a:custGeom>
          <a:solidFill>
            <a:srgbClr val="CBD5E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41" name="图形 44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6300" y="5705475"/>
            <a:ext cx="180975" cy="180975"/>
          </a:xfrm>
          <a:prstGeom prst="rect">
            <a:avLst/>
          </a:prstGeom>
          <a:ln/>
        </p:spPr>
      </p:pic>
      <p:sp>
        <p:nvSpPr>
          <p:cNvPr id="442" name="文本框 441" descr="{&quot;isTemplate&quot;:true,&quot;type&quot;:&quot;text&quot;}"/>
          <p:cNvSpPr txBox="1"/>
          <p:nvPr/>
        </p:nvSpPr>
        <p:spPr>
          <a:xfrm>
            <a:off x="4962525" y="5715000"/>
            <a:ext cx="43148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依据来源：</a:t>
            </a:r>
            <a:r>
              <a:rPr lang="en-US" sz="1088" b="1">
                <a:solidFill>
                  <a:srgbClr val="B45309"/>
                </a:solidFill>
                <a:latin typeface="Microsoft YaHei"/>
                <a:ea typeface="Microsoft YaHei"/>
              </a:rPr>
              <a:t>GB/T 22239 </a:t>
            </a: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等级保护基本要求、网络安全法、数据安全法</a:t>
            </a:r>
            <a:endParaRPr/>
          </a:p>
        </p:txBody>
      </p:sp>
      <p:sp>
        <p:nvSpPr>
          <p:cNvPr id="443" name="文本框 442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444" name="文本框 443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14 / 44</a:t>
            </a:r>
            <a:endParaRPr/>
          </a:p>
        </p:txBody>
      </p:sp>
      <p:pic>
        <p:nvPicPr>
          <p:cNvPr id="445" name="图形 444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方向 B 成果标准：一份站得住的方案&lt;/Text&gt;&#10;                &lt;Text style={{ fontSize: 17, color: '#64748B', marginTop: 4 }}&gt;&#10;                    方案不是作文，每个结论都要有依据来源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4 }}&gt;&#10;&#10;        {/* 左：五段式结构 */}&#10;        &lt;Box style={{ flex: 52, height: 520, flexDirection: 'column', gap: 10 }}&gt;&#10;            &lt;Text style={{ fontSize: 19, fontWeight: 'bold', color: '#0B2E4F', height: 28 }}&gt;&#10;                五段式方案结构&#10;            &lt;/Text&gt;&#10;            {[&#10;                { n: '一', t: '现状评估', d: '目标单位/场景的业务流程、现有资产、已有防护措施与管理现状，用调研数据说话而不是泛泛描述。', w: '约 4000 字' },&#10;                { n: '二', t: '风险识别', d: '按资产维度逐项列出风险点，标注影响范围与可能后果，形成风险清单与优先级排序。', w: '约 5000 字' },&#10;                { n: '三', t: '体系设计', d: '技术、管理、运营三条线给出防护体系，说明每项措施解决哪个风险、覆盖到什么程度。', w: '约 8000 字' },&#10;                { n: '四', t: '实施路径', d: '分阶段落地计划，含建设优先级、资源需求、组织分工与时间节点。', w: '约 4000 字' },&#10;                { n: '五', t: '效果验证', d: '给出可量化的验收指标与检查方法，说明方案实施后如何证明风险确实下降。', w: '约 3000 字' },&#10;            ].map((x, i) =&gt; (&#10;                &lt;Box key={i} style={{&#10;                    flex: 1, background: '#FFFFFF', borderRadius: 10, border: '1px solid #E2E8F0',&#10;                    padding: '10px 16px', flexDirection: 'row', gap: 13, alignItems: 'center',&#10;                    boxShadow: '0 2px 10px rgba(11,46,79,0.05)',&#10;                }}&gt;&#10;                    &lt;Box style={{&#10;                        width: 40, height: 40, minWidth: 40, borderRadius: 10, background: '#EFF6FA',&#10;                        justifyContent: 'center', alignItems: 'center',&#10;                    }}&gt;&#10;                        &lt;Text style={{ fontSize: 20, fontWeight: 'bold', color: '#0E7490', lineHeight: 1 }}&gt;{x.n}&lt;/Text&gt;&#10;                    &lt;/Box&gt;&#10;                    &lt;Box style={{ flexDirection: 'column', flex: 1 }}&gt;&#10;                        &lt;Box style={{ flexDirection: 'row', alignItems: 'baseline', gap: 10 }}&gt;&#10;                            &lt;Text style={{ fontSize: 18, fontWeight: 'bold', color: '#0B2E4F' }}&gt;{x.t}&lt;/Text&gt;&#10;                            &lt;Text style={{ fontSize: 13, color: '#94A3B8' }}&gt;{x.w}&lt;/Text&gt;&#10;                        &lt;/Box&gt;&#10;                        &lt;Text style={{ fontSize: 14, color: '#475569', lineHeight: 1.45, marginTop: 2 }}&gt;{x.d}&lt;/Text&gt;&#10;                    &lt;/Box&gt;&#10;                &lt;/Box&gt;&#10;            ))}&#10;        &lt;/Box&gt;&#10;&#10;        {/* 右：评分要点 */}&#10;        &lt;Box style={{&#10;            flex: 48, height: 520, background: 'linear-gradient(160deg, #0B2E4F 0%, #0E7490 100%)',&#10;            borderRadius: 14, padding: 22, flexDirection: 'column',&#10;            boxShadow: '0 8px 30px rgba(11,46,79,0.20)',&#10;        }}&gt;&#10;            &lt;Text style={{ fontSize: 20, fontWeight: 'bold', color: '#FFFFFF', marginBottom: 6 }}&gt;&#10;                评审最看重的三件事&#10;            &lt;/Text&gt;&#10;            &lt;Box style={{ width: 58, height: 4, background: '#F59E0B', borderRadius: 2, marginBottom: 16 }} /&gt;&#10;&#10;            {[&#10;                {&#10;                    t: '依据是否可溯源',&#10;                    d: '风险判断要引用国家标准、行业规范或调研记录，写明来源。凭空断言的结论在答辩时会被追问到底。',&#10;                },&#10;                {&#10;                    t: '设计是否能落地',&#10;                    d: '每项措施要说清由谁做、花多少资源、多长时间见效。只说&quot;应加强&quot;、&quot;需完善&quot;的方案说服力很弱。',&#10;                },&#10;                {&#10;                    t: '效果是否可验证',&#10;                    d: '给出量化指标，例如高风险项数量由 X 降至 Y、检查项覆盖率由 A% 提升至 B%，并说明如何测得。',&#10;                },&#10;            ].map((x, i) =&gt; (&#10;                &lt;Box key={i} style={{&#10;                    flex: 1, background: 'rgba(255,255,255,0.09)', borderRadius: 10,&#10;                    padding: '14px 16px', flexDirection: 'column', marginBottom: 11,&#10;                }}&gt;&#10;                    &lt;Box style={{ flexDirection: 'row', alignItems: 'center', gap: 10, marginBottom: 6 }}&gt;&#10;                        &lt;FAIcon name='check-circle' style={{ fill: '#F59E0B', width: 19, height: 19 }} /&gt;&#10;                        &lt;Text style={{ fontSize: 17.5, fontWeight: 'bold', color: '#FFFFFF' }}&gt;{x.t}&lt;/Text&gt;&#10;                    &lt;/Box&gt;&#10;                    &lt;Text style={{ fontSize: 14, color: '#BAE6FD', lineHeight: 1.55 }}&gt;{x.d}&lt;/Text&gt;&#10;                &lt;/Box&gt;&#10;            ))}&#10;&#10;            &lt;Text style={{ fontSize: 14.5, color: '#FDE68A', lineHeight: 1.5, fontWeight: 'bold' }}&gt;&#10;                提醒：字数达标不等于论证充分。&#10;            &lt;/Text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13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矩形 5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02" name="文本框 501" descr="{&quot;isTemplate&quot;:true,&quot;type&quot;:&quot;text&quot;}"/>
          <p:cNvSpPr txBox="1"/>
          <p:nvPr/>
        </p:nvSpPr>
        <p:spPr>
          <a:xfrm>
            <a:off x="1143000" y="342900"/>
            <a:ext cx="559117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方向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 B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成果标准：一份站得住的方案</a:t>
            </a:r>
            <a:endParaRPr/>
          </a:p>
        </p:txBody>
      </p:sp>
      <p:sp>
        <p:nvSpPr>
          <p:cNvPr id="503" name="文本框 502" descr="{&quot;isTemplate&quot;:true,&quot;type&quot;:&quot;text&quot;}"/>
          <p:cNvSpPr txBox="1"/>
          <p:nvPr/>
        </p:nvSpPr>
        <p:spPr>
          <a:xfrm>
            <a:off x="1143000" y="800100"/>
            <a:ext cx="5591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方案不是作文，每个结论都要有依据来源</a:t>
            </a:r>
            <a:endParaRPr/>
          </a:p>
        </p:txBody>
      </p:sp>
      <p:sp>
        <p:nvSpPr>
          <p:cNvPr id="504" name="矩形: 圆角 503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05" name="文本框 504" descr="{&quot;isTemplate&quot;:true,&quot;type&quot;:&quot;text&quot;}"/>
          <p:cNvSpPr txBox="1"/>
          <p:nvPr/>
        </p:nvSpPr>
        <p:spPr>
          <a:xfrm>
            <a:off x="685800" y="1143000"/>
            <a:ext cx="5505450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五段式方案结构</a:t>
            </a:r>
            <a:endParaRPr/>
          </a:p>
        </p:txBody>
      </p:sp>
      <p:sp>
        <p:nvSpPr>
          <p:cNvPr id="506" name="矩形: 圆角 505"/>
          <p:cNvSpPr/>
          <p:nvPr/>
        </p:nvSpPr>
        <p:spPr>
          <a:xfrm>
            <a:off x="685800" y="1504950"/>
            <a:ext cx="5505450" cy="933450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07" name="矩形: 圆角 506"/>
          <p:cNvSpPr/>
          <p:nvPr/>
        </p:nvSpPr>
        <p:spPr>
          <a:xfrm>
            <a:off x="838200" y="1781175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08" name="文本框 507" descr="{&quot;isTemplate&quot;:true,&quot;type&quot;:&quot;text&quot;}"/>
          <p:cNvSpPr txBox="1"/>
          <p:nvPr/>
        </p:nvSpPr>
        <p:spPr>
          <a:xfrm>
            <a:off x="933450" y="1857375"/>
            <a:ext cx="190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7490"/>
                </a:solidFill>
                <a:latin typeface="Microsoft YaHei"/>
                <a:ea typeface="Microsoft YaHei"/>
              </a:rPr>
              <a:t>一</a:t>
            </a:r>
            <a:endParaRPr/>
          </a:p>
        </p:txBody>
      </p:sp>
      <p:sp>
        <p:nvSpPr>
          <p:cNvPr id="509" name="文本框 508" descr="{&quot;isTemplate&quot;:true,&quot;type&quot;:&quot;text&quot;}"/>
          <p:cNvSpPr txBox="1"/>
          <p:nvPr/>
        </p:nvSpPr>
        <p:spPr>
          <a:xfrm>
            <a:off x="1343025" y="1628775"/>
            <a:ext cx="685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现状评估</a:t>
            </a:r>
            <a:endParaRPr/>
          </a:p>
        </p:txBody>
      </p:sp>
      <p:sp>
        <p:nvSpPr>
          <p:cNvPr id="510" name="文本框 509" descr="{&quot;isTemplate&quot;:true,&quot;type&quot;:&quot;text&quot;}"/>
          <p:cNvSpPr txBox="1"/>
          <p:nvPr/>
        </p:nvSpPr>
        <p:spPr>
          <a:xfrm>
            <a:off x="2124075" y="1628775"/>
            <a:ext cx="6191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约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> 4000 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字</a:t>
            </a:r>
            <a:endParaRPr/>
          </a:p>
        </p:txBody>
      </p:sp>
      <p:sp>
        <p:nvSpPr>
          <p:cNvPr id="511" name="文本框 510" descr="{&quot;isTemplate&quot;:true,&quot;type&quot;:&quot;text&quot;}"/>
          <p:cNvSpPr txBox="1"/>
          <p:nvPr/>
        </p:nvSpPr>
        <p:spPr>
          <a:xfrm>
            <a:off x="1343025" y="1857375"/>
            <a:ext cx="4695825" cy="466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目标单位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/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场景的业务流程、现有资产、已有防护措施与管理现状，用调研数据说话而不是泛泛描述。</a:t>
            </a:r>
            <a:endParaRPr/>
          </a:p>
        </p:txBody>
      </p:sp>
      <p:sp>
        <p:nvSpPr>
          <p:cNvPr id="512" name="矩形: 圆角 511"/>
          <p:cNvSpPr/>
          <p:nvPr/>
        </p:nvSpPr>
        <p:spPr>
          <a:xfrm>
            <a:off x="685800" y="2533650"/>
            <a:ext cx="5505450" cy="933450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13" name="矩形: 圆角 512"/>
          <p:cNvSpPr/>
          <p:nvPr/>
        </p:nvSpPr>
        <p:spPr>
          <a:xfrm>
            <a:off x="838200" y="2809875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14" name="文本框 513" descr="{&quot;isTemplate&quot;:true,&quot;type&quot;:&quot;text&quot;}"/>
          <p:cNvSpPr txBox="1"/>
          <p:nvPr/>
        </p:nvSpPr>
        <p:spPr>
          <a:xfrm>
            <a:off x="933450" y="2886075"/>
            <a:ext cx="190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7490"/>
                </a:solidFill>
                <a:latin typeface="Microsoft YaHei"/>
                <a:ea typeface="Microsoft YaHei"/>
              </a:rPr>
              <a:t>二</a:t>
            </a:r>
            <a:endParaRPr/>
          </a:p>
        </p:txBody>
      </p:sp>
      <p:sp>
        <p:nvSpPr>
          <p:cNvPr id="515" name="文本框 514" descr="{&quot;isTemplate&quot;:true,&quot;type&quot;:&quot;text&quot;}"/>
          <p:cNvSpPr txBox="1"/>
          <p:nvPr/>
        </p:nvSpPr>
        <p:spPr>
          <a:xfrm>
            <a:off x="1343025" y="2657475"/>
            <a:ext cx="685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风险识别</a:t>
            </a:r>
            <a:endParaRPr/>
          </a:p>
        </p:txBody>
      </p:sp>
      <p:sp>
        <p:nvSpPr>
          <p:cNvPr id="516" name="文本框 515" descr="{&quot;isTemplate&quot;:true,&quot;type&quot;:&quot;text&quot;}"/>
          <p:cNvSpPr txBox="1"/>
          <p:nvPr/>
        </p:nvSpPr>
        <p:spPr>
          <a:xfrm>
            <a:off x="2124075" y="2657475"/>
            <a:ext cx="6191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约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> 5000 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字</a:t>
            </a:r>
            <a:endParaRPr/>
          </a:p>
        </p:txBody>
      </p:sp>
      <p:sp>
        <p:nvSpPr>
          <p:cNvPr id="517" name="文本框 516" descr="{&quot;isTemplate&quot;:true,&quot;type&quot;:&quot;text&quot;}"/>
          <p:cNvSpPr txBox="1"/>
          <p:nvPr/>
        </p:nvSpPr>
        <p:spPr>
          <a:xfrm>
            <a:off x="1343025" y="2886075"/>
            <a:ext cx="4695825" cy="466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按资产维度逐项列出风险点，标注影响范围与可能后果，形成风险清单与优先级排序。</a:t>
            </a:r>
            <a:endParaRPr/>
          </a:p>
        </p:txBody>
      </p:sp>
      <p:sp>
        <p:nvSpPr>
          <p:cNvPr id="518" name="矩形: 圆角 517"/>
          <p:cNvSpPr/>
          <p:nvPr/>
        </p:nvSpPr>
        <p:spPr>
          <a:xfrm>
            <a:off x="685800" y="3562350"/>
            <a:ext cx="5505450" cy="933450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19" name="矩形: 圆角 518"/>
          <p:cNvSpPr/>
          <p:nvPr/>
        </p:nvSpPr>
        <p:spPr>
          <a:xfrm>
            <a:off x="838200" y="3838575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20" name="文本框 519" descr="{&quot;isTemplate&quot;:true,&quot;type&quot;:&quot;text&quot;}"/>
          <p:cNvSpPr txBox="1"/>
          <p:nvPr/>
        </p:nvSpPr>
        <p:spPr>
          <a:xfrm>
            <a:off x="933450" y="3914775"/>
            <a:ext cx="190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7490"/>
                </a:solidFill>
                <a:latin typeface="Microsoft YaHei"/>
                <a:ea typeface="Microsoft YaHei"/>
              </a:rPr>
              <a:t>三</a:t>
            </a:r>
            <a:endParaRPr/>
          </a:p>
        </p:txBody>
      </p:sp>
      <p:sp>
        <p:nvSpPr>
          <p:cNvPr id="521" name="文本框 520" descr="{&quot;isTemplate&quot;:true,&quot;type&quot;:&quot;text&quot;}"/>
          <p:cNvSpPr txBox="1"/>
          <p:nvPr/>
        </p:nvSpPr>
        <p:spPr>
          <a:xfrm>
            <a:off x="1343025" y="3686175"/>
            <a:ext cx="685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体系设计</a:t>
            </a:r>
            <a:endParaRPr/>
          </a:p>
        </p:txBody>
      </p:sp>
      <p:sp>
        <p:nvSpPr>
          <p:cNvPr id="522" name="文本框 521" descr="{&quot;isTemplate&quot;:true,&quot;type&quot;:&quot;text&quot;}"/>
          <p:cNvSpPr txBox="1"/>
          <p:nvPr/>
        </p:nvSpPr>
        <p:spPr>
          <a:xfrm>
            <a:off x="2124075" y="3686175"/>
            <a:ext cx="6191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约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> 8000 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字</a:t>
            </a:r>
            <a:endParaRPr/>
          </a:p>
        </p:txBody>
      </p:sp>
      <p:sp>
        <p:nvSpPr>
          <p:cNvPr id="523" name="文本框 522" descr="{&quot;isTemplate&quot;:true,&quot;type&quot;:&quot;text&quot;}"/>
          <p:cNvSpPr txBox="1"/>
          <p:nvPr/>
        </p:nvSpPr>
        <p:spPr>
          <a:xfrm>
            <a:off x="1343025" y="3914775"/>
            <a:ext cx="4695825" cy="4667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技术、管理、运营三条线给出防护体系，说明每项措施解决哪个风险、覆盖到什么程度。</a:t>
            </a:r>
            <a:endParaRPr/>
          </a:p>
        </p:txBody>
      </p:sp>
      <p:sp>
        <p:nvSpPr>
          <p:cNvPr id="524" name="矩形: 圆角 523"/>
          <p:cNvSpPr/>
          <p:nvPr/>
        </p:nvSpPr>
        <p:spPr>
          <a:xfrm>
            <a:off x="685800" y="4591050"/>
            <a:ext cx="5505450" cy="704850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25" name="矩形: 圆角 524"/>
          <p:cNvSpPr/>
          <p:nvPr/>
        </p:nvSpPr>
        <p:spPr>
          <a:xfrm>
            <a:off x="838200" y="4752975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26" name="文本框 525" descr="{&quot;isTemplate&quot;:true,&quot;type&quot;:&quot;text&quot;}"/>
          <p:cNvSpPr txBox="1"/>
          <p:nvPr/>
        </p:nvSpPr>
        <p:spPr>
          <a:xfrm>
            <a:off x="933450" y="4829175"/>
            <a:ext cx="190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7490"/>
                </a:solidFill>
                <a:latin typeface="Microsoft YaHei"/>
                <a:ea typeface="Microsoft YaHei"/>
              </a:rPr>
              <a:t>四</a:t>
            </a:r>
            <a:endParaRPr/>
          </a:p>
        </p:txBody>
      </p:sp>
      <p:sp>
        <p:nvSpPr>
          <p:cNvPr id="527" name="文本框 526" descr="{&quot;isTemplate&quot;:true,&quot;type&quot;:&quot;text&quot;}"/>
          <p:cNvSpPr txBox="1"/>
          <p:nvPr/>
        </p:nvSpPr>
        <p:spPr>
          <a:xfrm>
            <a:off x="1343025" y="4714875"/>
            <a:ext cx="685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实施路径</a:t>
            </a:r>
            <a:endParaRPr/>
          </a:p>
        </p:txBody>
      </p:sp>
      <p:sp>
        <p:nvSpPr>
          <p:cNvPr id="528" name="文本框 527" descr="{&quot;isTemplate&quot;:true,&quot;type&quot;:&quot;text&quot;}"/>
          <p:cNvSpPr txBox="1"/>
          <p:nvPr/>
        </p:nvSpPr>
        <p:spPr>
          <a:xfrm>
            <a:off x="2124075" y="4714875"/>
            <a:ext cx="6191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约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> 4000 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字</a:t>
            </a:r>
            <a:endParaRPr/>
          </a:p>
        </p:txBody>
      </p:sp>
      <p:sp>
        <p:nvSpPr>
          <p:cNvPr id="529" name="文本框 528" descr="{&quot;isTemplate&quot;:true,&quot;type&quot;:&quot;text&quot;}"/>
          <p:cNvSpPr txBox="1"/>
          <p:nvPr/>
        </p:nvSpPr>
        <p:spPr>
          <a:xfrm>
            <a:off x="1343025" y="4943475"/>
            <a:ext cx="469582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分阶段落地计划，含建设优先级、资源需求、组织分工与时间节点。</a:t>
            </a:r>
            <a:endParaRPr/>
          </a:p>
        </p:txBody>
      </p:sp>
      <p:sp>
        <p:nvSpPr>
          <p:cNvPr id="530" name="矩形: 圆角 529"/>
          <p:cNvSpPr/>
          <p:nvPr/>
        </p:nvSpPr>
        <p:spPr>
          <a:xfrm>
            <a:off x="685800" y="5391150"/>
            <a:ext cx="5505450" cy="704850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31" name="矩形: 圆角 530"/>
          <p:cNvSpPr/>
          <p:nvPr/>
        </p:nvSpPr>
        <p:spPr>
          <a:xfrm>
            <a:off x="838200" y="5553075"/>
            <a:ext cx="381000" cy="381000"/>
          </a:xfrm>
          <a:prstGeom prst="roundRect">
            <a:avLst>
              <a:gd name="adj" fmla="val 2500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32" name="文本框 531" descr="{&quot;isTemplate&quot;:true,&quot;type&quot;:&quot;text&quot;}"/>
          <p:cNvSpPr txBox="1"/>
          <p:nvPr/>
        </p:nvSpPr>
        <p:spPr>
          <a:xfrm>
            <a:off x="933450" y="5629275"/>
            <a:ext cx="190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E7490"/>
                </a:solidFill>
                <a:latin typeface="Microsoft YaHei"/>
                <a:ea typeface="Microsoft YaHei"/>
              </a:rPr>
              <a:t>五</a:t>
            </a:r>
            <a:endParaRPr/>
          </a:p>
        </p:txBody>
      </p:sp>
      <p:sp>
        <p:nvSpPr>
          <p:cNvPr id="533" name="文本框 532" descr="{&quot;isTemplate&quot;:true,&quot;type&quot;:&quot;text&quot;}"/>
          <p:cNvSpPr txBox="1"/>
          <p:nvPr/>
        </p:nvSpPr>
        <p:spPr>
          <a:xfrm>
            <a:off x="1343025" y="5514975"/>
            <a:ext cx="685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效果验证</a:t>
            </a:r>
            <a:endParaRPr/>
          </a:p>
        </p:txBody>
      </p:sp>
      <p:sp>
        <p:nvSpPr>
          <p:cNvPr id="534" name="文本框 533" descr="{&quot;isTemplate&quot;:true,&quot;type&quot;:&quot;text&quot;}"/>
          <p:cNvSpPr txBox="1"/>
          <p:nvPr/>
        </p:nvSpPr>
        <p:spPr>
          <a:xfrm>
            <a:off x="2124075" y="5514975"/>
            <a:ext cx="6191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约</a:t>
            </a:r>
            <a:r>
              <a:rPr lang="en-US" sz="975">
                <a:solidFill>
                  <a:srgbClr val="94A3B8"/>
                </a:solidFill>
                <a:latin typeface="Microsoft YaHei"/>
                <a:ea typeface="Microsoft YaHei"/>
              </a:rPr>
              <a:t> 3000 </a:t>
            </a:r>
            <a:r>
              <a:rPr lang="zh-CN" sz="975">
                <a:solidFill>
                  <a:srgbClr val="94A3B8"/>
                </a:solidFill>
                <a:latin typeface="Microsoft YaHei"/>
                <a:ea typeface="Microsoft YaHei"/>
              </a:rPr>
              <a:t>字</a:t>
            </a:r>
            <a:endParaRPr/>
          </a:p>
        </p:txBody>
      </p:sp>
      <p:sp>
        <p:nvSpPr>
          <p:cNvPr id="535" name="文本框 534" descr="{&quot;isTemplate&quot;:true,&quot;type&quot;:&quot;text&quot;}"/>
          <p:cNvSpPr txBox="1"/>
          <p:nvPr/>
        </p:nvSpPr>
        <p:spPr>
          <a:xfrm>
            <a:off x="1343025" y="5743575"/>
            <a:ext cx="469582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给出可量化的验收指标与检查方法，说明方案实施后如何证明风险确实下降。</a:t>
            </a:r>
            <a:endParaRPr/>
          </a:p>
        </p:txBody>
      </p:sp>
      <p:sp>
        <p:nvSpPr>
          <p:cNvPr id="536" name="矩形: 圆角 535"/>
          <p:cNvSpPr/>
          <p:nvPr/>
        </p:nvSpPr>
        <p:spPr>
          <a:xfrm>
            <a:off x="6419850" y="1143000"/>
            <a:ext cx="5086350" cy="4953000"/>
          </a:xfrm>
          <a:prstGeom prst="roundRect">
            <a:avLst>
              <a:gd name="adj" fmla="val 2692"/>
            </a:avLst>
          </a:prstGeom>
          <a:gradFill>
            <a:gsLst>
              <a:gs pos="0">
                <a:srgbClr val="0B2E4F"/>
              </a:gs>
              <a:gs pos="100000">
                <a:srgbClr val="0E7490"/>
              </a:gs>
            </a:gsLst>
            <a:lin ang="4200000" scaled="1"/>
          </a:gradFill>
          <a:ln/>
          <a:effectLst>
            <a:outerShdw blurRad="285750" dist="76200" dir="5400000">
              <a:srgbClr val="0B2E4F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37" name="文本框 536" descr="{&quot;isTemplate&quot;:true,&quot;type&quot;:&quot;text&quot;}"/>
          <p:cNvSpPr txBox="1"/>
          <p:nvPr/>
        </p:nvSpPr>
        <p:spPr>
          <a:xfrm>
            <a:off x="6629400" y="1352550"/>
            <a:ext cx="46672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评审最看重的三件事</a:t>
            </a:r>
            <a:endParaRPr/>
          </a:p>
        </p:txBody>
      </p:sp>
      <p:sp>
        <p:nvSpPr>
          <p:cNvPr id="538" name="矩形: 圆角 537"/>
          <p:cNvSpPr/>
          <p:nvPr/>
        </p:nvSpPr>
        <p:spPr>
          <a:xfrm>
            <a:off x="6629400" y="1638300"/>
            <a:ext cx="5524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39" name="矩形: 圆角 538"/>
          <p:cNvSpPr/>
          <p:nvPr/>
        </p:nvSpPr>
        <p:spPr>
          <a:xfrm>
            <a:off x="6629400" y="1828800"/>
            <a:ext cx="4667250" cy="1162050"/>
          </a:xfrm>
          <a:prstGeom prst="roundRect">
            <a:avLst>
              <a:gd name="adj" fmla="val 8197"/>
            </a:avLst>
          </a:prstGeom>
          <a:solidFill>
            <a:srgbClr val="FFFFFF">
              <a:alpha val="9000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40" name="图形 53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1800" y="1971675"/>
            <a:ext cx="180975" cy="180975"/>
          </a:xfrm>
          <a:prstGeom prst="rect">
            <a:avLst/>
          </a:prstGeom>
          <a:ln/>
        </p:spPr>
      </p:pic>
      <p:sp>
        <p:nvSpPr>
          <p:cNvPr id="541" name="文本框 540" descr="{&quot;isTemplate&quot;:true,&quot;type&quot;:&quot;text&quot;}"/>
          <p:cNvSpPr txBox="1"/>
          <p:nvPr/>
        </p:nvSpPr>
        <p:spPr>
          <a:xfrm>
            <a:off x="7058025" y="1962150"/>
            <a:ext cx="11715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FFFFF"/>
                </a:solidFill>
                <a:latin typeface="Microsoft YaHei"/>
                <a:ea typeface="Microsoft YaHei"/>
              </a:rPr>
              <a:t>依据是否可溯源</a:t>
            </a:r>
            <a:endParaRPr/>
          </a:p>
        </p:txBody>
      </p:sp>
      <p:sp>
        <p:nvSpPr>
          <p:cNvPr id="542" name="文本框 541" descr="{&quot;isTemplate&quot;:true,&quot;type&quot;:&quot;text&quot;}"/>
          <p:cNvSpPr txBox="1"/>
          <p:nvPr/>
        </p:nvSpPr>
        <p:spPr>
          <a:xfrm>
            <a:off x="6781800" y="2219325"/>
            <a:ext cx="4362450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风险判断要引用国家标准、行业规范或调研记录，写明来源。凭空断言的结论在答辩时会被追问到底。</a:t>
            </a:r>
            <a:endParaRPr/>
          </a:p>
        </p:txBody>
      </p:sp>
      <p:sp>
        <p:nvSpPr>
          <p:cNvPr id="543" name="矩形: 圆角 542"/>
          <p:cNvSpPr/>
          <p:nvPr/>
        </p:nvSpPr>
        <p:spPr>
          <a:xfrm>
            <a:off x="6629400" y="3095625"/>
            <a:ext cx="4667250" cy="1162050"/>
          </a:xfrm>
          <a:prstGeom prst="roundRect">
            <a:avLst>
              <a:gd name="adj" fmla="val 8197"/>
            </a:avLst>
          </a:prstGeom>
          <a:solidFill>
            <a:srgbClr val="FFFFFF">
              <a:alpha val="9000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44" name="图形 54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1800" y="3238500"/>
            <a:ext cx="180975" cy="180975"/>
          </a:xfrm>
          <a:prstGeom prst="rect">
            <a:avLst/>
          </a:prstGeom>
          <a:ln/>
        </p:spPr>
      </p:pic>
      <p:sp>
        <p:nvSpPr>
          <p:cNvPr id="545" name="文本框 544" descr="{&quot;isTemplate&quot;:true,&quot;type&quot;:&quot;text&quot;}"/>
          <p:cNvSpPr txBox="1"/>
          <p:nvPr/>
        </p:nvSpPr>
        <p:spPr>
          <a:xfrm>
            <a:off x="7058025" y="3228975"/>
            <a:ext cx="11715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FFFFF"/>
                </a:solidFill>
                <a:latin typeface="Microsoft YaHei"/>
                <a:ea typeface="Microsoft YaHei"/>
              </a:rPr>
              <a:t>设计是否能落地</a:t>
            </a:r>
            <a:endParaRPr/>
          </a:p>
        </p:txBody>
      </p:sp>
      <p:sp>
        <p:nvSpPr>
          <p:cNvPr id="546" name="文本框 545" descr="{&quot;isTemplate&quot;:true,&quot;type&quot;:&quot;text&quot;}"/>
          <p:cNvSpPr txBox="1"/>
          <p:nvPr/>
        </p:nvSpPr>
        <p:spPr>
          <a:xfrm>
            <a:off x="6781800" y="3486150"/>
            <a:ext cx="4362450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每项措施要说清由谁做、花多少资源、多长时间见效。只说</a:t>
            </a:r>
            <a:r>
              <a:rPr lang="en-US" sz="1050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应加强</a:t>
            </a:r>
            <a:r>
              <a:rPr lang="en-US" sz="1050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、</a:t>
            </a:r>
            <a:r>
              <a:rPr lang="en-US" sz="1050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需完善</a:t>
            </a:r>
            <a:r>
              <a:rPr lang="en-US" sz="1050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的方案说服力很弱。</a:t>
            </a:r>
            <a:endParaRPr/>
          </a:p>
        </p:txBody>
      </p:sp>
      <p:sp>
        <p:nvSpPr>
          <p:cNvPr id="547" name="矩形: 圆角 546"/>
          <p:cNvSpPr/>
          <p:nvPr/>
        </p:nvSpPr>
        <p:spPr>
          <a:xfrm>
            <a:off x="6629400" y="4362450"/>
            <a:ext cx="4667250" cy="1162050"/>
          </a:xfrm>
          <a:prstGeom prst="roundRect">
            <a:avLst>
              <a:gd name="adj" fmla="val 8197"/>
            </a:avLst>
          </a:prstGeom>
          <a:solidFill>
            <a:srgbClr val="FFFFFF">
              <a:alpha val="9000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48" name="图形 54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1800" y="4505325"/>
            <a:ext cx="180975" cy="180975"/>
          </a:xfrm>
          <a:prstGeom prst="rect">
            <a:avLst/>
          </a:prstGeom>
          <a:ln/>
        </p:spPr>
      </p:pic>
      <p:sp>
        <p:nvSpPr>
          <p:cNvPr id="549" name="文本框 548" descr="{&quot;isTemplate&quot;:true,&quot;type&quot;:&quot;text&quot;}"/>
          <p:cNvSpPr txBox="1"/>
          <p:nvPr/>
        </p:nvSpPr>
        <p:spPr>
          <a:xfrm>
            <a:off x="7058025" y="4495800"/>
            <a:ext cx="11715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FFFFF"/>
                </a:solidFill>
                <a:latin typeface="Microsoft YaHei"/>
                <a:ea typeface="Microsoft YaHei"/>
              </a:rPr>
              <a:t>效果是否可验证</a:t>
            </a:r>
            <a:endParaRPr/>
          </a:p>
        </p:txBody>
      </p:sp>
      <p:sp>
        <p:nvSpPr>
          <p:cNvPr id="550" name="文本框 549" descr="{&quot;isTemplate&quot;:true,&quot;type&quot;:&quot;text&quot;}"/>
          <p:cNvSpPr txBox="1"/>
          <p:nvPr/>
        </p:nvSpPr>
        <p:spPr>
          <a:xfrm>
            <a:off x="6781800" y="4752975"/>
            <a:ext cx="4362450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给出量化指标，例如高风险项数量由</a:t>
            </a:r>
            <a:r>
              <a:rPr lang="en-US" sz="1050">
                <a:solidFill>
                  <a:srgbClr val="BAE6FD"/>
                </a:solidFill>
                <a:latin typeface="Microsoft YaHei"/>
                <a:ea typeface="Microsoft YaHei"/>
              </a:rPr>
              <a:t> X </a:t>
            </a: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降至</a:t>
            </a:r>
            <a:r>
              <a:rPr lang="en-US" sz="1050">
                <a:solidFill>
                  <a:srgbClr val="BAE6FD"/>
                </a:solidFill>
                <a:latin typeface="Microsoft YaHei"/>
                <a:ea typeface="Microsoft YaHei"/>
              </a:rPr>
              <a:t> Y</a:t>
            </a: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、检查项覆盖率由</a:t>
            </a:r>
            <a:r>
              <a:rPr lang="en-US" sz="1050">
                <a:solidFill>
                  <a:srgbClr val="BAE6FD"/>
                </a:solidFill>
                <a:latin typeface="Microsoft YaHei"/>
                <a:ea typeface="Microsoft YaHei"/>
              </a:rPr>
              <a:t> A% </a:t>
            </a: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提升至</a:t>
            </a:r>
            <a:r>
              <a:rPr lang="en-US" sz="1050">
                <a:solidFill>
                  <a:srgbClr val="BAE6FD"/>
                </a:solidFill>
                <a:latin typeface="Microsoft YaHei"/>
                <a:ea typeface="Microsoft YaHei"/>
              </a:rPr>
              <a:t> B%</a:t>
            </a:r>
            <a:r>
              <a:rPr lang="zh-CN" sz="1050">
                <a:solidFill>
                  <a:srgbClr val="BAE6FD"/>
                </a:solidFill>
                <a:latin typeface="Microsoft YaHei"/>
                <a:ea typeface="Microsoft YaHei"/>
              </a:rPr>
              <a:t>，并说明如何测得。</a:t>
            </a:r>
            <a:endParaRPr/>
          </a:p>
        </p:txBody>
      </p:sp>
      <p:sp>
        <p:nvSpPr>
          <p:cNvPr id="551" name="文本框 550" descr="{&quot;isTemplate&quot;:true,&quot;type&quot;:&quot;text&quot;}"/>
          <p:cNvSpPr txBox="1"/>
          <p:nvPr/>
        </p:nvSpPr>
        <p:spPr>
          <a:xfrm>
            <a:off x="6629400" y="5629275"/>
            <a:ext cx="46672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 b="1">
                <a:solidFill>
                  <a:srgbClr val="FDE68A"/>
                </a:solidFill>
                <a:latin typeface="Microsoft YaHei"/>
                <a:ea typeface="Microsoft YaHei"/>
              </a:rPr>
              <a:t>提醒：字数达标不等于论证充分。</a:t>
            </a:r>
            <a:endParaRPr/>
          </a:p>
        </p:txBody>
      </p:sp>
      <p:sp>
        <p:nvSpPr>
          <p:cNvPr id="552" name="文本框 551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553" name="文本框 552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13 / 44</a:t>
            </a:r>
            <a:endParaRPr/>
          </a:p>
        </p:txBody>
      </p:sp>
      <p:pic>
        <p:nvPicPr>
          <p:cNvPr id="554" name="图形 553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方向选择决策树&lt;/Text&gt;&#10;                &lt;Text style={{ fontSize: 17, color: '#64748B', marginTop: 4 }}&gt;&#10;                    六个自问问题，走出两条明确路径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4 }}&gt;&#10;&#10;        {/* 左：六问 */}&#10;        &lt;Box style={{ flex: 50, height: 520, flexDirection: 'column', gap: 9 }}&gt;&#10;            &lt;Text style={{ fontSize: 19, fontWeight: 'bold', color: '#0B2E4F', height: 26 }}&gt;&#10;                先回答这六个问题&#10;            &lt;/Text&gt;&#10;            {[&#10;                { n: 1, q: '你更愿意动手写代码，还是更愿意分析归纳？', a: '偏写代码 → A；偏分析 → B' },&#10;                { n: 2, q: '你能保证每周投入 10 小时以上用于实现吗？', a: '能 → A 可行；不能 → 优先 B' },&#10;                { n: 3, q: '你能找到一个可调研的真实单位或场景吗？', a: '能 → B 优势明显' },&#10;                { n: 4, q: '你有可以请教的技术支持（老师/学长/社区）吗？', a: '有 → A 风险降低' },&#10;                { n: 5, q: '你希望答辩时用什么证明工作量？', a: '演示系统 → A；文档与数据 → B' },&#10;                { n: 6, q: '你对编程基础课程掌握到什么程度？', a: '能独立调试 → A；一般 → B' },&#10;            ].map((x, i) =&gt; (&#10;                &lt;Box key={i} style={{&#10;                    flex: 1, background: '#FFFFFF', borderRadius: 10, border: '1px solid #E2E8F0',&#10;                    padding: '9px 15px', flexDirection: 'row', gap: 12, alignItems: 'center',&#10;                    boxShadow: '0 2px 10px rgba(11,46,79,0.05)',&#10;                }}&gt;&#10;                    &lt;Box style={{&#10;                        width: 31, height: 31, minWidth: 31, borderRadius: 16, background: '#EFF6FA',&#10;                        justifyContent: 'center', alignItems: 'center',&#10;                    }}&gt;&#10;                        &lt;Text style={{ fontSize: 16, fontWeight: 'bold', color: '#0E7490', lineHeight: 1 }}&gt;{x.n}&lt;/Text&gt;&#10;                    &lt;/Box&gt;&#10;                    &lt;Box style={{ flexDirection: 'column', flex: 1 }}&gt;&#10;                        &lt;Text style={{ fontSize: 15, color: '#0B2E4F', fontWeight: 'bold', lineHeight: 1.35 }}&gt;{x.q}&lt;/Text&gt;&#10;                        &lt;Text style={{ fontSize: 13.5, color: '#0E7490', lineHeight: 1.35, marginTop: 2 }}&gt;{x.a}&lt;/Text&gt;&#10;                    &lt;/Box&gt;&#10;                &lt;/Box&gt;&#10;            ))}&#10;        &lt;/Box&gt;&#10;&#10;        {/* 右：决策输出 */}&#10;        &lt;Box style={{ flex: 50, height: 520, flexDirection: 'column', gap: 13 }}&gt;&#10;            &lt;Box style={{&#10;                flex: 1, background: 'linear-gradient(150deg, #0B2E4F 0%, #155E80 100%)',&#10;                borderRadius: 13, padding: 18, flexDirection: 'column',&#10;                boxShadow: '0 6px 22px rgba(11,46,79,0.18)',&#10;            }}&gt;&#10;                &lt;Box style={{ flexDirection: 'row', alignItems: 'center', gap: 11, marginBottom: 10 }}&gt;&#10;                    &lt;FAIcon name='code' style={{ fill: '#F59E0B', width: 25, height: 25 }} /&gt;&#10;                    &lt;Text style={{ fontSize: 20, fontWeight: 'bold', color: '#FFFFFF' }}&gt;选方向 A · 安全工具开发&lt;/Text&gt;&#10;                &lt;/Box&gt;&#10;                &lt;Text style={{ fontSize: 14.5, color: '#BAE6FD', lineHeight: 1.6 }}&gt;&#10;                    第 1、2、4、5、6 题中有 4 题以上偏 A，&#10;                    且你能稳定投入时间、有可求助的技术支持时，&#10;                    工具开发是更合适的选择。答辩主线是&quot;我做出了什么、怎么验证的&quot;。&#10;                &lt;/Text&gt;&#10;                &lt;Box style={{&#10;                    marginTop: 'auto', background: 'rgba(245,158,11,0.16)', borderRadius: 9,&#10;                    padding: '9px 14px', border: '1px solid rgba(245,158,11,0.45)',&#10;                }}&gt;&#10;                    &lt;Text style={{ fontSize: 13.5, color: '#FDE68A', lineHeight: 1.45 }}&gt;&#10;                        下一步：翻到第 11 页看五项验收，再去看第 31 页的开发实操。&#10;                    &lt;/Text&gt;&#10;                &lt;/Box&gt;&#10;            &lt;/Box&gt;&#10;&#10;            &lt;Box style={{&#10;                flex: 1, background: 'linear-gradient(150deg, #0E7490 0%, #38BDF8 100%)',&#10;                borderRadius: 13, padding: 18, flexDirection: 'column',&#10;                boxShadow: '0 6px 22px rgba(14,116,144,0.20)',&#10;            }}&gt;&#10;                &lt;Box style={{ flexDirection: 'row', alignItems: 'center', gap: 11, marginBottom: 10 }}&gt;&#10;                    &lt;FAIcon name='sitemap' style={{ fill: '#FFFBEB', width: 25, height: 25 }} /&gt;&#10;                    &lt;Text style={{ fontSize: 20, fontWeight: 'bold', color: '#FFFFFF' }}&gt;选方向 B · 规划设计方案&lt;/Text&gt;&#10;                &lt;/Box&gt;&#10;                &lt;Text style={{ fontSize: 14.5, color: '#E0F2FE', lineHeight: 1.6 }}&gt;&#10;                    偏重分析归纳、能接触到真实场景做调研、&#10;                    或编程基础相对薄弱时，方案设计能让你把优势发挥出来。&#10;                    答辩主线是&quot;发现了什么问题、依据是什么、方案如何验证&quot;。&#10;                &lt;/Text&gt;&#10;                &lt;Box style={{&#10;                    marginTop: 'auto', background: 'rgba(255,255,255,0.18)', borderRadius: 9,&#10;                    padding: '9px 14px', border: '1px solid rgba(255,255,255,0.35)',&#10;                }}&gt;&#10;                    &lt;Text style={{ fontSize: 13.5, color: '#FFFFFF', lineHeight: 1.45 }}&gt;&#10;                        下一步：翻到第 13 页看五段式结构，重点准备调研数据。&#10;                    &lt;/Text&gt;&#10;                &lt;/Box&gt;&#10;            &lt;/Box&gt;&#10;&#10;            &lt;Box style={{&#10;                background: '#FFFFFF', borderRadius: 11, border: '1px solid #E2E8F0',&#10;                padding: '11px 16px', flexDirection: 'row', gap: 10, alignItems: 'center',&#10;            }}&gt;&#10;                &lt;FAIcon name='compass' style={{ fill: '#0E7490', width: 20, height: 20 }} /&gt;&#10;                &lt;Text style={{ fontSize: 14, color: '#475569', lineHeight: 1.45 }}&gt;&#10;                    两个方向都不符合？说明题目范围太宽——先找指导老师把场景收窄。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15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矩形 5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57" name="文本框 556" descr="{&quot;isTemplate&quot;:true,&quot;type&quot;:&quot;text&quot;}"/>
          <p:cNvSpPr txBox="1"/>
          <p:nvPr/>
        </p:nvSpPr>
        <p:spPr>
          <a:xfrm>
            <a:off x="1143000" y="342900"/>
            <a:ext cx="242887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方向选择决策树</a:t>
            </a:r>
            <a:endParaRPr/>
          </a:p>
        </p:txBody>
      </p:sp>
      <p:sp>
        <p:nvSpPr>
          <p:cNvPr id="558" name="文本框 557" descr="{&quot;isTemplate&quot;:true,&quot;type&quot;:&quot;text&quot;}"/>
          <p:cNvSpPr txBox="1"/>
          <p:nvPr/>
        </p:nvSpPr>
        <p:spPr>
          <a:xfrm>
            <a:off x="1143000" y="800100"/>
            <a:ext cx="24288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六个自问问题，走出两条明确路径</a:t>
            </a:r>
            <a:endParaRPr/>
          </a:p>
        </p:txBody>
      </p:sp>
      <p:sp>
        <p:nvSpPr>
          <p:cNvPr id="559" name="矩形: 圆角 558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60" name="文本框 559" descr="{&quot;isTemplate&quot;:true,&quot;type&quot;:&quot;text&quot;}"/>
          <p:cNvSpPr txBox="1"/>
          <p:nvPr/>
        </p:nvSpPr>
        <p:spPr>
          <a:xfrm>
            <a:off x="685800" y="1143000"/>
            <a:ext cx="52959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先回答这六个问题</a:t>
            </a:r>
            <a:endParaRPr/>
          </a:p>
        </p:txBody>
      </p:sp>
      <p:sp>
        <p:nvSpPr>
          <p:cNvPr id="561" name="矩形: 圆角 560"/>
          <p:cNvSpPr/>
          <p:nvPr/>
        </p:nvSpPr>
        <p:spPr>
          <a:xfrm>
            <a:off x="685800" y="1476375"/>
            <a:ext cx="5295900" cy="695325"/>
          </a:xfrm>
          <a:prstGeom prst="roundRect">
            <a:avLst>
              <a:gd name="adj" fmla="val 1369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62" name="矩形: 圆角 561"/>
          <p:cNvSpPr/>
          <p:nvPr/>
        </p:nvSpPr>
        <p:spPr>
          <a:xfrm>
            <a:off x="828675" y="1676400"/>
            <a:ext cx="295275" cy="295275"/>
          </a:xfrm>
          <a:prstGeom prst="roundRect">
            <a:avLst>
              <a:gd name="adj" fmla="val 51613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63" name="文本框 562" descr="{&quot;isTemplate&quot;:true,&quot;type&quot;:&quot;text&quot;}"/>
          <p:cNvSpPr txBox="1"/>
          <p:nvPr/>
        </p:nvSpPr>
        <p:spPr>
          <a:xfrm>
            <a:off x="933450" y="1733550"/>
            <a:ext cx="952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7490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564" name="文本框 563" descr="{&quot;isTemplate&quot;:true,&quot;type&quot;:&quot;text&quot;}"/>
          <p:cNvSpPr txBox="1"/>
          <p:nvPr/>
        </p:nvSpPr>
        <p:spPr>
          <a:xfrm>
            <a:off x="1238250" y="1590675"/>
            <a:ext cx="46005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你更愿意动手写代码，还是更愿意分析归纳？</a:t>
            </a:r>
            <a:endParaRPr/>
          </a:p>
        </p:txBody>
      </p:sp>
      <p:sp>
        <p:nvSpPr>
          <p:cNvPr id="565" name="文本框 564" descr="{&quot;isTemplate&quot;:true,&quot;type&quot;:&quot;text&quot;}"/>
          <p:cNvSpPr txBox="1"/>
          <p:nvPr/>
        </p:nvSpPr>
        <p:spPr>
          <a:xfrm>
            <a:off x="1238250" y="1847850"/>
            <a:ext cx="46005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偏写代码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A</a:t>
            </a: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；偏分析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B</a:t>
            </a:r>
            <a:endParaRPr/>
          </a:p>
        </p:txBody>
      </p:sp>
      <p:sp>
        <p:nvSpPr>
          <p:cNvPr id="566" name="矩形: 圆角 565"/>
          <p:cNvSpPr/>
          <p:nvPr/>
        </p:nvSpPr>
        <p:spPr>
          <a:xfrm>
            <a:off x="685800" y="2257425"/>
            <a:ext cx="5295900" cy="704850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67" name="矩形: 圆角 566"/>
          <p:cNvSpPr/>
          <p:nvPr/>
        </p:nvSpPr>
        <p:spPr>
          <a:xfrm>
            <a:off x="828675" y="2466975"/>
            <a:ext cx="295275" cy="295275"/>
          </a:xfrm>
          <a:prstGeom prst="roundRect">
            <a:avLst>
              <a:gd name="adj" fmla="val 51613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68" name="文本框 567" descr="{&quot;isTemplate&quot;:true,&quot;type&quot;:&quot;text&quot;}"/>
          <p:cNvSpPr txBox="1"/>
          <p:nvPr/>
        </p:nvSpPr>
        <p:spPr>
          <a:xfrm>
            <a:off x="933450" y="2524125"/>
            <a:ext cx="952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7490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569" name="文本框 568" descr="{&quot;isTemplate&quot;:true,&quot;type&quot;:&quot;text&quot;}"/>
          <p:cNvSpPr txBox="1"/>
          <p:nvPr/>
        </p:nvSpPr>
        <p:spPr>
          <a:xfrm>
            <a:off x="1238250" y="2381250"/>
            <a:ext cx="46005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你能保证每周投入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 10 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小时以上用于实现吗？</a:t>
            </a:r>
            <a:endParaRPr/>
          </a:p>
        </p:txBody>
      </p:sp>
      <p:sp>
        <p:nvSpPr>
          <p:cNvPr id="570" name="文本框 569" descr="{&quot;isTemplate&quot;:true,&quot;type&quot;:&quot;text&quot;}"/>
          <p:cNvSpPr txBox="1"/>
          <p:nvPr/>
        </p:nvSpPr>
        <p:spPr>
          <a:xfrm>
            <a:off x="1238250" y="2638425"/>
            <a:ext cx="46005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能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A </a:t>
            </a: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可行；不能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</a:t>
            </a: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优先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B</a:t>
            </a:r>
            <a:endParaRPr/>
          </a:p>
        </p:txBody>
      </p:sp>
      <p:sp>
        <p:nvSpPr>
          <p:cNvPr id="571" name="矩形: 圆角 570"/>
          <p:cNvSpPr/>
          <p:nvPr/>
        </p:nvSpPr>
        <p:spPr>
          <a:xfrm>
            <a:off x="685800" y="3048000"/>
            <a:ext cx="5295900" cy="695325"/>
          </a:xfrm>
          <a:prstGeom prst="roundRect">
            <a:avLst>
              <a:gd name="adj" fmla="val 1369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72" name="矩形: 圆角 571"/>
          <p:cNvSpPr/>
          <p:nvPr/>
        </p:nvSpPr>
        <p:spPr>
          <a:xfrm>
            <a:off x="828675" y="3248025"/>
            <a:ext cx="295275" cy="295275"/>
          </a:xfrm>
          <a:prstGeom prst="roundRect">
            <a:avLst>
              <a:gd name="adj" fmla="val 51613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73" name="文本框 572" descr="{&quot;isTemplate&quot;:true,&quot;type&quot;:&quot;text&quot;}"/>
          <p:cNvSpPr txBox="1"/>
          <p:nvPr/>
        </p:nvSpPr>
        <p:spPr>
          <a:xfrm>
            <a:off x="933450" y="3305175"/>
            <a:ext cx="952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7490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574" name="文本框 573" descr="{&quot;isTemplate&quot;:true,&quot;type&quot;:&quot;text&quot;}"/>
          <p:cNvSpPr txBox="1"/>
          <p:nvPr/>
        </p:nvSpPr>
        <p:spPr>
          <a:xfrm>
            <a:off x="1238250" y="3162300"/>
            <a:ext cx="46005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你能找到一个可调研的真实单位或场景吗？</a:t>
            </a:r>
            <a:endParaRPr/>
          </a:p>
        </p:txBody>
      </p:sp>
      <p:sp>
        <p:nvSpPr>
          <p:cNvPr id="575" name="文本框 574" descr="{&quot;isTemplate&quot;:true,&quot;type&quot;:&quot;text&quot;}"/>
          <p:cNvSpPr txBox="1"/>
          <p:nvPr/>
        </p:nvSpPr>
        <p:spPr>
          <a:xfrm>
            <a:off x="1238250" y="3419475"/>
            <a:ext cx="46005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能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B </a:t>
            </a: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优势明显</a:t>
            </a:r>
            <a:endParaRPr/>
          </a:p>
        </p:txBody>
      </p:sp>
      <p:sp>
        <p:nvSpPr>
          <p:cNvPr id="576" name="矩形: 圆角 575"/>
          <p:cNvSpPr/>
          <p:nvPr/>
        </p:nvSpPr>
        <p:spPr>
          <a:xfrm>
            <a:off x="685800" y="3829050"/>
            <a:ext cx="5295900" cy="695325"/>
          </a:xfrm>
          <a:prstGeom prst="roundRect">
            <a:avLst>
              <a:gd name="adj" fmla="val 1369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77" name="矩形: 圆角 576"/>
          <p:cNvSpPr/>
          <p:nvPr/>
        </p:nvSpPr>
        <p:spPr>
          <a:xfrm>
            <a:off x="828675" y="4029075"/>
            <a:ext cx="295275" cy="295275"/>
          </a:xfrm>
          <a:prstGeom prst="roundRect">
            <a:avLst>
              <a:gd name="adj" fmla="val 51613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78" name="文本框 577" descr="{&quot;isTemplate&quot;:true,&quot;type&quot;:&quot;text&quot;}"/>
          <p:cNvSpPr txBox="1"/>
          <p:nvPr/>
        </p:nvSpPr>
        <p:spPr>
          <a:xfrm>
            <a:off x="933450" y="4086225"/>
            <a:ext cx="952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7490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579" name="文本框 578" descr="{&quot;isTemplate&quot;:true,&quot;type&quot;:&quot;text&quot;}"/>
          <p:cNvSpPr txBox="1"/>
          <p:nvPr/>
        </p:nvSpPr>
        <p:spPr>
          <a:xfrm>
            <a:off x="1238250" y="3943350"/>
            <a:ext cx="46005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你有可以请教的技术支持（老师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/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学长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/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社区）吗？</a:t>
            </a:r>
            <a:endParaRPr/>
          </a:p>
        </p:txBody>
      </p:sp>
      <p:sp>
        <p:nvSpPr>
          <p:cNvPr id="580" name="文本框 579" descr="{&quot;isTemplate&quot;:true,&quot;type&quot;:&quot;text&quot;}"/>
          <p:cNvSpPr txBox="1"/>
          <p:nvPr/>
        </p:nvSpPr>
        <p:spPr>
          <a:xfrm>
            <a:off x="1238250" y="4200525"/>
            <a:ext cx="46005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有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A </a:t>
            </a: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风险降低</a:t>
            </a:r>
            <a:endParaRPr/>
          </a:p>
        </p:txBody>
      </p:sp>
      <p:sp>
        <p:nvSpPr>
          <p:cNvPr id="581" name="矩形: 圆角 580"/>
          <p:cNvSpPr/>
          <p:nvPr/>
        </p:nvSpPr>
        <p:spPr>
          <a:xfrm>
            <a:off x="685800" y="4610100"/>
            <a:ext cx="5295900" cy="704850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82" name="矩形: 圆角 581"/>
          <p:cNvSpPr/>
          <p:nvPr/>
        </p:nvSpPr>
        <p:spPr>
          <a:xfrm>
            <a:off x="828675" y="4819650"/>
            <a:ext cx="295275" cy="295275"/>
          </a:xfrm>
          <a:prstGeom prst="roundRect">
            <a:avLst>
              <a:gd name="adj" fmla="val 51613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83" name="文本框 582" descr="{&quot;isTemplate&quot;:true,&quot;type&quot;:&quot;text&quot;}"/>
          <p:cNvSpPr txBox="1"/>
          <p:nvPr/>
        </p:nvSpPr>
        <p:spPr>
          <a:xfrm>
            <a:off x="933450" y="4876800"/>
            <a:ext cx="952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7490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sp>
        <p:nvSpPr>
          <p:cNvPr id="584" name="文本框 583" descr="{&quot;isTemplate&quot;:true,&quot;type&quot;:&quot;text&quot;}"/>
          <p:cNvSpPr txBox="1"/>
          <p:nvPr/>
        </p:nvSpPr>
        <p:spPr>
          <a:xfrm>
            <a:off x="1238250" y="4733925"/>
            <a:ext cx="46005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你希望答辩时用什么证明工作量？</a:t>
            </a:r>
            <a:endParaRPr/>
          </a:p>
        </p:txBody>
      </p:sp>
      <p:sp>
        <p:nvSpPr>
          <p:cNvPr id="585" name="文本框 584" descr="{&quot;isTemplate&quot;:true,&quot;type&quot;:&quot;text&quot;}"/>
          <p:cNvSpPr txBox="1"/>
          <p:nvPr/>
        </p:nvSpPr>
        <p:spPr>
          <a:xfrm>
            <a:off x="1238250" y="4991100"/>
            <a:ext cx="46005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演示系统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A</a:t>
            </a: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；文档与数据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B</a:t>
            </a:r>
            <a:endParaRPr/>
          </a:p>
        </p:txBody>
      </p:sp>
      <p:sp>
        <p:nvSpPr>
          <p:cNvPr id="586" name="矩形: 圆角 585"/>
          <p:cNvSpPr/>
          <p:nvPr/>
        </p:nvSpPr>
        <p:spPr>
          <a:xfrm>
            <a:off x="685800" y="5400675"/>
            <a:ext cx="5295900" cy="695325"/>
          </a:xfrm>
          <a:prstGeom prst="roundRect">
            <a:avLst>
              <a:gd name="adj" fmla="val 1369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87" name="矩形: 圆角 586"/>
          <p:cNvSpPr/>
          <p:nvPr/>
        </p:nvSpPr>
        <p:spPr>
          <a:xfrm>
            <a:off x="828675" y="5600700"/>
            <a:ext cx="295275" cy="295275"/>
          </a:xfrm>
          <a:prstGeom prst="roundRect">
            <a:avLst>
              <a:gd name="adj" fmla="val 51613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88" name="文本框 587" descr="{&quot;isTemplate&quot;:true,&quot;type&quot;:&quot;text&quot;}"/>
          <p:cNvSpPr txBox="1"/>
          <p:nvPr/>
        </p:nvSpPr>
        <p:spPr>
          <a:xfrm>
            <a:off x="933450" y="5657850"/>
            <a:ext cx="952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7490"/>
                </a:solidFill>
                <a:latin typeface="Microsoft YaHei"/>
                <a:ea typeface="Microsoft YaHei"/>
              </a:rPr>
              <a:t>6</a:t>
            </a:r>
            <a:endParaRPr/>
          </a:p>
        </p:txBody>
      </p:sp>
      <p:sp>
        <p:nvSpPr>
          <p:cNvPr id="589" name="文本框 588" descr="{&quot;isTemplate&quot;:true,&quot;type&quot;:&quot;text&quot;}"/>
          <p:cNvSpPr txBox="1"/>
          <p:nvPr/>
        </p:nvSpPr>
        <p:spPr>
          <a:xfrm>
            <a:off x="1238250" y="5514975"/>
            <a:ext cx="46005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你对编程基础课程掌握到什么程度？</a:t>
            </a:r>
            <a:endParaRPr/>
          </a:p>
        </p:txBody>
      </p:sp>
      <p:sp>
        <p:nvSpPr>
          <p:cNvPr id="590" name="文本框 589" descr="{&quot;isTemplate&quot;:true,&quot;type&quot;:&quot;text&quot;}"/>
          <p:cNvSpPr txBox="1"/>
          <p:nvPr/>
        </p:nvSpPr>
        <p:spPr>
          <a:xfrm>
            <a:off x="1238250" y="5772150"/>
            <a:ext cx="46005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能独立调试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A</a:t>
            </a:r>
            <a:r>
              <a:rPr lang="zh-CN" sz="1013">
                <a:solidFill>
                  <a:srgbClr val="0E7490"/>
                </a:solidFill>
                <a:latin typeface="Microsoft YaHei"/>
                <a:ea typeface="Microsoft YaHei"/>
              </a:rPr>
              <a:t>；一般</a:t>
            </a:r>
            <a:r>
              <a:rPr lang="en-US" sz="1013">
                <a:solidFill>
                  <a:srgbClr val="0E7490"/>
                </a:solidFill>
                <a:latin typeface="Microsoft YaHei"/>
                <a:ea typeface="Microsoft YaHei"/>
              </a:rPr>
              <a:t> → B</a:t>
            </a:r>
            <a:endParaRPr/>
          </a:p>
        </p:txBody>
      </p:sp>
      <p:sp>
        <p:nvSpPr>
          <p:cNvPr id="591" name="矩形: 圆角 590"/>
          <p:cNvSpPr/>
          <p:nvPr/>
        </p:nvSpPr>
        <p:spPr>
          <a:xfrm>
            <a:off x="6210300" y="1143000"/>
            <a:ext cx="5295900" cy="2133600"/>
          </a:xfrm>
          <a:prstGeom prst="roundRect">
            <a:avLst>
              <a:gd name="adj" fmla="val 5804"/>
            </a:avLst>
          </a:prstGeom>
          <a:gradFill>
            <a:gsLst>
              <a:gs pos="0">
                <a:srgbClr val="0B2E4F"/>
              </a:gs>
              <a:gs pos="100000">
                <a:srgbClr val="155E80"/>
              </a:gs>
            </a:gsLst>
            <a:lin ang="3600000" scaled="1"/>
          </a:gradFill>
          <a:ln/>
          <a:effectLst>
            <a:outerShdw blurRad="209550" dist="57150" dir="5400000">
              <a:srgbClr val="0B2E4F">
                <a:alpha val="18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92" name="图形 59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1750" y="1314450"/>
            <a:ext cx="238125" cy="238125"/>
          </a:xfrm>
          <a:prstGeom prst="rect">
            <a:avLst/>
          </a:prstGeom>
          <a:ln/>
        </p:spPr>
      </p:pic>
      <p:sp>
        <p:nvSpPr>
          <p:cNvPr id="593" name="文本框 592" descr="{&quot;isTemplate&quot;:true,&quot;type&quot;:&quot;text&quot;}"/>
          <p:cNvSpPr txBox="1"/>
          <p:nvPr/>
        </p:nvSpPr>
        <p:spPr>
          <a:xfrm>
            <a:off x="6724650" y="1323975"/>
            <a:ext cx="21145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选方向</a:t>
            </a: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 A · </a:t>
            </a: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安全工具开发</a:t>
            </a:r>
            <a:endParaRPr/>
          </a:p>
        </p:txBody>
      </p:sp>
      <p:sp>
        <p:nvSpPr>
          <p:cNvPr id="594" name="文本框 593" descr="{&quot;isTemplate&quot;:true,&quot;type&quot;:&quot;text&quot;}"/>
          <p:cNvSpPr txBox="1"/>
          <p:nvPr/>
        </p:nvSpPr>
        <p:spPr>
          <a:xfrm>
            <a:off x="6381750" y="1647825"/>
            <a:ext cx="4953000" cy="8001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第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 1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、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2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、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4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、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5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、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6 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题中有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 4 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题以上偏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 A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，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且你能稳定投入时间、有可求助的技术支持时，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工具开发是更合适的选择。答辩主线是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我做出了什么、怎么验证的</a:t>
            </a:r>
            <a:r>
              <a:rPr lang="en-US" sz="1088">
                <a:solidFill>
                  <a:srgbClr val="BAE6FD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595" name="矩形: 圆角 594"/>
          <p:cNvSpPr/>
          <p:nvPr/>
        </p:nvSpPr>
        <p:spPr>
          <a:xfrm>
            <a:off x="6381750" y="2705100"/>
            <a:ext cx="4953000" cy="400050"/>
          </a:xfrm>
          <a:prstGeom prst="roundRect">
            <a:avLst>
              <a:gd name="adj" fmla="val 21429"/>
            </a:avLst>
          </a:prstGeom>
          <a:solidFill>
            <a:srgbClr val="F59E0B">
              <a:alpha val="16000"/>
            </a:srgbClr>
          </a:solidFill>
          <a:ln w="12700">
            <a:solidFill>
              <a:srgbClr val="F59E0B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6" name="文本框 595" descr="{&quot;isTemplate&quot;:true,&quot;type&quot;:&quot;text&quot;}"/>
          <p:cNvSpPr txBox="1"/>
          <p:nvPr/>
        </p:nvSpPr>
        <p:spPr>
          <a:xfrm>
            <a:off x="6515100" y="2790825"/>
            <a:ext cx="46863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13">
                <a:solidFill>
                  <a:srgbClr val="FDE68A"/>
                </a:solidFill>
                <a:latin typeface="Microsoft YaHei"/>
                <a:ea typeface="Microsoft YaHei"/>
              </a:rPr>
              <a:t>下一步：翻到第</a:t>
            </a:r>
            <a:r>
              <a:rPr lang="en-US" sz="1013">
                <a:solidFill>
                  <a:srgbClr val="FDE68A"/>
                </a:solidFill>
                <a:latin typeface="Microsoft YaHei"/>
                <a:ea typeface="Microsoft YaHei"/>
              </a:rPr>
              <a:t> 11 </a:t>
            </a:r>
            <a:r>
              <a:rPr lang="zh-CN" sz="1013">
                <a:solidFill>
                  <a:srgbClr val="FDE68A"/>
                </a:solidFill>
                <a:latin typeface="Microsoft YaHei"/>
                <a:ea typeface="Microsoft YaHei"/>
              </a:rPr>
              <a:t>页看五项验收，再去看第</a:t>
            </a:r>
            <a:r>
              <a:rPr lang="en-US" sz="1013">
                <a:solidFill>
                  <a:srgbClr val="FDE68A"/>
                </a:solidFill>
                <a:latin typeface="Microsoft YaHei"/>
                <a:ea typeface="Microsoft YaHei"/>
              </a:rPr>
              <a:t> 31 </a:t>
            </a:r>
            <a:r>
              <a:rPr lang="zh-CN" sz="1013">
                <a:solidFill>
                  <a:srgbClr val="FDE68A"/>
                </a:solidFill>
                <a:latin typeface="Microsoft YaHei"/>
                <a:ea typeface="Microsoft YaHei"/>
              </a:rPr>
              <a:t>页的开发实操。</a:t>
            </a:r>
            <a:endParaRPr/>
          </a:p>
        </p:txBody>
      </p:sp>
      <p:sp>
        <p:nvSpPr>
          <p:cNvPr id="597" name="矩形: 圆角 596"/>
          <p:cNvSpPr/>
          <p:nvPr/>
        </p:nvSpPr>
        <p:spPr>
          <a:xfrm>
            <a:off x="6210300" y="3400425"/>
            <a:ext cx="5295900" cy="2124075"/>
          </a:xfrm>
          <a:prstGeom prst="roundRect">
            <a:avLst>
              <a:gd name="adj" fmla="val 5830"/>
            </a:avLst>
          </a:prstGeom>
          <a:gradFill>
            <a:gsLst>
              <a:gs pos="0">
                <a:srgbClr val="0E7490"/>
              </a:gs>
              <a:gs pos="100000">
                <a:srgbClr val="38BDF8"/>
              </a:gs>
            </a:gsLst>
            <a:lin ang="3600000" scaled="1"/>
          </a:gradFill>
          <a:ln/>
          <a:effectLst>
            <a:outerShdw blurRad="209550" dist="57150" dir="5400000">
              <a:srgbClr val="0E7490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98" name="图形 59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1750" y="3571875"/>
            <a:ext cx="238125" cy="238125"/>
          </a:xfrm>
          <a:prstGeom prst="rect">
            <a:avLst/>
          </a:prstGeom>
          <a:ln/>
        </p:spPr>
      </p:pic>
      <p:sp>
        <p:nvSpPr>
          <p:cNvPr id="599" name="文本框 598" descr="{&quot;isTemplate&quot;:true,&quot;type&quot;:&quot;text&quot;}"/>
          <p:cNvSpPr txBox="1"/>
          <p:nvPr/>
        </p:nvSpPr>
        <p:spPr>
          <a:xfrm>
            <a:off x="6724650" y="3581400"/>
            <a:ext cx="21050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选方向</a:t>
            </a: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 B · </a:t>
            </a: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规划设计方案</a:t>
            </a:r>
            <a:endParaRPr/>
          </a:p>
        </p:txBody>
      </p:sp>
      <p:sp>
        <p:nvSpPr>
          <p:cNvPr id="600" name="文本框 599" descr="{&quot;isTemplate&quot;:true,&quot;type&quot;:&quot;text&quot;}"/>
          <p:cNvSpPr txBox="1"/>
          <p:nvPr/>
        </p:nvSpPr>
        <p:spPr>
          <a:xfrm>
            <a:off x="6381750" y="3905250"/>
            <a:ext cx="4953000" cy="8001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88">
                <a:solidFill>
                  <a:srgbClr val="E0F2FE"/>
                </a:solidFill>
                <a:latin typeface="Microsoft YaHei"/>
                <a:ea typeface="Microsoft YaHei"/>
              </a:rPr>
              <a:t>偏重分析归纳、能接触到真实场景做调研、</a:t>
            </a:r>
            <a:r>
              <a:rPr lang="en-US" sz="1088">
                <a:solidFill>
                  <a:srgbClr val="E0F2FE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E0F2FE"/>
                </a:solidFill>
                <a:latin typeface="Microsoft YaHei"/>
                <a:ea typeface="Microsoft YaHei"/>
              </a:rPr>
              <a:t>或编程基础相对薄弱时，方案设计能让你把优势发挥出来。</a:t>
            </a:r>
            <a:r>
              <a:rPr lang="en-US" sz="1088">
                <a:solidFill>
                  <a:srgbClr val="E0F2FE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E0F2FE"/>
                </a:solidFill>
                <a:latin typeface="Microsoft YaHei"/>
                <a:ea typeface="Microsoft YaHei"/>
              </a:rPr>
              <a:t>答辩主线是</a:t>
            </a:r>
            <a:r>
              <a:rPr lang="en-US" sz="1088">
                <a:solidFill>
                  <a:srgbClr val="E0F2FE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E0F2FE"/>
                </a:solidFill>
                <a:latin typeface="Microsoft YaHei"/>
                <a:ea typeface="Microsoft YaHei"/>
              </a:rPr>
              <a:t>发现了什么问题、依据是什么、方案如何验证</a:t>
            </a:r>
            <a:r>
              <a:rPr lang="en-US" sz="1088">
                <a:solidFill>
                  <a:srgbClr val="E0F2FE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E0F2FE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601" name="矩形: 圆角 600"/>
          <p:cNvSpPr/>
          <p:nvPr/>
        </p:nvSpPr>
        <p:spPr>
          <a:xfrm>
            <a:off x="6381750" y="4953000"/>
            <a:ext cx="4953000" cy="400050"/>
          </a:xfrm>
          <a:prstGeom prst="roundRect">
            <a:avLst>
              <a:gd name="adj" fmla="val 21429"/>
            </a:avLst>
          </a:prstGeom>
          <a:solidFill>
            <a:srgbClr val="FFFFFF">
              <a:alpha val="18000"/>
            </a:srgbClr>
          </a:solidFill>
          <a:ln w="12700">
            <a:solidFill>
              <a:srgbClr val="FFFFFF">
                <a:alpha val="3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2" name="文本框 601" descr="{&quot;isTemplate&quot;:true,&quot;type&quot;:&quot;text&quot;}"/>
          <p:cNvSpPr txBox="1"/>
          <p:nvPr/>
        </p:nvSpPr>
        <p:spPr>
          <a:xfrm>
            <a:off x="6515100" y="5038725"/>
            <a:ext cx="46863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13">
                <a:solidFill>
                  <a:srgbClr val="FFFFFF"/>
                </a:solidFill>
                <a:latin typeface="Microsoft YaHei"/>
                <a:ea typeface="Microsoft YaHei"/>
              </a:rPr>
              <a:t>下一步：翻到第</a:t>
            </a:r>
            <a:r>
              <a:rPr lang="en-US" sz="1013">
                <a:solidFill>
                  <a:srgbClr val="FFFFFF"/>
                </a:solidFill>
                <a:latin typeface="Microsoft YaHei"/>
                <a:ea typeface="Microsoft YaHei"/>
              </a:rPr>
              <a:t> 13 </a:t>
            </a:r>
            <a:r>
              <a:rPr lang="zh-CN" sz="1013">
                <a:solidFill>
                  <a:srgbClr val="FFFFFF"/>
                </a:solidFill>
                <a:latin typeface="Microsoft YaHei"/>
                <a:ea typeface="Microsoft YaHei"/>
              </a:rPr>
              <a:t>页看五段式结构，重点准备调研数据。</a:t>
            </a:r>
            <a:endParaRPr/>
          </a:p>
        </p:txBody>
      </p:sp>
      <p:sp>
        <p:nvSpPr>
          <p:cNvPr id="603" name="矩形: 圆角 602"/>
          <p:cNvSpPr/>
          <p:nvPr/>
        </p:nvSpPr>
        <p:spPr>
          <a:xfrm>
            <a:off x="6210300" y="5648325"/>
            <a:ext cx="5295900" cy="447675"/>
          </a:xfrm>
          <a:prstGeom prst="roundRect">
            <a:avLst>
              <a:gd name="adj" fmla="val 2340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604" name="图形 60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62700" y="5781675"/>
            <a:ext cx="190500" cy="190500"/>
          </a:xfrm>
          <a:prstGeom prst="rect">
            <a:avLst/>
          </a:prstGeom>
          <a:ln/>
        </p:spPr>
      </p:pic>
      <p:sp>
        <p:nvSpPr>
          <p:cNvPr id="605" name="文本框 604" descr="{&quot;isTemplate&quot;:true,&quot;type&quot;:&quot;text&quot;}"/>
          <p:cNvSpPr txBox="1"/>
          <p:nvPr/>
        </p:nvSpPr>
        <p:spPr>
          <a:xfrm>
            <a:off x="6648450" y="5753100"/>
            <a:ext cx="416242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两个方向都不符合？说明题目范围太宽——先找指导老师把场景收窄。</a:t>
            </a:r>
            <a:endParaRPr/>
          </a:p>
        </p:txBody>
      </p:sp>
      <p:sp>
        <p:nvSpPr>
          <p:cNvPr id="606" name="文本框 605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607" name="文本框 606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15 / 44</a:t>
            </a:r>
            <a:endParaRPr/>
          </a:p>
        </p:txBody>
      </p:sp>
      <p:pic>
        <p:nvPicPr>
          <p:cNvPr id="608" name="图形 607"/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青泥学术：能帮你做什么&lt;/Text&gt;&#10;                &lt;Text style={{ fontSize: 17, color: '#64748B', marginTop: 4 }}&gt;&#10;                    xueshuchuangxin.com · 大数据学术写作辅助系统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6 }}&gt;&#10;&#10;        {/* 左：巨型 6 */}&#10;        &lt;Box style={{&#10;            width: 322, background: 'linear-gradient(155deg, #0B2E4F 0%, #0E7490 100%)',&#10;            borderRadius: 16, flexDirection: 'column', justifyContent: 'center', alignItems: 'center',&#10;            boxShadow: '0 8px 30px rgba(11,46,79,0.22)', padding: 22,&#10;        }}&gt;&#10;            &lt;Text style={{ fontSize: 172, fontWeight: 'bold', color: '#F59E0B', lineHeight: 0.86, letterSpacing: -5 }}&gt;&#10;                6&#10;            &lt;/Text&gt;&#10;            &lt;Text style={{ fontSize: 21, color: '#FFFFFF', fontWeight: 'bold', marginTop: 10, letterSpacing: 1.5 }}&gt;&#10;                大核心模块&#10;            &lt;/Text&gt;&#10;            &lt;Box style={{ width: 62, height: 4, background: '#F59E0B', borderRadius: 2, marginTop: 15, marginBottom: 15 }} /&gt;&#10;            &lt;Text style={{ fontSize: 15.5, color: '#BAE6FD', lineHeight: 1.65, textAlign: 'center' }}&gt;&#10;                对国内核心期刊文献&#10;                &lt;br /&gt;&#10;                做大数据的智能分析&#10;            &lt;/Text&gt;&#10;        &lt;/Box&gt;&#10;&#10;        {/* 右：六大模块 */}&#10;        &lt;Box style={{ flex: 1, flexDirection: 'column', gap: 12 }}&gt;&#10;            {[&#10;                {&#10;                    i: 'search', t: '智能选题', d: '输入关键词后，按热点、趋势、匹配、一站式四类推荐选题，并给出可参考的报告。选题没方向时先跑一次。',&#10;                },&#10;                {&#10;                    i: 'stethoscope', t: '选题门诊', d: '对已有选题做五维度诊断，指出范围过大、创新点不足、可行性存疑等具体问题并给修改建议。',&#10;                },&#10;                {&#10;                    i: 'file-alt', t: '智能综述', d: '生成学术脉络、学术史分析、AI 综述与文献统计分析，快速搭出综述章节的骨架与关键文献线索。',&#10;                },&#10;                {&#10;                    i: 'book-open', t: '选刊神器', d: '按主题匹配适合投稿的期刊，附影响因子、审稿周期等信息。虽然毕设不发刊，但能帮你判断方向热度。',&#10;                },&#10;                {&#10;                    i: 'edit', t: 'AI 论文', d: '含论文题目、摘要、提纲到全文写作的辅助流程，以及 AI PPT、思维导图、降 AIGC 率等工具。',&#10;                },&#10;                {&#10;                    i: 'chart-line', t: '学术报告', d: '每年发布分学科的研究大报告与立项选题分析报告，用来判断某个方向近几年的整体走势。',&#10;                },&#10;            ].map((x, i) =&gt; (&#10;                &lt;Box key={i} style={{&#10;                    flex: 1, background: '#FFFFFF', borderRadius: 10, border: '1px solid #E2E8F0',&#10;                    padding: '11px 17px', flexDirection: 'row', gap: 14, alignItems: 'center',&#10;                    boxShadow: '0 2px 10px rgba(11,46,79,0.05)',&#10;                }}&gt;&#10;                    &lt;Box style={{&#10;                        width: 42, height: 42, minWidth: 42, borderRadius: 11, background: '#EFF6FA',&#10;                        justifyContent: 'center', alignItems: 'center',&#10;                    }}&gt;&#10;                        &lt;FAIcon name={x.i} style={{ fill: '#0E7490', width: 21, height: 21 }} /&gt;&#10;                    &lt;/Box&gt;&#10;                    &lt;Box style={{ flexDirection: 'column', flex: 1 }}&gt;&#10;                        &lt;Text style={{ fontSize: 17.5, fontWeight: 'bold', color: '#0B2E4F' }}&gt;{x.t}&lt;/Text&gt;&#10;                        &lt;Text style={{ fontSize: 14, color: '#475569', lineHeight: 1.45, marginTop: 2 }}&gt;{x.d}&lt;/Text&gt;&#10;                    &lt;/Box&gt;&#10;                &lt;/Box&gt;&#10;            ))}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17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矩形 6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11" name="文本框 610" descr="{&quot;isTemplate&quot;:true,&quot;type&quot;:&quot;text&quot;}"/>
          <p:cNvSpPr txBox="1"/>
          <p:nvPr/>
        </p:nvSpPr>
        <p:spPr>
          <a:xfrm>
            <a:off x="1143000" y="342900"/>
            <a:ext cx="37719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青泥学术：能帮你做什么</a:t>
            </a:r>
            <a:endParaRPr/>
          </a:p>
        </p:txBody>
      </p:sp>
      <p:sp>
        <p:nvSpPr>
          <p:cNvPr id="612" name="文本框 611" descr="{&quot;isTemplate&quot;:true,&quot;type&quot;:&quot;text&quot;}"/>
          <p:cNvSpPr txBox="1"/>
          <p:nvPr/>
        </p:nvSpPr>
        <p:spPr>
          <a:xfrm>
            <a:off x="1143000" y="800100"/>
            <a:ext cx="3771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64748B"/>
                </a:solidFill>
                <a:latin typeface="Microsoft YaHei"/>
                <a:ea typeface="Microsoft YaHei"/>
              </a:rPr>
              <a:t>xueshuchuangxin.com · </a:t>
            </a: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大数据学术写作辅助系统</a:t>
            </a:r>
            <a:endParaRPr/>
          </a:p>
        </p:txBody>
      </p:sp>
      <p:sp>
        <p:nvSpPr>
          <p:cNvPr id="613" name="矩形: 圆角 612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14" name="矩形: 圆角 613"/>
          <p:cNvSpPr/>
          <p:nvPr/>
        </p:nvSpPr>
        <p:spPr>
          <a:xfrm>
            <a:off x="685800" y="1143000"/>
            <a:ext cx="3067050" cy="4953000"/>
          </a:xfrm>
          <a:prstGeom prst="roundRect">
            <a:avLst>
              <a:gd name="adj" fmla="val 4969"/>
            </a:avLst>
          </a:prstGeom>
          <a:gradFill>
            <a:gsLst>
              <a:gs pos="0">
                <a:srgbClr val="0B2E4F"/>
              </a:gs>
              <a:gs pos="100000">
                <a:srgbClr val="0E7490"/>
              </a:gs>
            </a:gsLst>
            <a:lin ang="3900000" scaled="1"/>
          </a:gradFill>
          <a:ln/>
          <a:effectLst>
            <a:outerShdw blurRad="285750" dist="76200" dir="5400000">
              <a:srgbClr val="0B2E4F">
                <a:alpha val="2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15" name="文本框 614" descr="{&quot;isTemplate&quot;:true,&quot;type&quot;:&quot;text&quot;}"/>
          <p:cNvSpPr txBox="1"/>
          <p:nvPr/>
        </p:nvSpPr>
        <p:spPr>
          <a:xfrm>
            <a:off x="1733550" y="2143125"/>
            <a:ext cx="971550" cy="1695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86000"/>
              </a:lnSpc>
            </a:pPr>
            <a:r>
              <a:rPr lang="en-US" sz="12900" b="1" spc="-375">
                <a:solidFill>
                  <a:srgbClr val="F59E0B"/>
                </a:solidFill>
                <a:latin typeface="Microsoft YaHei"/>
                <a:ea typeface="Microsoft YaHei"/>
              </a:rPr>
              <a:t>6</a:t>
            </a:r>
            <a:endParaRPr/>
          </a:p>
        </p:txBody>
      </p:sp>
      <p:sp>
        <p:nvSpPr>
          <p:cNvPr id="616" name="文本框 615" descr="{&quot;isTemplate&quot;:true,&quot;type&quot;:&quot;text&quot;}"/>
          <p:cNvSpPr txBox="1"/>
          <p:nvPr/>
        </p:nvSpPr>
        <p:spPr>
          <a:xfrm>
            <a:off x="1685925" y="3933825"/>
            <a:ext cx="107632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75" b="1" spc="113">
                <a:solidFill>
                  <a:srgbClr val="FFFFFF"/>
                </a:solidFill>
                <a:latin typeface="Microsoft YaHei"/>
                <a:ea typeface="Microsoft YaHei"/>
              </a:rPr>
              <a:t>大核心模块</a:t>
            </a:r>
            <a:endParaRPr/>
          </a:p>
        </p:txBody>
      </p:sp>
      <p:sp>
        <p:nvSpPr>
          <p:cNvPr id="617" name="矩形: 圆角 616"/>
          <p:cNvSpPr/>
          <p:nvPr/>
        </p:nvSpPr>
        <p:spPr>
          <a:xfrm>
            <a:off x="1924050" y="4324350"/>
            <a:ext cx="59055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18" name="文本框 617" descr="{&quot;isTemplate&quot;:true,&quot;type&quot;:&quot;text&quot;}"/>
          <p:cNvSpPr txBox="1"/>
          <p:nvPr/>
        </p:nvSpPr>
        <p:spPr>
          <a:xfrm>
            <a:off x="1552575" y="4505325"/>
            <a:ext cx="1333500" cy="5905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65000"/>
              </a:lnSpc>
            </a:pPr>
            <a:r>
              <a:rPr lang="zh-CN" sz="1163">
                <a:solidFill>
                  <a:srgbClr val="BAE6FD"/>
                </a:solidFill>
                <a:latin typeface="Microsoft YaHei"/>
                <a:ea typeface="Microsoft YaHei"/>
              </a:rPr>
              <a:t>对国内核心期刊文献</a:t>
            </a:r>
            <a:endParaRPr/>
          </a:p>
          <a:p>
            <a:pPr algn="ctr">
              <a:lnSpc>
                <a:spcPct val="165000"/>
              </a:lnSpc>
            </a:pPr>
            <a:r>
              <a:rPr lang="zh-CN" sz="1163">
                <a:solidFill>
                  <a:srgbClr val="BAE6FD"/>
                </a:solidFill>
                <a:latin typeface="Microsoft YaHei"/>
                <a:ea typeface="Microsoft YaHei"/>
              </a:rPr>
              <a:t>做大数据的智能分析</a:t>
            </a:r>
            <a:endParaRPr/>
          </a:p>
        </p:txBody>
      </p:sp>
      <p:sp>
        <p:nvSpPr>
          <p:cNvPr id="619" name="矩形: 圆角 618"/>
          <p:cNvSpPr/>
          <p:nvPr/>
        </p:nvSpPr>
        <p:spPr>
          <a:xfrm>
            <a:off x="4000500" y="1143000"/>
            <a:ext cx="7505700" cy="733425"/>
          </a:xfrm>
          <a:prstGeom prst="roundRect">
            <a:avLst>
              <a:gd name="adj" fmla="val 1298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20" name="矩形: 圆角 619"/>
          <p:cNvSpPr/>
          <p:nvPr/>
        </p:nvSpPr>
        <p:spPr>
          <a:xfrm>
            <a:off x="4162425" y="1314450"/>
            <a:ext cx="400050" cy="400050"/>
          </a:xfrm>
          <a:prstGeom prst="roundRect">
            <a:avLst>
              <a:gd name="adj" fmla="val 2619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21" name="图形 62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200" y="1419225"/>
            <a:ext cx="200025" cy="200025"/>
          </a:xfrm>
          <a:prstGeom prst="rect">
            <a:avLst/>
          </a:prstGeom>
          <a:ln/>
        </p:spPr>
      </p:pic>
      <p:sp>
        <p:nvSpPr>
          <p:cNvPr id="622" name="文本框 621" descr="{&quot;isTemplate&quot;:true,&quot;type&quot;:&quot;text&quot;}"/>
          <p:cNvSpPr txBox="1"/>
          <p:nvPr/>
        </p:nvSpPr>
        <p:spPr>
          <a:xfrm>
            <a:off x="4695825" y="1285875"/>
            <a:ext cx="66484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智能选题</a:t>
            </a:r>
            <a:endParaRPr/>
          </a:p>
        </p:txBody>
      </p:sp>
      <p:sp>
        <p:nvSpPr>
          <p:cNvPr id="623" name="文本框 622" descr="{&quot;isTemplate&quot;:true,&quot;type&quot;:&quot;text&quot;}"/>
          <p:cNvSpPr txBox="1"/>
          <p:nvPr/>
        </p:nvSpPr>
        <p:spPr>
          <a:xfrm>
            <a:off x="4695825" y="1504950"/>
            <a:ext cx="66484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输入关键词后，按热点、趋势、匹配、一站式四类推荐选题，并给出可参考的报告。选题没方向时先跑一次。</a:t>
            </a:r>
            <a:endParaRPr/>
          </a:p>
        </p:txBody>
      </p:sp>
      <p:sp>
        <p:nvSpPr>
          <p:cNvPr id="624" name="矩形: 圆角 623"/>
          <p:cNvSpPr/>
          <p:nvPr/>
        </p:nvSpPr>
        <p:spPr>
          <a:xfrm>
            <a:off x="4000500" y="1990725"/>
            <a:ext cx="7505700" cy="72390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25" name="矩形: 圆角 624"/>
          <p:cNvSpPr/>
          <p:nvPr/>
        </p:nvSpPr>
        <p:spPr>
          <a:xfrm>
            <a:off x="4162425" y="2152650"/>
            <a:ext cx="400050" cy="400050"/>
          </a:xfrm>
          <a:prstGeom prst="roundRect">
            <a:avLst>
              <a:gd name="adj" fmla="val 2619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26" name="图形 62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67200" y="2257425"/>
            <a:ext cx="200025" cy="200025"/>
          </a:xfrm>
          <a:prstGeom prst="rect">
            <a:avLst/>
          </a:prstGeom>
          <a:ln/>
        </p:spPr>
      </p:pic>
      <p:sp>
        <p:nvSpPr>
          <p:cNvPr id="627" name="文本框 626" descr="{&quot;isTemplate&quot;:true,&quot;type&quot;:&quot;text&quot;}"/>
          <p:cNvSpPr txBox="1"/>
          <p:nvPr/>
        </p:nvSpPr>
        <p:spPr>
          <a:xfrm>
            <a:off x="4695825" y="2124075"/>
            <a:ext cx="66484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选题门诊</a:t>
            </a:r>
            <a:endParaRPr/>
          </a:p>
        </p:txBody>
      </p:sp>
      <p:sp>
        <p:nvSpPr>
          <p:cNvPr id="628" name="文本框 627" descr="{&quot;isTemplate&quot;:true,&quot;type&quot;:&quot;text&quot;}"/>
          <p:cNvSpPr txBox="1"/>
          <p:nvPr/>
        </p:nvSpPr>
        <p:spPr>
          <a:xfrm>
            <a:off x="4695825" y="2343150"/>
            <a:ext cx="66484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对已有选题做五维度诊断，指出范围过大、创新点不足、可行性存疑等具体问题并给修改建议。</a:t>
            </a:r>
            <a:endParaRPr/>
          </a:p>
        </p:txBody>
      </p:sp>
      <p:sp>
        <p:nvSpPr>
          <p:cNvPr id="629" name="矩形: 圆角 628"/>
          <p:cNvSpPr/>
          <p:nvPr/>
        </p:nvSpPr>
        <p:spPr>
          <a:xfrm>
            <a:off x="4000500" y="2828925"/>
            <a:ext cx="7505700" cy="733425"/>
          </a:xfrm>
          <a:prstGeom prst="roundRect">
            <a:avLst>
              <a:gd name="adj" fmla="val 1298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30" name="矩形: 圆角 629"/>
          <p:cNvSpPr/>
          <p:nvPr/>
        </p:nvSpPr>
        <p:spPr>
          <a:xfrm>
            <a:off x="4162425" y="3000375"/>
            <a:ext cx="400050" cy="400050"/>
          </a:xfrm>
          <a:prstGeom prst="roundRect">
            <a:avLst>
              <a:gd name="adj" fmla="val 2619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31" name="图形 630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7200" y="3105150"/>
            <a:ext cx="200025" cy="200025"/>
          </a:xfrm>
          <a:prstGeom prst="rect">
            <a:avLst/>
          </a:prstGeom>
          <a:ln/>
        </p:spPr>
      </p:pic>
      <p:sp>
        <p:nvSpPr>
          <p:cNvPr id="632" name="文本框 631" descr="{&quot;isTemplate&quot;:true,&quot;type&quot;:&quot;text&quot;}"/>
          <p:cNvSpPr txBox="1"/>
          <p:nvPr/>
        </p:nvSpPr>
        <p:spPr>
          <a:xfrm>
            <a:off x="4695825" y="2971800"/>
            <a:ext cx="66484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智能综述</a:t>
            </a:r>
            <a:endParaRPr/>
          </a:p>
        </p:txBody>
      </p:sp>
      <p:sp>
        <p:nvSpPr>
          <p:cNvPr id="633" name="文本框 632" descr="{&quot;isTemplate&quot;:true,&quot;type&quot;:&quot;text&quot;}"/>
          <p:cNvSpPr txBox="1"/>
          <p:nvPr/>
        </p:nvSpPr>
        <p:spPr>
          <a:xfrm>
            <a:off x="4695825" y="3190875"/>
            <a:ext cx="66484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生成学术脉络、学术史分析、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AI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综述与文献统计分析，快速搭出综述章节的骨架与关键文献线索。</a:t>
            </a:r>
            <a:endParaRPr/>
          </a:p>
        </p:txBody>
      </p:sp>
      <p:sp>
        <p:nvSpPr>
          <p:cNvPr id="634" name="矩形: 圆角 633"/>
          <p:cNvSpPr/>
          <p:nvPr/>
        </p:nvSpPr>
        <p:spPr>
          <a:xfrm>
            <a:off x="4000500" y="3676650"/>
            <a:ext cx="7505700" cy="733425"/>
          </a:xfrm>
          <a:prstGeom prst="roundRect">
            <a:avLst>
              <a:gd name="adj" fmla="val 1298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35" name="矩形: 圆角 634"/>
          <p:cNvSpPr/>
          <p:nvPr/>
        </p:nvSpPr>
        <p:spPr>
          <a:xfrm>
            <a:off x="4162425" y="3848100"/>
            <a:ext cx="400050" cy="400050"/>
          </a:xfrm>
          <a:prstGeom prst="roundRect">
            <a:avLst>
              <a:gd name="adj" fmla="val 2619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36" name="图形 635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67200" y="3952875"/>
            <a:ext cx="200025" cy="200025"/>
          </a:xfrm>
          <a:prstGeom prst="rect">
            <a:avLst/>
          </a:prstGeom>
          <a:ln/>
        </p:spPr>
      </p:pic>
      <p:sp>
        <p:nvSpPr>
          <p:cNvPr id="637" name="文本框 636" descr="{&quot;isTemplate&quot;:true,&quot;type&quot;:&quot;text&quot;}"/>
          <p:cNvSpPr txBox="1"/>
          <p:nvPr/>
        </p:nvSpPr>
        <p:spPr>
          <a:xfrm>
            <a:off x="4695825" y="3819525"/>
            <a:ext cx="66484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选刊神器</a:t>
            </a:r>
            <a:endParaRPr/>
          </a:p>
        </p:txBody>
      </p:sp>
      <p:sp>
        <p:nvSpPr>
          <p:cNvPr id="638" name="文本框 637" descr="{&quot;isTemplate&quot;:true,&quot;type&quot;:&quot;text&quot;}"/>
          <p:cNvSpPr txBox="1"/>
          <p:nvPr/>
        </p:nvSpPr>
        <p:spPr>
          <a:xfrm>
            <a:off x="4695825" y="4038600"/>
            <a:ext cx="66484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按主题匹配适合投稿的期刊，附影响因子、审稿周期等信息。虽然毕设不发刊，但能帮你判断方向热度。</a:t>
            </a:r>
            <a:endParaRPr/>
          </a:p>
        </p:txBody>
      </p:sp>
      <p:sp>
        <p:nvSpPr>
          <p:cNvPr id="639" name="矩形: 圆角 638"/>
          <p:cNvSpPr/>
          <p:nvPr/>
        </p:nvSpPr>
        <p:spPr>
          <a:xfrm>
            <a:off x="4000500" y="4524375"/>
            <a:ext cx="7505700" cy="72390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40" name="矩形: 圆角 639"/>
          <p:cNvSpPr/>
          <p:nvPr/>
        </p:nvSpPr>
        <p:spPr>
          <a:xfrm>
            <a:off x="4162425" y="4686300"/>
            <a:ext cx="400050" cy="400050"/>
          </a:xfrm>
          <a:prstGeom prst="roundRect">
            <a:avLst>
              <a:gd name="adj" fmla="val 2619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41" name="图形 640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67200" y="4791075"/>
            <a:ext cx="200025" cy="200025"/>
          </a:xfrm>
          <a:prstGeom prst="rect">
            <a:avLst/>
          </a:prstGeom>
          <a:ln/>
        </p:spPr>
      </p:pic>
      <p:sp>
        <p:nvSpPr>
          <p:cNvPr id="642" name="文本框 641" descr="{&quot;isTemplate&quot;:true,&quot;type&quot;:&quot;text&quot;}"/>
          <p:cNvSpPr txBox="1"/>
          <p:nvPr/>
        </p:nvSpPr>
        <p:spPr>
          <a:xfrm>
            <a:off x="4695825" y="4657725"/>
            <a:ext cx="66484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13" b="1">
                <a:solidFill>
                  <a:srgbClr val="0B2E4F"/>
                </a:solidFill>
                <a:latin typeface="Microsoft YaHei"/>
                <a:ea typeface="Microsoft YaHei"/>
              </a:rPr>
              <a:t>AI </a:t>
            </a: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论文</a:t>
            </a:r>
            <a:endParaRPr/>
          </a:p>
        </p:txBody>
      </p:sp>
      <p:sp>
        <p:nvSpPr>
          <p:cNvPr id="643" name="文本框 642" descr="{&quot;isTemplate&quot;:true,&quot;type&quot;:&quot;text&quot;}"/>
          <p:cNvSpPr txBox="1"/>
          <p:nvPr/>
        </p:nvSpPr>
        <p:spPr>
          <a:xfrm>
            <a:off x="4695825" y="4876800"/>
            <a:ext cx="66484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含论文题目、摘要、提纲到全文写作的辅助流程，以及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AI PPT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、思维导图、降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AIGC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率等工具。</a:t>
            </a:r>
            <a:endParaRPr/>
          </a:p>
        </p:txBody>
      </p:sp>
      <p:sp>
        <p:nvSpPr>
          <p:cNvPr id="644" name="矩形: 圆角 643"/>
          <p:cNvSpPr/>
          <p:nvPr/>
        </p:nvSpPr>
        <p:spPr>
          <a:xfrm>
            <a:off x="4000500" y="5362575"/>
            <a:ext cx="7505700" cy="733425"/>
          </a:xfrm>
          <a:prstGeom prst="roundRect">
            <a:avLst>
              <a:gd name="adj" fmla="val 1298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45" name="矩形: 圆角 644"/>
          <p:cNvSpPr/>
          <p:nvPr/>
        </p:nvSpPr>
        <p:spPr>
          <a:xfrm>
            <a:off x="4162425" y="5534025"/>
            <a:ext cx="400050" cy="400050"/>
          </a:xfrm>
          <a:prstGeom prst="roundRect">
            <a:avLst>
              <a:gd name="adj" fmla="val 26190"/>
            </a:avLst>
          </a:prstGeom>
          <a:solidFill>
            <a:srgbClr val="EFF6FA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46" name="图形 645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267200" y="5638800"/>
            <a:ext cx="200025" cy="200025"/>
          </a:xfrm>
          <a:prstGeom prst="rect">
            <a:avLst/>
          </a:prstGeom>
          <a:ln/>
        </p:spPr>
      </p:pic>
      <p:sp>
        <p:nvSpPr>
          <p:cNvPr id="647" name="文本框 646" descr="{&quot;isTemplate&quot;:true,&quot;type&quot;:&quot;text&quot;}"/>
          <p:cNvSpPr txBox="1"/>
          <p:nvPr/>
        </p:nvSpPr>
        <p:spPr>
          <a:xfrm>
            <a:off x="4695825" y="5505450"/>
            <a:ext cx="66484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学术报告</a:t>
            </a:r>
            <a:endParaRPr/>
          </a:p>
        </p:txBody>
      </p:sp>
      <p:sp>
        <p:nvSpPr>
          <p:cNvPr id="648" name="文本框 647" descr="{&quot;isTemplate&quot;:true,&quot;type&quot;:&quot;text&quot;}"/>
          <p:cNvSpPr txBox="1"/>
          <p:nvPr/>
        </p:nvSpPr>
        <p:spPr>
          <a:xfrm>
            <a:off x="4695825" y="5724525"/>
            <a:ext cx="66484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每年发布分学科的研究大报告与立项选题分析报告，用来判断某个方向近几年的整体走势。</a:t>
            </a:r>
            <a:endParaRPr/>
          </a:p>
        </p:txBody>
      </p:sp>
      <p:sp>
        <p:nvSpPr>
          <p:cNvPr id="649" name="文本框 648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650" name="文本框 649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17 / 44</a:t>
            </a:r>
            <a:endParaRPr/>
          </a:p>
        </p:txBody>
      </p:sp>
      <p:pic>
        <p:nvPicPr>
          <p:cNvPr id="651" name="图形 650"/>
          <p:cNvPicPr>
            <a:picLocks noChangeAspect="1"/>
          </p:cNvPicPr>
          <p:nvPr/>
        </p:nvPicPr>
        <p:blipFill>
          <a:blip r:embed="rId14">
            <a:alphaModFix amt="85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青泥学术实操：从选题到综述五步&lt;/Text&gt;&#10;                &lt;Text style={{ fontSize: 17, color: '#64748B', marginTop: 4 }}&gt;&#10;                    按顺序走一遍，大约 40 分钟能拿到一份可用的资料基础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4 }}&gt;&#10;&#10;        {/* 左：五步 */}&#10;        &lt;Box style={{ flex: 56, height: 520, flexDirection: 'column', gap: 10 }}&gt;&#10;            {[&#10;                {&#10;                    n: '01', t: '注册并绑定手机号',&#10;                    d: 'xueshuchuangxin.com，微信或短信登录',&#10;                    tip: '建议用 Chrome 或 Edge',&#10;                },&#10;                {&#10;                    n: '02', t: '跑一次智能选题',&#10;                    d: '输入精准关键词，如&quot;日志审计&quot;',&#10;                    tip: '关键词越具体越贴合',&#10;                },&#10;                {&#10;                    n: '03', t: '用选题门诊做诊断',&#10;                    d: '看五维诊断，重点看范围与可行性',&#10;                    tip: '范围过大要尽早收窄',&#10;                },&#10;                {&#10;                    n: '04', t: '生成智能综述',&#10;                    d: '看学术脉络、学术史与文献统计',&#10;                    tip: '脉络能看出方向热度',&#10;                },&#10;                {&#10;                    n: '05', t: '整理成文献清单',&#10;                    d: '整理题目、年份、方法、结论四列',&#10;                    tip: '目标 ≥15 篇，近三年过半',&#10;                },&#10;            ].map((x, i) =&gt; (&#10;                &lt;Box key={i} style={{&#10;                    height: 96, background: '#FFFFFF', borderRadius: 10, border: '1px solid #E2E8F0',&#10;                    padding: '8px 16px', flexDirection: 'row', gap: 13, alignItems: 'center',&#10;                    boxShadow: '0 2px 10px rgba(11,46,79,0.05)',&#10;                }}&gt;&#10;                    &lt;Text style={{ fontSize: 26, fontWeight: 'bold', color: '#0E7490', lineHeight: 1, minWidth: 44, letterSpacing: -1 }}&gt;&#10;                        {x.n}&#10;                    &lt;/Text&gt;&#10;                    &lt;Box style={{ flexDirection: 'column', flex: 1 }}&gt;&#10;                        &lt;Text style={{ fontSize: 16.5, fontWeight: 'bold', color: '#0B2E4F', lineHeight: 1.25 }}&gt;{x.t}&lt;/Text&gt;&#10;                        &lt;Text style={{ fontSize: 13, color: '#475569', lineHeight: 1.35, marginTop: 4 }}&gt;{x.d}&lt;/Text&gt;&#10;                    &lt;/Box&gt;&#10;                    &lt;Box style={{&#10;                        background: '#FEF3C7', borderRadius: 8, padding: '6px 10px', width: 138, minWidth: 138,&#10;                    }}&gt;&#10;                        &lt;Text style={{ fontSize: 12.5, color: '#92400E', lineHeight: 1.32 }}&gt;{x.tip}&lt;/Text&gt;&#10;                    &lt;/Box&gt;&#10;                &lt;/Box&gt;&#10;            ))}&#10;        &lt;/Box&gt;&#10;&#10;        {/* 右：产出模板 */}&#10;        &lt;Box style={{&#10;            flex: 44, height: 520, background: 'linear-gradient(160deg, #0B2E4F 0%, #0E7490 100%)',&#10;            borderRadius: 14, padding: 22, flexDirection: 'column',&#10;            boxShadow: '0 8px 30px rgba(11,46,79,0.20)',&#10;        }}&gt;&#10;            &lt;Text style={{ fontSize: 20, fontWeight: 'bold', color: '#FFFFFF', marginBottom: 5 }}&gt;&#10;                这一步的产出长什么样&#10;            &lt;/Text&gt;&#10;            &lt;Box style={{ width: 56, height: 4, background: '#F59E0B', borderRadius: 2, marginBottom: 15 }} /&gt;&#10;            &lt;Text style={{ fontSize: 14.5, color: '#BAE6FD', lineHeight: 1.6, marginBottom: 14 }}&gt;&#10;                把青泥给出的线索填进下面这张表，就是文献综述的骨架：&#10;            &lt;/Text&gt;&#10;&#10;            &lt;Box style={{ background: 'rgba(255,255,255,0.10)', borderRadius: 10, padding: 14, flex: 1 }}&gt;&#10;                &lt;svg width={392} height={228} viewBox='0 0 392 228'&gt;&#10;                    &lt;rect x='0' y='0' width='392' height='228' rx='8' fill='rgba(255,255,255,0.06)' stroke='rgba(125,211,252,0.45)' strokeWidth='1' /&gt;&#10;                    &lt;line x1='0' y1='37' x2='392' y2='37' stroke='rgba(125,211,252,0.5)' strokeWidth='1' /&gt;&#10;                    &lt;line x1='150' y1='0' x2='150' y2='228' stroke='rgba(125,211,252,0.28)' strokeWidth='1' /&gt;&#10;                    &lt;line x1='252' y1='0' x2='252' y2='228' stroke='rgba(125,211,252,0.28)' strokeWidth='1' /&gt;&#10;                    {[1,2,3,4,5].map((i) =&gt; (&#10;                        &lt;line key={i} x1='0' y1={37 + i * 38} x2='392' y2={37 + i * 38} stroke='rgba(125,211,252,0.18)' strokeWidth='1' /&gt;&#10;                    ))}&#10;                    {['文献标题','年份','研究方法','核心结论'].map((h, i) =&gt; (&#10;                        &lt;text key={i} x={[10, 160, 262, 330][i]} y='25' fontSize='13' fill='#F59E0B' fontWeight='bold' fontFamily='sans-serif'&gt;{h}&lt;/text&gt;&#10;                    ))}&#10;                    {[&#10;                        ['日志异常检测方法研究', '2023', '实验对比'],&#10;                        ['主机安全基线核查技术', '2024', '系统实现'],&#10;                        ['安全事件归集与关联分析', '2023', '案例分析'],&#10;                        ['等保 2.0 落地实施路径', '2025', '调查研究'],&#10;                        ['工控网络流量异常识别', '2022', '实验对比'],&#10;                    ].map((row, r) =&gt; (&#10;                        &lt;g key={r}&gt;&#10;                            {row.map((cell, c) =&gt; (&#10;                                &lt;text key={c} x={[10, 160, 262][c] + (c === 0 ? 0 : 0)} y={37 + r * 38 + 24}&#10;                                    fontSize='11.5' fill='#BAE6FD' fontFamily='sans-serif'&gt;{cell}&lt;/text&gt;&#10;                            ))}&#10;                            {r % 2 === 0 &amp;&amp; &lt;rect x='1' y={37 + r * 38 + 1} width='390' height='36' fill='rgba(125,211,252,0.06)' /&gt;}&#10;                        &lt;/g&gt;&#10;                    ))}&#10;                &lt;/svg&gt;&#10;            &lt;/Box&gt;&#10;&#10;            &lt;Text style={{ fontSize: 14, color: '#FDE68A', lineHeight: 1.5, fontWeight: 'bold', marginTop: 12 }}&gt;&#10;                提醒：青泥给的是线索，不是终稿。文献结论必须自己核对原文。&#10;            &lt;/Text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18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矩形 6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54" name="文本框 653" descr="{&quot;isTemplate&quot;:true,&quot;type&quot;:&quot;text&quot;}"/>
          <p:cNvSpPr txBox="1"/>
          <p:nvPr/>
        </p:nvSpPr>
        <p:spPr>
          <a:xfrm>
            <a:off x="1143000" y="342900"/>
            <a:ext cx="51435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青泥学术实操：从选题到综述五步</a:t>
            </a:r>
            <a:endParaRPr/>
          </a:p>
        </p:txBody>
      </p:sp>
      <p:sp>
        <p:nvSpPr>
          <p:cNvPr id="655" name="文本框 654" descr="{&quot;isTemplate&quot;:true,&quot;type&quot;:&quot;text&quot;}"/>
          <p:cNvSpPr txBox="1"/>
          <p:nvPr/>
        </p:nvSpPr>
        <p:spPr>
          <a:xfrm>
            <a:off x="1143000" y="800100"/>
            <a:ext cx="5143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按顺序走一遍，大约</a:t>
            </a:r>
            <a:r>
              <a:rPr lang="en-US" sz="1275">
                <a:solidFill>
                  <a:srgbClr val="64748B"/>
                </a:solidFill>
                <a:latin typeface="Microsoft YaHei"/>
                <a:ea typeface="Microsoft YaHei"/>
              </a:rPr>
              <a:t> 40 </a:t>
            </a: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分钟能拿到一份可用的资料基础</a:t>
            </a:r>
            <a:endParaRPr/>
          </a:p>
        </p:txBody>
      </p:sp>
      <p:sp>
        <p:nvSpPr>
          <p:cNvPr id="656" name="矩形: 圆角 655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57" name="矩形: 圆角 656"/>
          <p:cNvSpPr/>
          <p:nvPr/>
        </p:nvSpPr>
        <p:spPr>
          <a:xfrm>
            <a:off x="685800" y="1143000"/>
            <a:ext cx="5934075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58" name="文本框 657" descr="{&quot;isTemplate&quot;:true,&quot;type&quot;:&quot;text&quot;}"/>
          <p:cNvSpPr txBox="1"/>
          <p:nvPr/>
        </p:nvSpPr>
        <p:spPr>
          <a:xfrm>
            <a:off x="838200" y="1447800"/>
            <a:ext cx="41910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 spc="-75">
                <a:solidFill>
                  <a:srgbClr val="0E7490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659" name="文本框 658" descr="{&quot;isTemplate&quot;:true,&quot;type&quot;:&quot;text&quot;}"/>
          <p:cNvSpPr txBox="1"/>
          <p:nvPr/>
        </p:nvSpPr>
        <p:spPr>
          <a:xfrm>
            <a:off x="1381125" y="1362075"/>
            <a:ext cx="36480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注册并绑定手机号</a:t>
            </a:r>
            <a:endParaRPr/>
          </a:p>
        </p:txBody>
      </p:sp>
      <p:sp>
        <p:nvSpPr>
          <p:cNvPr id="660" name="文本框 659" descr="{&quot;isTemplate&quot;:true,&quot;type&quot;:&quot;text&quot;}"/>
          <p:cNvSpPr txBox="1"/>
          <p:nvPr/>
        </p:nvSpPr>
        <p:spPr>
          <a:xfrm>
            <a:off x="1381125" y="1638300"/>
            <a:ext cx="36480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xueshuchuangxin.com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，微信或短信登录</a:t>
            </a:r>
            <a:endParaRPr/>
          </a:p>
        </p:txBody>
      </p:sp>
      <p:sp>
        <p:nvSpPr>
          <p:cNvPr id="661" name="矩形: 圆角 660"/>
          <p:cNvSpPr/>
          <p:nvPr/>
        </p:nvSpPr>
        <p:spPr>
          <a:xfrm>
            <a:off x="5153025" y="1352550"/>
            <a:ext cx="1314450" cy="495300"/>
          </a:xfrm>
          <a:prstGeom prst="roundRect">
            <a:avLst>
              <a:gd name="adj" fmla="val 15385"/>
            </a:avLst>
          </a:prstGeom>
          <a:solidFill>
            <a:srgbClr val="FEF3C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62" name="文本框 661" descr="{&quot;isTemplate&quot;:true,&quot;type&quot;:&quot;text&quot;}"/>
          <p:cNvSpPr txBox="1"/>
          <p:nvPr/>
        </p:nvSpPr>
        <p:spPr>
          <a:xfrm>
            <a:off x="5248275" y="1409700"/>
            <a:ext cx="1123950" cy="3810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2000"/>
              </a:lnSpc>
            </a:pPr>
            <a:r>
              <a:rPr lang="zh-CN" sz="938">
                <a:solidFill>
                  <a:srgbClr val="92400E"/>
                </a:solidFill>
                <a:latin typeface="Microsoft YaHei"/>
                <a:ea typeface="Microsoft YaHei"/>
              </a:rPr>
              <a:t>建议用</a:t>
            </a:r>
            <a:r>
              <a:rPr lang="en-US" sz="938">
                <a:solidFill>
                  <a:srgbClr val="92400E"/>
                </a:solidFill>
                <a:latin typeface="Microsoft YaHei"/>
                <a:ea typeface="Microsoft YaHei"/>
              </a:rPr>
              <a:t> Chrome </a:t>
            </a:r>
            <a:r>
              <a:rPr lang="zh-CN" sz="938">
                <a:solidFill>
                  <a:srgbClr val="92400E"/>
                </a:solidFill>
                <a:latin typeface="Microsoft YaHei"/>
                <a:ea typeface="Microsoft YaHei"/>
              </a:rPr>
              <a:t>或</a:t>
            </a:r>
            <a:r>
              <a:rPr lang="en-US" sz="938">
                <a:solidFill>
                  <a:srgbClr val="92400E"/>
                </a:solidFill>
                <a:latin typeface="Microsoft YaHei"/>
                <a:ea typeface="Microsoft YaHei"/>
              </a:rPr>
              <a:t> Edge</a:t>
            </a:r>
            <a:endParaRPr/>
          </a:p>
        </p:txBody>
      </p:sp>
      <p:sp>
        <p:nvSpPr>
          <p:cNvPr id="663" name="矩形: 圆角 662"/>
          <p:cNvSpPr/>
          <p:nvPr/>
        </p:nvSpPr>
        <p:spPr>
          <a:xfrm>
            <a:off x="685800" y="2152650"/>
            <a:ext cx="5934075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64" name="文本框 663" descr="{&quot;isTemplate&quot;:true,&quot;type&quot;:&quot;text&quot;}"/>
          <p:cNvSpPr txBox="1"/>
          <p:nvPr/>
        </p:nvSpPr>
        <p:spPr>
          <a:xfrm>
            <a:off x="838200" y="2457450"/>
            <a:ext cx="41910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 spc="-75">
                <a:solidFill>
                  <a:srgbClr val="0E7490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665" name="文本框 664" descr="{&quot;isTemplate&quot;:true,&quot;type&quot;:&quot;text&quot;}"/>
          <p:cNvSpPr txBox="1"/>
          <p:nvPr/>
        </p:nvSpPr>
        <p:spPr>
          <a:xfrm>
            <a:off x="1381125" y="2371725"/>
            <a:ext cx="36480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跑一次智能选题</a:t>
            </a:r>
            <a:endParaRPr/>
          </a:p>
        </p:txBody>
      </p:sp>
      <p:sp>
        <p:nvSpPr>
          <p:cNvPr id="666" name="文本框 665" descr="{&quot;isTemplate&quot;:true,&quot;type&quot;:&quot;text&quot;}"/>
          <p:cNvSpPr txBox="1"/>
          <p:nvPr/>
        </p:nvSpPr>
        <p:spPr>
          <a:xfrm>
            <a:off x="1381125" y="2647950"/>
            <a:ext cx="36480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输入精准关键词，如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日志审计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667" name="矩形: 圆角 666"/>
          <p:cNvSpPr/>
          <p:nvPr/>
        </p:nvSpPr>
        <p:spPr>
          <a:xfrm>
            <a:off x="5153025" y="2457450"/>
            <a:ext cx="1314450" cy="3048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68" name="文本框 667" descr="{&quot;isTemplate&quot;:true,&quot;type&quot;:&quot;text&quot;}"/>
          <p:cNvSpPr txBox="1"/>
          <p:nvPr/>
        </p:nvSpPr>
        <p:spPr>
          <a:xfrm>
            <a:off x="5248275" y="2514600"/>
            <a:ext cx="11239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2000"/>
              </a:lnSpc>
            </a:pPr>
            <a:r>
              <a:rPr lang="zh-CN" sz="938">
                <a:solidFill>
                  <a:srgbClr val="92400E"/>
                </a:solidFill>
                <a:latin typeface="Microsoft YaHei"/>
                <a:ea typeface="Microsoft YaHei"/>
              </a:rPr>
              <a:t>关键词越具体越贴合</a:t>
            </a:r>
            <a:endParaRPr/>
          </a:p>
        </p:txBody>
      </p:sp>
      <p:sp>
        <p:nvSpPr>
          <p:cNvPr id="669" name="矩形: 圆角 668"/>
          <p:cNvSpPr/>
          <p:nvPr/>
        </p:nvSpPr>
        <p:spPr>
          <a:xfrm>
            <a:off x="685800" y="3162300"/>
            <a:ext cx="5934075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70" name="文本框 669" descr="{&quot;isTemplate&quot;:true,&quot;type&quot;:&quot;text&quot;}"/>
          <p:cNvSpPr txBox="1"/>
          <p:nvPr/>
        </p:nvSpPr>
        <p:spPr>
          <a:xfrm>
            <a:off x="838200" y="3467100"/>
            <a:ext cx="41910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 spc="-75">
                <a:solidFill>
                  <a:srgbClr val="0E7490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671" name="文本框 670" descr="{&quot;isTemplate&quot;:true,&quot;type&quot;:&quot;text&quot;}"/>
          <p:cNvSpPr txBox="1"/>
          <p:nvPr/>
        </p:nvSpPr>
        <p:spPr>
          <a:xfrm>
            <a:off x="1381125" y="3381375"/>
            <a:ext cx="36480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用选题门诊做诊断</a:t>
            </a:r>
            <a:endParaRPr/>
          </a:p>
        </p:txBody>
      </p:sp>
      <p:sp>
        <p:nvSpPr>
          <p:cNvPr id="672" name="文本框 671" descr="{&quot;isTemplate&quot;:true,&quot;type&quot;:&quot;text&quot;}"/>
          <p:cNvSpPr txBox="1"/>
          <p:nvPr/>
        </p:nvSpPr>
        <p:spPr>
          <a:xfrm>
            <a:off x="1381125" y="3657600"/>
            <a:ext cx="36480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看五维诊断，重点看范围与可行性</a:t>
            </a:r>
            <a:endParaRPr/>
          </a:p>
        </p:txBody>
      </p:sp>
      <p:sp>
        <p:nvSpPr>
          <p:cNvPr id="673" name="矩形: 圆角 672"/>
          <p:cNvSpPr/>
          <p:nvPr/>
        </p:nvSpPr>
        <p:spPr>
          <a:xfrm>
            <a:off x="5153025" y="3467100"/>
            <a:ext cx="1314450" cy="3048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74" name="文本框 673" descr="{&quot;isTemplate&quot;:true,&quot;type&quot;:&quot;text&quot;}"/>
          <p:cNvSpPr txBox="1"/>
          <p:nvPr/>
        </p:nvSpPr>
        <p:spPr>
          <a:xfrm>
            <a:off x="5248275" y="3524250"/>
            <a:ext cx="11239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2000"/>
              </a:lnSpc>
            </a:pPr>
            <a:r>
              <a:rPr lang="zh-CN" sz="938">
                <a:solidFill>
                  <a:srgbClr val="92400E"/>
                </a:solidFill>
                <a:latin typeface="Microsoft YaHei"/>
                <a:ea typeface="Microsoft YaHei"/>
              </a:rPr>
              <a:t>范围过大要尽早收窄</a:t>
            </a:r>
            <a:endParaRPr/>
          </a:p>
        </p:txBody>
      </p:sp>
      <p:sp>
        <p:nvSpPr>
          <p:cNvPr id="675" name="矩形: 圆角 674"/>
          <p:cNvSpPr/>
          <p:nvPr/>
        </p:nvSpPr>
        <p:spPr>
          <a:xfrm>
            <a:off x="685800" y="4171950"/>
            <a:ext cx="5934075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76" name="文本框 675" descr="{&quot;isTemplate&quot;:true,&quot;type&quot;:&quot;text&quot;}"/>
          <p:cNvSpPr txBox="1"/>
          <p:nvPr/>
        </p:nvSpPr>
        <p:spPr>
          <a:xfrm>
            <a:off x="838200" y="4476750"/>
            <a:ext cx="41910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 spc="-75">
                <a:solidFill>
                  <a:srgbClr val="0E7490"/>
                </a:solidFill>
                <a:latin typeface="Microsoft YaHei"/>
                <a:ea typeface="Microsoft YaHei"/>
              </a:rPr>
              <a:t>04</a:t>
            </a:r>
            <a:endParaRPr/>
          </a:p>
        </p:txBody>
      </p:sp>
      <p:sp>
        <p:nvSpPr>
          <p:cNvPr id="677" name="文本框 676" descr="{&quot;isTemplate&quot;:true,&quot;type&quot;:&quot;text&quot;}"/>
          <p:cNvSpPr txBox="1"/>
          <p:nvPr/>
        </p:nvSpPr>
        <p:spPr>
          <a:xfrm>
            <a:off x="1381125" y="4391025"/>
            <a:ext cx="36480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生成智能综述</a:t>
            </a:r>
            <a:endParaRPr/>
          </a:p>
        </p:txBody>
      </p:sp>
      <p:sp>
        <p:nvSpPr>
          <p:cNvPr id="678" name="文本框 677" descr="{&quot;isTemplate&quot;:true,&quot;type&quot;:&quot;text&quot;}"/>
          <p:cNvSpPr txBox="1"/>
          <p:nvPr/>
        </p:nvSpPr>
        <p:spPr>
          <a:xfrm>
            <a:off x="1381125" y="4667250"/>
            <a:ext cx="36480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看学术脉络、学术史与文献统计</a:t>
            </a:r>
            <a:endParaRPr/>
          </a:p>
        </p:txBody>
      </p:sp>
      <p:sp>
        <p:nvSpPr>
          <p:cNvPr id="679" name="矩形: 圆角 678"/>
          <p:cNvSpPr/>
          <p:nvPr/>
        </p:nvSpPr>
        <p:spPr>
          <a:xfrm>
            <a:off x="5153025" y="4476750"/>
            <a:ext cx="1314450" cy="3048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80" name="文本框 679" descr="{&quot;isTemplate&quot;:true,&quot;type&quot;:&quot;text&quot;}"/>
          <p:cNvSpPr txBox="1"/>
          <p:nvPr/>
        </p:nvSpPr>
        <p:spPr>
          <a:xfrm>
            <a:off x="5248275" y="4533900"/>
            <a:ext cx="11239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2000"/>
              </a:lnSpc>
            </a:pPr>
            <a:r>
              <a:rPr lang="zh-CN" sz="938">
                <a:solidFill>
                  <a:srgbClr val="92400E"/>
                </a:solidFill>
                <a:latin typeface="Microsoft YaHei"/>
                <a:ea typeface="Microsoft YaHei"/>
              </a:rPr>
              <a:t>脉络能看出方向热度</a:t>
            </a:r>
            <a:endParaRPr/>
          </a:p>
        </p:txBody>
      </p:sp>
      <p:sp>
        <p:nvSpPr>
          <p:cNvPr id="681" name="矩形: 圆角 680"/>
          <p:cNvSpPr/>
          <p:nvPr/>
        </p:nvSpPr>
        <p:spPr>
          <a:xfrm>
            <a:off x="685800" y="5181600"/>
            <a:ext cx="5934075" cy="914400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82" name="文本框 681" descr="{&quot;isTemplate&quot;:true,&quot;type&quot;:&quot;text&quot;}"/>
          <p:cNvSpPr txBox="1"/>
          <p:nvPr/>
        </p:nvSpPr>
        <p:spPr>
          <a:xfrm>
            <a:off x="838200" y="5486400"/>
            <a:ext cx="41910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 spc="-75">
                <a:solidFill>
                  <a:srgbClr val="0E7490"/>
                </a:solidFill>
                <a:latin typeface="Microsoft YaHei"/>
                <a:ea typeface="Microsoft YaHei"/>
              </a:rPr>
              <a:t>05</a:t>
            </a:r>
            <a:endParaRPr/>
          </a:p>
        </p:txBody>
      </p:sp>
      <p:sp>
        <p:nvSpPr>
          <p:cNvPr id="683" name="文本框 682" descr="{&quot;isTemplate&quot;:true,&quot;type&quot;:&quot;text&quot;}"/>
          <p:cNvSpPr txBox="1"/>
          <p:nvPr/>
        </p:nvSpPr>
        <p:spPr>
          <a:xfrm>
            <a:off x="1381125" y="5400675"/>
            <a:ext cx="3648075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整理成文献清单</a:t>
            </a:r>
            <a:endParaRPr/>
          </a:p>
        </p:txBody>
      </p:sp>
      <p:sp>
        <p:nvSpPr>
          <p:cNvPr id="684" name="文本框 683" descr="{&quot;isTemplate&quot;:true,&quot;type&quot;:&quot;text&quot;}"/>
          <p:cNvSpPr txBox="1"/>
          <p:nvPr/>
        </p:nvSpPr>
        <p:spPr>
          <a:xfrm>
            <a:off x="1381125" y="5676900"/>
            <a:ext cx="36480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整理题目、年份、方法、结论四列</a:t>
            </a:r>
            <a:endParaRPr/>
          </a:p>
        </p:txBody>
      </p:sp>
      <p:sp>
        <p:nvSpPr>
          <p:cNvPr id="685" name="矩形: 圆角 684"/>
          <p:cNvSpPr/>
          <p:nvPr/>
        </p:nvSpPr>
        <p:spPr>
          <a:xfrm>
            <a:off x="5153025" y="5391150"/>
            <a:ext cx="1314450" cy="495300"/>
          </a:xfrm>
          <a:prstGeom prst="roundRect">
            <a:avLst>
              <a:gd name="adj" fmla="val 15385"/>
            </a:avLst>
          </a:prstGeom>
          <a:solidFill>
            <a:srgbClr val="FEF3C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86" name="文本框 685" descr="{&quot;isTemplate&quot;:true,&quot;type&quot;:&quot;text&quot;}"/>
          <p:cNvSpPr txBox="1"/>
          <p:nvPr/>
        </p:nvSpPr>
        <p:spPr>
          <a:xfrm>
            <a:off x="5248275" y="5448300"/>
            <a:ext cx="1123950" cy="3810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32000"/>
              </a:lnSpc>
            </a:pPr>
            <a:r>
              <a:rPr lang="zh-CN" sz="938">
                <a:solidFill>
                  <a:srgbClr val="92400E"/>
                </a:solidFill>
                <a:latin typeface="Microsoft YaHei"/>
                <a:ea typeface="Microsoft YaHei"/>
              </a:rPr>
              <a:t>目标</a:t>
            </a:r>
            <a:r>
              <a:rPr lang="en-US" sz="938">
                <a:solidFill>
                  <a:srgbClr val="92400E"/>
                </a:solidFill>
                <a:latin typeface="Microsoft YaHei"/>
                <a:ea typeface="Microsoft YaHei"/>
              </a:rPr>
              <a:t> ≥15 </a:t>
            </a:r>
            <a:r>
              <a:rPr lang="zh-CN" sz="938">
                <a:solidFill>
                  <a:srgbClr val="92400E"/>
                </a:solidFill>
                <a:latin typeface="Microsoft YaHei"/>
                <a:ea typeface="Microsoft YaHei"/>
              </a:rPr>
              <a:t>篇，近三年过半</a:t>
            </a:r>
            <a:endParaRPr/>
          </a:p>
        </p:txBody>
      </p:sp>
      <p:sp>
        <p:nvSpPr>
          <p:cNvPr id="687" name="矩形: 圆角 686"/>
          <p:cNvSpPr/>
          <p:nvPr/>
        </p:nvSpPr>
        <p:spPr>
          <a:xfrm>
            <a:off x="6848475" y="1143000"/>
            <a:ext cx="4657725" cy="4953000"/>
          </a:xfrm>
          <a:prstGeom prst="roundRect">
            <a:avLst>
              <a:gd name="adj" fmla="val 2863"/>
            </a:avLst>
          </a:prstGeom>
          <a:gradFill>
            <a:gsLst>
              <a:gs pos="0">
                <a:srgbClr val="0B2E4F"/>
              </a:gs>
              <a:gs pos="100000">
                <a:srgbClr val="0E7490"/>
              </a:gs>
            </a:gsLst>
            <a:lin ang="4200000" scaled="1"/>
          </a:gradFill>
          <a:ln/>
          <a:effectLst>
            <a:outerShdw blurRad="285750" dist="76200" dir="5400000">
              <a:srgbClr val="0B2E4F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88" name="文本框 687" descr="{&quot;isTemplate&quot;:true,&quot;type&quot;:&quot;text&quot;}"/>
          <p:cNvSpPr txBox="1"/>
          <p:nvPr/>
        </p:nvSpPr>
        <p:spPr>
          <a:xfrm>
            <a:off x="7058025" y="1352550"/>
            <a:ext cx="42386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这一步的产出长什么样</a:t>
            </a:r>
            <a:endParaRPr/>
          </a:p>
        </p:txBody>
      </p:sp>
      <p:sp>
        <p:nvSpPr>
          <p:cNvPr id="689" name="矩形: 圆角 688"/>
          <p:cNvSpPr/>
          <p:nvPr/>
        </p:nvSpPr>
        <p:spPr>
          <a:xfrm>
            <a:off x="7058025" y="1628775"/>
            <a:ext cx="533400" cy="38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90" name="文本框 689" descr="{&quot;isTemplate&quot;:true,&quot;type&quot;:&quot;text&quot;}"/>
          <p:cNvSpPr txBox="1"/>
          <p:nvPr/>
        </p:nvSpPr>
        <p:spPr>
          <a:xfrm>
            <a:off x="7058025" y="1809750"/>
            <a:ext cx="4238625" cy="2667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把青泥给出的线索填进下面这张表，就是文献综述的骨架：</a:t>
            </a:r>
            <a:endParaRPr/>
          </a:p>
        </p:txBody>
      </p:sp>
      <p:sp>
        <p:nvSpPr>
          <p:cNvPr id="691" name="矩形: 圆角 690"/>
          <p:cNvSpPr/>
          <p:nvPr/>
        </p:nvSpPr>
        <p:spPr>
          <a:xfrm>
            <a:off x="7058025" y="2209800"/>
            <a:ext cx="4238625" cy="3314700"/>
          </a:xfrm>
          <a:prstGeom prst="roundRect">
            <a:avLst>
              <a:gd name="adj" fmla="val 2874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92" name="图形 69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91375" y="2343150"/>
            <a:ext cx="3733800" cy="2171700"/>
          </a:xfrm>
          <a:prstGeom prst="rect">
            <a:avLst/>
          </a:prstGeom>
          <a:ln/>
        </p:spPr>
      </p:pic>
      <p:sp>
        <p:nvSpPr>
          <p:cNvPr id="693" name="文本框 692" descr="{&quot;isTemplate&quot;:true,&quot;type&quot;:&quot;text&quot;}"/>
          <p:cNvSpPr txBox="1"/>
          <p:nvPr/>
        </p:nvSpPr>
        <p:spPr>
          <a:xfrm>
            <a:off x="7058025" y="5638800"/>
            <a:ext cx="423862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 b="1">
                <a:solidFill>
                  <a:srgbClr val="FDE68A"/>
                </a:solidFill>
                <a:latin typeface="Microsoft YaHei"/>
                <a:ea typeface="Microsoft YaHei"/>
              </a:rPr>
              <a:t>提醒：青泥给的是线索，不是终稿。文献结论必须自己核对原文。</a:t>
            </a:r>
            <a:endParaRPr/>
          </a:p>
        </p:txBody>
      </p:sp>
      <p:sp>
        <p:nvSpPr>
          <p:cNvPr id="694" name="文本框 693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695" name="文本框 694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18 / 44</a:t>
            </a:r>
            <a:endParaRPr/>
          </a:p>
        </p:txBody>
      </p:sp>
      <p:pic>
        <p:nvPicPr>
          <p:cNvPr id="696" name="图形 695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hield' style={{ fill: '#0E7490', width: 32, height: 32, opacity: 0.85 }} /&gt;&#10;            &lt;Box style={{ flexDirection: 'column' }}&gt;&#10;                &lt;Text style={{ fontSize: 36, fontWeight: 'bold', color: '#0B2E4F' }}&gt;ima 知识库：你的毕设第二大脑&lt;/Text&gt;&#10;                &lt;Text style={{ fontSize: 17, color: '#64748B', marginTop: 4 }}&gt;&#10;                    腾讯 ima.copilot · 让资料变成随时可问的知识&#10;                &lt;/Text&gt;&#10;            &lt;/Box&gt;&#10;        &lt;/Box&gt;&#10;        &lt;Box style={{ width: 6, height: 44, background: '#F59E0B', borderRadius: 3 }} /&gt;&#10;    &lt;/Box&gt;&#10;&#10;    &lt;Box style={{ height: 520, flexDirection: 'row', gap: 24 }}&gt;&#10;&#10;        {/* 左：55% 主视觉 */}&#10;        &lt;Box style={{&#10;            flex: 55, height: 520, borderRadius: 14, overflow: 'hidden',&#10;            background: 'linear-gradient(160deg, #0B2E4F 0%, #0E7490 100%)',&#10;            boxShadow: '0 8px 30px rgba(11,46,79,0.20)', padding: 24, flexDirection: 'column',&#10;        }}&gt;&#10;            &lt;Text style={{ fontSize: 20, fontWeight: 'bold', color: '#FFFFFF', marginBottom: 4 }}&gt;&#10;                核心机制：检索增强生成（RAG）&#10;            &lt;/Text&gt;&#10;            &lt;Text style={{ fontSize: 14.5, color: '#BAE6FD', lineHeight: 1.55 }}&gt;&#10;                你的资料先被解析入库，提问时先检索再生成，答案可回溯到原文&#10;            &lt;/Text&gt;&#10;&#10;            &lt;Box style={{ height: 168, marginTop: 12 }}&gt;&#10;                &lt;svg width={554} height={168} viewBox='0 0 554 168'&gt;&#10;                    {/* 导入 */}&#10;                    &lt;g opacity='0.85'&gt;&#10;                        &lt;rect x='4' y='24' width='104' height='52' rx='9' fill='rgba(125,211,252,0.22)' /&gt;&#10;                        &lt;text x='56' y='46' fontSize='13' fill='#FFFFFF' fontWeight='bold' textAnchor='middle' fontFamily='sans-serif'&gt;上传资料&lt;/text&gt;&#10;                        &lt;text x='56' y='65' fontSize='11' fill='#BAE6FD' textAnchor='middle' fontFamily='sans-serif'&gt;19 种格式&lt;/text&gt;&#10;                    &lt;/g&gt;&#10;                    &lt;path d='M112 50 L148 50' stroke='#F59E0B' strokeWidth='2.5' strokeLinecap='round' /&gt;&#10;                    &lt;path d='M140 43 L150 50 L140 57' stroke='#F59E0B' strokeWidth='2.5' fill='none' strokeLinecap='round' /&gt;&#10;&#10;                    {/* 解析入库 */}&#10;                    &lt;g opacity='0.85'&gt;&#10;                        &lt;rect x='154' y='18' width='110' height='64' rx='9' fill='rgba(125,211,252,0.30)' /&gt;&#10;                        &lt;text x='209' y='42' fontSize='13' fill='#FFFFFF' fontWeight='bold' textAnchor='middle' fontFamily='sans-serif'&gt;结构化解析&lt;/text&gt;&#10;                        &lt;text x='209' y='61' fontSize='11' fill='#BAE6FD' textAnchor='middle' fontFamily='sans-serif'&gt;切片 + 建索引&lt;/text&gt;&#10;                    &lt;/g&gt;&#10;                    &lt;path d='M268 50 L304 50' stroke='#F59E0B' strokeWidth='2.5' strokeLinecap='round' /&gt;&#10;                    &lt;path d='M296 43 L306 50 L296 57' stroke='#F59E0B' strokeWidth='2.5' fill='none' strokeLinecap='round' /&gt;&#10;&#10;                    {/* 检索 */}&#10;                    &lt;g opacity='0.85'&gt;&#10;                        &lt;rect x='310' y='18' width='110' height='64' rx='9' fill='rgba(125,211,252,0.30)' /&gt;&#10;                        &lt;text x='365' y='42' fontSize='13' fill='#FFFFFF' fontWeight='bold' textAnchor='middle' fontFamily='sans-serif'&gt;精准召回&lt;/text&gt;&#10;                        &lt;text x='365' y='61' fontSize='11' fill='#BAE6FD' textAnchor='middle' fontFamily='sans-serif'&gt;找到相关原文&lt;/text&gt;&#10;                    &lt;/g&gt;&#10;                    &lt;path d='M424 50 L458 50' stroke='#F59E0B' strokeWidth='2.5' strokeLinecap='round' /&gt;&#10;                    &lt;path d='M450 43 L460 50 L450 57' stroke='#F59E0B' strokeWidth='2.5' fill='none' strokeLinecap='round' /&gt;&#10;&#10;                    {/* 生成 */}&#10;                    &lt;g opacity='0.95'&gt;&#10;                        &lt;rect x='464' y='18' width='86' height='64' rx='9' fill='#F59E0B' opacity='0.88' /&gt;&#10;                        &lt;text x='507' y='42' fontSize='13' fill='#FFFFFF' fontWeight='bold' textAnchor='middle' fontFamily='sans-serif'&gt;生成回答&lt;/text&gt;&#10;                        &lt;text x='507' y='61' fontSize='11' fill='#FFFFFF' textAnchor='middle' fontFamily='sans-serif'&gt;附原文出处&lt;/text&gt;&#10;                    &lt;/g&gt;&#10;&#10;                    {/* 下方：双模型 */}&#10;                    &lt;line x1='4' y1='100' x2='550' y2='100' stroke='rgba(125,211,252,0.3)' strokeWidth='1' strokeDasharray='4 4' /&gt;&#10;                    &lt;g opacity='0.9'&gt;&#10;                        &lt;rect x='4' y='116' width='258' height='42' rx='8' fill='rgba(255,255,255,0.13)' stroke='rgba(125,211,252,0.45)' strokeWidth='1' /&gt;&#10;                        &lt;text x='133' y='142' fontSize='13' fill='#FFFFFF' fontWeight='bold' textAnchor='middle' fontFamily='sans-serif'&gt;腾讯混元&lt;/text&gt;&#10;                    &lt;/g&gt;&#10;                    &lt;g opacity='0.9'&gt;&#10;                        &lt;rect x='292' y='116' width='258' height='42' rx='8' fill='rgba(255,255,255,0.13)' stroke='rgba(125,211,252,0.45)' strokeWidth='1' /&gt;&#10;                        &lt;text x='421' y='142' fontSize='13' fill='#FFFFFF' fontWeight='bold' textAnchor='middle' fontFamily='sans-serif'&gt;DeepSeek&lt;/text&gt;&#10;                    &lt;/g&gt;&#10;                &lt;/svg&gt;&#10;            &lt;/Box&gt;&#10;&#10;            &lt;Box style={{&#10;                marginTop: 'auto', background: 'rgba(245,158,11,0.15)', borderRadius: 10,&#10;                padding: '13px 16px', border: '1px solid rgba(245,158,11,0.45)',&#10;            }}&gt;&#10;                &lt;Text style={{ fontSize: 14.5, color: '#FDE68A', lineHeight: 1.55 }}&gt;&#10;                    与普通 AI 聊天最大的区别：它答的是&#10;                    &lt;span style={{ fontWeight: 'bold' }}&gt;你自己上传的资料&lt;/span&gt;&#10;                    ，而不是训练时记住的通用内容。&#10;                &lt;/Text&gt;&#10;            &lt;/Box&gt;&#10;        &lt;/Box&gt;&#10;&#10;        {/* 右：45% 能力与边界 */}&#10;        &lt;Box style={{ flex: 45, height: 520, flexDirection: 'column', gap: 12 }}&gt;&#10;            &lt;Box style={{&#10;                height: 156, background: '#FFFFFF', borderRadius: 12, border: '1px solid #E2E8F0',&#10;                padding: 18, flexDirection: 'column',&#10;                boxShadow: '0 2px 10px rgba(11,46,79,0.05)',&#10;            }}&gt;&#10;                &lt;Text style={{ fontSize: 18, fontWeight: 'bold', color: '#0B2E4F', marginBottom: 10 }}&gt;&#10;                    支持导入什么&#10;                &lt;/Text&gt;&#10;                &lt;Text style={{ fontSize: 14.5, color: '#475569', lineHeight: 1.65 }}&gt;&#10;                    覆盖 PDF、Word、PPT、Excel 等文档，以及网页链接、公众号文章、&#10;                    微信文件、图片截图、录音音频、腾讯文档等多种载体，共&#10;                    &lt;span style={{ color: '#0E7490', fontWeight: 'bold' }}&gt; 19 种格式&lt;/span&gt;。&#10;                &lt;/Text&gt;&#10;            &lt;/Box&gt;&#10;&#10;            &lt;Box style={{&#10;                height: 172, background: '#FFFFFF', borderRadius: 12, border: '1px solid #E2E8F0',&#10;                padding: 18, flexDirection: 'column',&#10;                boxShadow: '0 2px 10px rgba(11,46,79,0.05)',&#10;            }}&gt;&#10;                &lt;Text style={{ fontSize: 18, fontWeight: 'bold', color: '#0B2E4F', marginBottom: 10 }}&gt;&#10;                    能产出什么&#10;                &lt;/Text&gt;&#10;                {[&#10;                    '基于知识库的精准问答，答案可溯源到原文',&#10;                    'AI 笔记：全流程辅助创作与润色',&#10;                    '知识要点总结、播客与可视化脑图',&#10;                    '团队知识库：多人协作共建共享',&#10;                ].map((t, i) =&gt; (&#10;                    &lt;Box key={i} style={{ flexDirection: 'row', gap: 9, alignItems: 'flex-start', marginBottom: 6 }}&gt;&#10;                        &lt;FAIcon name='check' style={{ fill: '#0E7490', width: 15, height: 15, marginTop: 2 }} /&gt;&#10;                        &lt;Text style={{ fontSize: 14, color: '#475569', lineHeight: 1.4, flex: 1 }}&gt;{t}&lt;/Text&gt;&#10;                    &lt;/Box&gt;&#10;                ))}&#10;            &lt;/Box&gt;&#10;&#10;            &lt;Box style={{&#10;                flex: 1, background: '#FFFBEB', borderRadius: 12, border: '1px solid #FDE68A',&#10;                padding: 18, flexDirection: 'column',&#10;            }}&gt;&#10;                &lt;Box style={{ flexDirection: 'row', alignItems: 'center', gap: 9, marginBottom: 8 }}&gt;&#10;                    &lt;FAIcon name='exclamation-triangle' style={{ fill: '#B45309', width: 19, height: 19 }} /&gt;&#10;                    &lt;Text style={{ fontSize: 17.5, fontWeight: 'bold', color: '#78350F' }}&gt;使用边界&lt;/Text&gt;&#10;                &lt;/Box&gt;&#10;                &lt;Text style={{ fontSize: 14, color: '#78350F', lineHeight: 1.6 }}&gt;&#10;                    知识库只回答你提供了资料的部分。资料本身质量差，答案就差；&#10;                    引用来源必须自己复核，不能直接当论文结论使用。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19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矩形 6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99" name="文本框 698" descr="{&quot;isTemplate&quot;:true,&quot;type&quot;:&quot;text&quot;}"/>
          <p:cNvSpPr txBox="1"/>
          <p:nvPr/>
        </p:nvSpPr>
        <p:spPr>
          <a:xfrm>
            <a:off x="1143000" y="342900"/>
            <a:ext cx="485775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ima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知识库：你的毕设第二大脑</a:t>
            </a:r>
            <a:endParaRPr/>
          </a:p>
        </p:txBody>
      </p:sp>
      <p:sp>
        <p:nvSpPr>
          <p:cNvPr id="700" name="文本框 699" descr="{&quot;isTemplate&quot;:true,&quot;type&quot;:&quot;text&quot;}"/>
          <p:cNvSpPr txBox="1"/>
          <p:nvPr/>
        </p:nvSpPr>
        <p:spPr>
          <a:xfrm>
            <a:off x="1143000" y="800100"/>
            <a:ext cx="48577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腾讯</a:t>
            </a:r>
            <a:r>
              <a:rPr lang="en-US" sz="1275">
                <a:solidFill>
                  <a:srgbClr val="64748B"/>
                </a:solidFill>
                <a:latin typeface="Microsoft YaHei"/>
                <a:ea typeface="Microsoft YaHei"/>
              </a:rPr>
              <a:t> ima.copilot · </a:t>
            </a: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让资料变成随时可问的知识</a:t>
            </a:r>
            <a:endParaRPr/>
          </a:p>
        </p:txBody>
      </p:sp>
      <p:sp>
        <p:nvSpPr>
          <p:cNvPr id="701" name="矩形: 圆角 700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02" name="矩形: 圆角 701"/>
          <p:cNvSpPr/>
          <p:nvPr/>
        </p:nvSpPr>
        <p:spPr>
          <a:xfrm>
            <a:off x="685800" y="1143000"/>
            <a:ext cx="5829300" cy="4953000"/>
          </a:xfrm>
          <a:prstGeom prst="roundRect">
            <a:avLst>
              <a:gd name="adj" fmla="val 2692"/>
            </a:avLst>
          </a:prstGeom>
          <a:gradFill>
            <a:gsLst>
              <a:gs pos="0">
                <a:srgbClr val="0B2E4F"/>
              </a:gs>
              <a:gs pos="100000">
                <a:srgbClr val="0E7490"/>
              </a:gs>
            </a:gsLst>
            <a:lin ang="4200000" scaled="1"/>
          </a:gradFill>
          <a:ln/>
          <a:effectLst>
            <a:outerShdw blurRad="285750" dist="76200" dir="5400000">
              <a:srgbClr val="0B2E4F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03" name="文本框 702" descr="{&quot;isTemplate&quot;:true,&quot;type&quot;:&quot;text&quot;}"/>
          <p:cNvSpPr txBox="1"/>
          <p:nvPr/>
        </p:nvSpPr>
        <p:spPr>
          <a:xfrm>
            <a:off x="914400" y="1371600"/>
            <a:ext cx="53721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核心机制：检索增强生成（</a:t>
            </a: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RAG</a:t>
            </a: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704" name="文本框 703" descr="{&quot;isTemplate&quot;:true,&quot;type&quot;:&quot;text&quot;}"/>
          <p:cNvSpPr txBox="1"/>
          <p:nvPr/>
        </p:nvSpPr>
        <p:spPr>
          <a:xfrm>
            <a:off x="914400" y="1638300"/>
            <a:ext cx="53721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88">
                <a:solidFill>
                  <a:srgbClr val="BAE6FD"/>
                </a:solidFill>
                <a:latin typeface="Microsoft YaHei"/>
                <a:ea typeface="Microsoft YaHei"/>
              </a:rPr>
              <a:t>你的资料先被解析入库，提问时先检索再生成，答案可回溯到原文</a:t>
            </a:r>
            <a:endParaRPr/>
          </a:p>
        </p:txBody>
      </p:sp>
      <p:pic>
        <p:nvPicPr>
          <p:cNvPr id="705" name="图形 70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2009775"/>
            <a:ext cx="5276850" cy="1600200"/>
          </a:xfrm>
          <a:prstGeom prst="rect">
            <a:avLst/>
          </a:prstGeom>
          <a:ln/>
        </p:spPr>
      </p:pic>
      <p:sp>
        <p:nvSpPr>
          <p:cNvPr id="706" name="矩形: 圆角 705"/>
          <p:cNvSpPr/>
          <p:nvPr/>
        </p:nvSpPr>
        <p:spPr>
          <a:xfrm>
            <a:off x="914400" y="5105400"/>
            <a:ext cx="5372100" cy="762000"/>
          </a:xfrm>
          <a:prstGeom prst="roundRect">
            <a:avLst>
              <a:gd name="adj" fmla="val 12500"/>
            </a:avLst>
          </a:prstGeom>
          <a:solidFill>
            <a:srgbClr val="F59E0B">
              <a:alpha val="15000"/>
            </a:srgbClr>
          </a:solidFill>
          <a:ln w="12700">
            <a:solidFill>
              <a:srgbClr val="F59E0B">
                <a:alpha val="4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7" name="文本框 706" descr="{&quot;isTemplate&quot;:true,&quot;type&quot;:&quot;text&quot;}"/>
          <p:cNvSpPr txBox="1"/>
          <p:nvPr/>
        </p:nvSpPr>
        <p:spPr>
          <a:xfrm>
            <a:off x="1066800" y="5229225"/>
            <a:ext cx="50673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88">
                <a:solidFill>
                  <a:srgbClr val="FDE68A"/>
                </a:solidFill>
                <a:latin typeface="Microsoft YaHei"/>
                <a:ea typeface="Microsoft YaHei"/>
              </a:rPr>
              <a:t>与普通</a:t>
            </a:r>
            <a:r>
              <a:rPr lang="en-US" sz="1088">
                <a:solidFill>
                  <a:srgbClr val="FDE68A"/>
                </a:solidFill>
                <a:latin typeface="Microsoft YaHei"/>
                <a:ea typeface="Microsoft YaHei"/>
              </a:rPr>
              <a:t> AI </a:t>
            </a:r>
            <a:r>
              <a:rPr lang="zh-CN" sz="1088">
                <a:solidFill>
                  <a:srgbClr val="FDE68A"/>
                </a:solidFill>
                <a:latin typeface="Microsoft YaHei"/>
                <a:ea typeface="Microsoft YaHei"/>
              </a:rPr>
              <a:t>聊天最大的区别：它答的是</a:t>
            </a:r>
            <a:r>
              <a:rPr lang="zh-CN" sz="1088" b="1">
                <a:solidFill>
                  <a:srgbClr val="FDE68A"/>
                </a:solidFill>
                <a:latin typeface="Microsoft YaHei"/>
                <a:ea typeface="Microsoft YaHei"/>
              </a:rPr>
              <a:t>你自己上传的资料</a:t>
            </a:r>
            <a:r>
              <a:rPr lang="zh-CN" sz="1088">
                <a:solidFill>
                  <a:srgbClr val="FDE68A"/>
                </a:solidFill>
                <a:latin typeface="Microsoft YaHei"/>
                <a:ea typeface="Microsoft YaHei"/>
              </a:rPr>
              <a:t>，而不是训练时记住的通用内容。</a:t>
            </a:r>
            <a:endParaRPr/>
          </a:p>
        </p:txBody>
      </p:sp>
      <p:sp>
        <p:nvSpPr>
          <p:cNvPr id="708" name="矩形: 圆角 707"/>
          <p:cNvSpPr/>
          <p:nvPr/>
        </p:nvSpPr>
        <p:spPr>
          <a:xfrm>
            <a:off x="6743700" y="1143000"/>
            <a:ext cx="4762500" cy="14859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09" name="文本框 708" descr="{&quot;isTemplate&quot;:true,&quot;type&quot;:&quot;text&quot;}"/>
          <p:cNvSpPr txBox="1"/>
          <p:nvPr/>
        </p:nvSpPr>
        <p:spPr>
          <a:xfrm>
            <a:off x="6915150" y="1314450"/>
            <a:ext cx="44196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支持导入什么</a:t>
            </a:r>
            <a:endParaRPr/>
          </a:p>
        </p:txBody>
      </p:sp>
      <p:sp>
        <p:nvSpPr>
          <p:cNvPr id="710" name="文本框 709" descr="{&quot;isTemplate&quot;:true,&quot;type&quot;:&quot;text&quot;}"/>
          <p:cNvSpPr txBox="1"/>
          <p:nvPr/>
        </p:nvSpPr>
        <p:spPr>
          <a:xfrm>
            <a:off x="6915150" y="1619250"/>
            <a:ext cx="441960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5000"/>
              </a:lnSpc>
            </a:pP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覆盖</a:t>
            </a:r>
            <a:r>
              <a:rPr lang="en-US" sz="1088">
                <a:solidFill>
                  <a:srgbClr val="475569"/>
                </a:solidFill>
                <a:latin typeface="Microsoft YaHei"/>
                <a:ea typeface="Microsoft YaHei"/>
              </a:rPr>
              <a:t> PDF</a:t>
            </a: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、</a:t>
            </a:r>
            <a:r>
              <a:rPr lang="en-US" sz="1088">
                <a:solidFill>
                  <a:srgbClr val="475569"/>
                </a:solidFill>
                <a:latin typeface="Microsoft YaHei"/>
                <a:ea typeface="Microsoft YaHei"/>
              </a:rPr>
              <a:t>Word</a:t>
            </a: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、</a:t>
            </a:r>
            <a:r>
              <a:rPr lang="en-US" sz="1088">
                <a:solidFill>
                  <a:srgbClr val="475569"/>
                </a:solidFill>
                <a:latin typeface="Microsoft YaHei"/>
                <a:ea typeface="Microsoft YaHei"/>
              </a:rPr>
              <a:t>PPT</a:t>
            </a: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、</a:t>
            </a:r>
            <a:r>
              <a:rPr lang="en-US" sz="1088">
                <a:solidFill>
                  <a:srgbClr val="475569"/>
                </a:solidFill>
                <a:latin typeface="Microsoft YaHei"/>
                <a:ea typeface="Microsoft YaHei"/>
              </a:rPr>
              <a:t>Excel </a:t>
            </a: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等文档，以及网页链接、公众号文章、</a:t>
            </a:r>
            <a:r>
              <a:rPr lang="en-US" sz="1088">
                <a:solidFill>
                  <a:srgbClr val="475569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微信文件、图片截图、录音音频、腾讯文档等多种载体，共</a:t>
            </a:r>
            <a:r>
              <a:rPr lang="en-US" sz="1088" b="1">
                <a:solidFill>
                  <a:srgbClr val="0E7490"/>
                </a:solidFill>
                <a:latin typeface="Microsoft YaHei"/>
                <a:ea typeface="Microsoft YaHei"/>
              </a:rPr>
              <a:t> 19 </a:t>
            </a:r>
            <a:r>
              <a:rPr lang="zh-CN" sz="1088" b="1">
                <a:solidFill>
                  <a:srgbClr val="0E7490"/>
                </a:solidFill>
                <a:latin typeface="Microsoft YaHei"/>
                <a:ea typeface="Microsoft YaHei"/>
              </a:rPr>
              <a:t>种格式</a:t>
            </a: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711" name="矩形: 圆角 710"/>
          <p:cNvSpPr/>
          <p:nvPr/>
        </p:nvSpPr>
        <p:spPr>
          <a:xfrm>
            <a:off x="6743700" y="2743200"/>
            <a:ext cx="4762500" cy="163830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12" name="文本框 711" descr="{&quot;isTemplate&quot;:true,&quot;type&quot;:&quot;text&quot;}"/>
          <p:cNvSpPr txBox="1"/>
          <p:nvPr/>
        </p:nvSpPr>
        <p:spPr>
          <a:xfrm>
            <a:off x="6915150" y="2914650"/>
            <a:ext cx="44196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能产出什么</a:t>
            </a:r>
            <a:endParaRPr/>
          </a:p>
        </p:txBody>
      </p:sp>
      <p:pic>
        <p:nvPicPr>
          <p:cNvPr id="713" name="图形 71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5150" y="3238500"/>
            <a:ext cx="142875" cy="142875"/>
          </a:xfrm>
          <a:prstGeom prst="rect">
            <a:avLst/>
          </a:prstGeom>
          <a:ln/>
        </p:spPr>
      </p:pic>
      <p:sp>
        <p:nvSpPr>
          <p:cNvPr id="714" name="文本框 713" descr="{&quot;isTemplate&quot;:true,&quot;type&quot;:&quot;text&quot;}"/>
          <p:cNvSpPr txBox="1"/>
          <p:nvPr/>
        </p:nvSpPr>
        <p:spPr>
          <a:xfrm>
            <a:off x="7143750" y="3219450"/>
            <a:ext cx="4191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基于知识库的精准问答，答案可溯源到原文</a:t>
            </a:r>
            <a:endParaRPr/>
          </a:p>
        </p:txBody>
      </p:sp>
      <p:pic>
        <p:nvPicPr>
          <p:cNvPr id="715" name="图形 71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5150" y="3524250"/>
            <a:ext cx="142875" cy="142875"/>
          </a:xfrm>
          <a:prstGeom prst="rect">
            <a:avLst/>
          </a:prstGeom>
          <a:ln/>
        </p:spPr>
      </p:pic>
      <p:sp>
        <p:nvSpPr>
          <p:cNvPr id="716" name="文本框 715" descr="{&quot;isTemplate&quot;:true,&quot;type&quot;:&quot;text&quot;}"/>
          <p:cNvSpPr txBox="1"/>
          <p:nvPr/>
        </p:nvSpPr>
        <p:spPr>
          <a:xfrm>
            <a:off x="7143750" y="3505200"/>
            <a:ext cx="4191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AI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笔记：全流程辅助创作与润色</a:t>
            </a:r>
            <a:endParaRPr/>
          </a:p>
        </p:txBody>
      </p:sp>
      <p:pic>
        <p:nvPicPr>
          <p:cNvPr id="717" name="图形 71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5150" y="3810000"/>
            <a:ext cx="142875" cy="142875"/>
          </a:xfrm>
          <a:prstGeom prst="rect">
            <a:avLst/>
          </a:prstGeom>
          <a:ln/>
        </p:spPr>
      </p:pic>
      <p:sp>
        <p:nvSpPr>
          <p:cNvPr id="718" name="文本框 717" descr="{&quot;isTemplate&quot;:true,&quot;type&quot;:&quot;text&quot;}"/>
          <p:cNvSpPr txBox="1"/>
          <p:nvPr/>
        </p:nvSpPr>
        <p:spPr>
          <a:xfrm>
            <a:off x="7143750" y="3790950"/>
            <a:ext cx="4191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知识要点总结、播客与可视化脑图</a:t>
            </a:r>
            <a:endParaRPr/>
          </a:p>
        </p:txBody>
      </p:sp>
      <p:pic>
        <p:nvPicPr>
          <p:cNvPr id="719" name="图形 71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5150" y="4095750"/>
            <a:ext cx="142875" cy="142875"/>
          </a:xfrm>
          <a:prstGeom prst="rect">
            <a:avLst/>
          </a:prstGeom>
          <a:ln/>
        </p:spPr>
      </p:pic>
      <p:sp>
        <p:nvSpPr>
          <p:cNvPr id="720" name="文本框 719" descr="{&quot;isTemplate&quot;:true,&quot;type&quot;:&quot;text&quot;}"/>
          <p:cNvSpPr txBox="1"/>
          <p:nvPr/>
        </p:nvSpPr>
        <p:spPr>
          <a:xfrm>
            <a:off x="7143750" y="4076700"/>
            <a:ext cx="4191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团队知识库：多人协作共建共享</a:t>
            </a:r>
            <a:endParaRPr/>
          </a:p>
        </p:txBody>
      </p:sp>
      <p:sp>
        <p:nvSpPr>
          <p:cNvPr id="721" name="矩形: 圆角 720"/>
          <p:cNvSpPr/>
          <p:nvPr/>
        </p:nvSpPr>
        <p:spPr>
          <a:xfrm>
            <a:off x="6743700" y="4495800"/>
            <a:ext cx="4762500" cy="1600200"/>
          </a:xfrm>
          <a:prstGeom prst="roundRect">
            <a:avLst>
              <a:gd name="adj" fmla="val 7143"/>
            </a:avLst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22" name="图形 721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15150" y="4676775"/>
            <a:ext cx="180975" cy="180975"/>
          </a:xfrm>
          <a:prstGeom prst="rect">
            <a:avLst/>
          </a:prstGeom>
          <a:ln/>
        </p:spPr>
      </p:pic>
      <p:sp>
        <p:nvSpPr>
          <p:cNvPr id="723" name="文本框 722" descr="{&quot;isTemplate&quot;:true,&quot;type&quot;:&quot;text&quot;}"/>
          <p:cNvSpPr txBox="1"/>
          <p:nvPr/>
        </p:nvSpPr>
        <p:spPr>
          <a:xfrm>
            <a:off x="7181850" y="4667250"/>
            <a:ext cx="6667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78350F"/>
                </a:solidFill>
                <a:latin typeface="Microsoft YaHei"/>
                <a:ea typeface="Microsoft YaHei"/>
              </a:rPr>
              <a:t>使用边界</a:t>
            </a:r>
            <a:endParaRPr/>
          </a:p>
        </p:txBody>
      </p:sp>
      <p:sp>
        <p:nvSpPr>
          <p:cNvPr id="724" name="文本框 723" descr="{&quot;isTemplate&quot;:true,&quot;type&quot;:&quot;text&quot;}"/>
          <p:cNvSpPr txBox="1"/>
          <p:nvPr/>
        </p:nvSpPr>
        <p:spPr>
          <a:xfrm>
            <a:off x="6915150" y="4943475"/>
            <a:ext cx="44196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78350F"/>
                </a:solidFill>
                <a:latin typeface="Microsoft YaHei"/>
                <a:ea typeface="Microsoft YaHei"/>
              </a:rPr>
              <a:t>知识库只回答你提供了资料的部分。资料本身质量差，答案就差；</a:t>
            </a:r>
            <a:r>
              <a:rPr lang="en-US" sz="1050">
                <a:solidFill>
                  <a:srgbClr val="78350F"/>
                </a:solidFill>
                <a:latin typeface="Microsoft YaHei"/>
                <a:ea typeface="Microsoft YaHei"/>
              </a:rPr>
              <a:t> </a:t>
            </a:r>
            <a:r>
              <a:rPr lang="zh-CN" sz="1050">
                <a:solidFill>
                  <a:srgbClr val="78350F"/>
                </a:solidFill>
                <a:latin typeface="Microsoft YaHei"/>
                <a:ea typeface="Microsoft YaHei"/>
              </a:rPr>
              <a:t>引用来源必须自己复核，不能直接当论文结论使用。</a:t>
            </a:r>
            <a:endParaRPr/>
          </a:p>
        </p:txBody>
      </p:sp>
      <p:sp>
        <p:nvSpPr>
          <p:cNvPr id="725" name="文本框 724" descr="{&quot;isTemplate&quot;:true,&quot;type&quot;:&quot;text&quot;}"/>
          <p:cNvSpPr txBox="1"/>
          <p:nvPr/>
        </p:nvSpPr>
        <p:spPr>
          <a:xfrm>
            <a:off x="685800" y="630555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726" name="文本框 725" descr="{&quot;isTemplate&quot;:true,&quot;type&quot;:&quot;text&quot;}"/>
          <p:cNvSpPr txBox="1"/>
          <p:nvPr/>
        </p:nvSpPr>
        <p:spPr>
          <a:xfrm>
            <a:off x="11049000" y="630555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19 / 44</a:t>
            </a:r>
            <a:endParaRPr/>
          </a:p>
        </p:txBody>
      </p:sp>
      <p:pic>
        <p:nvPicPr>
          <p:cNvPr id="727" name="图形 726"/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﻿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folder-tree' style={{ fill: '#0E7490', width: 32, height: 32, opacity: 0.85 }} /&gt;&#10;            &lt;Box style={{ flexDirection: 'column' }}&gt;&#10;                &lt;Text style={{ fontSize: 36, fontWeight: 'bold', color: '#0B2E4F' }}&gt;ima 实操：五步搭建毕设知识库&lt;/Text&gt;&#10;                &lt;Text style={{ fontSize: 17, color: '#64748B', marginTop: 4 }}&gt;&#10;                    做完这五步，你会得到一个&quot;能查、能问、能引用&quot;的专属资料库&#10;                &lt;/Text&gt;&#10;            &lt;/Box&gt;&#10;        &lt;/Box&gt;&#10;        &lt;Box style={{ width: 6, height: 44, background: '#F59E0B', borderRadius: 3 }} /&gt;&#10;    &lt;/Box&gt;&#10;&#10;    &lt;Box style={{ height: 470, flexDirection: 'column', gap: 14 }}&gt;&#10;&#10;        &lt;Box style={{ flexDirection: 'row', gap: 10, height: 152 }}&gt;&#10;            {[&#10;                { n: '1', t: '建知识库', d: '在 ima 客户端或网页端新建知识库，命名&quot;毕设-选题与文献&quot;，自己看得懂即可', c: '#0B2E4F', tc: '#FFFFFF', dc: '#B6CFE0' },&#10;                { n: '2', t: '灌资料', d: '批量导入 PDF / Word / 网页链接 / 公众号文章，支持 19 种格式，一次可传多份', c: '#E7F2F6', tc: '#0B2E4F', dc: '#3E5266' },&#10;                { n: '3', t: '打标签', d: '按主题建文件夹分类归档，导入时直接归位，后续提问范围更准', c: '#0B2E4F', tc: '#FFFFFF', dc: '#B6CFE0' },&#10;                { n: '4', t: '定向提问', d: '限定知识库范围提问，回答必须带出处，点开可跳回原文核对', c: '#E7F2F6', tc: '#0B2E4F', dc: '#3E5266' },&#10;                { n: '5', t: '沉淀笔记', d: '把有价值的回答存成笔记并归档，逐步形成论文的文献综述素材', c: '#0B2E4F', tc: '#FFFFFF', dc: '#B6CFE0' },&#10;            ].map((x, i) =&gt; (&#10;                &lt;Box key={i} style={{&#10;                    flex: 1, background: x.c, borderRadius: 11, padding: '15px 16px',&#10;                    flexDirection: 'column', gap: 9,&#10;                    boxShadow: i === 0 ? '0 3px 12px rgba(11,46,79,0.16)' : 'none',&#10;                }}&gt;&#10;                    &lt;Box style={{ flexDirection: 'row', alignItems: 'center', gap: 10 }}&gt;&#10;                        &lt;Box style={{&#10;                            width: 30, height: 30, borderRadius: 15, background: i === 4 ? '#F59E0B' : '#0E7490',&#10;                            alignItems: 'center', justifyContent: 'center',&#10;                        }}&gt;&#10;                            &lt;Text style={{ fontSize: 15, fontWeight: 'bold', color: i === 4 ? '#0B2E4F' : '#FFFFFF' }}&gt;{x.n}&lt;/Text&gt;&#10;                        &lt;/Box&gt;&#10;                        &lt;Text style={{ fontSize: 18, fontWeight: 'bold', color: x.tc }}&gt;{x.t}&lt;/Text&gt;&#10;                    &lt;/Box&gt;&#10;                    &lt;Text style={{ fontSize: 13.5, color: x.dc, lineHeight: 1.55 }}&gt;{x.d}&lt;/Text&gt;&#10;                &lt;/Box&gt;&#10;            ))}&#10;        &lt;/Box&gt;&#10;&#10;        &lt;Box style={{ flex: 1, flexDirection: 'row', gap: 18 }}&gt;&#10;&#10;            &lt;Box style={{&#10;                flex: 6, background: '#FFFFFF', borderRadius: 14, border: '1px solid #E2E8F0',&#10;                padding: 20, flexDirection: 'column', boxShadow: '0 2px 12px rgba(11,46,79,0.06)',&#10;            }}&gt;&#10;                &lt;Box style={{ flexDirection: 'row', alignItems: 'center', gap: 10, marginBottom: 12 }}&gt;&#10;                    &lt;FAIcon name='folder-open' style={{ fill: '#0E7490', width: 19, height: 19 }} /&gt;&#10;                    &lt;Text style={{ fontSize: 19, fontWeight: 'bold', color: '#0B2E4F' }}&gt;推荐目录结构（照抄即可）&lt;/Text&gt;&#10;                &lt;/Box&gt;&#10;                &lt;Box style={{&#10;                    background: '#F1F5F9', borderRadius: 9, padding: '12px 16px',&#10;                    flexDirection: 'column', gap: 5, flex: 1,&#10;                }}&gt;&#10;                    {[&#10;                        '毕设-选题与文献/',&#10;                        '  ├─ 01_选题与开题报告/',&#10;                        '  ├─ 02_国标与等保依据/',&#10;                        '  ├─ 03_同类工具与竞品/',&#10;                        '  ├─ 04_关键技术论文/',&#10;                        '  └─ 05_调研访谈记录/',&#10;                    ].map((l, i) =&gt; (&#10;                        &lt;Text key={i} style={{&#10;                            fontSize: 14, fontFamily: 'JetBrains Mono', lineHeight: 1.5,&#10;                            color: i === 0 ? '#0B2E4F' : '#475569', fontWeight: i === 0 ? 'bold' : 'normal',&#10;                        }}&gt;{l}&lt;/Text&gt;&#10;                    ))}&#10;                &lt;/Box&gt;&#10;            &lt;/Box&gt;&#10;&#10;            &lt;Box style={{&#10;                flex: 5, background: '#0B2E4F', borderRadius: 14, padding: 20,&#10;                flexDirection: 'column', boxShadow: '0 2px 12px rgba(11,46,79,0.16)',&#10;            }}&gt;&#10;                &lt;Box style={{ flexDirection: 'row', alignItems: 'center', gap: 10, marginBottom: 12 }}&gt;&#10;                    &lt;FAIcon name='comment-dots' style={{ fill: '#F59E0B', width: 19, height: 19 }} /&gt;&#10;                    &lt;Text style={{ fontSize: 19, fontWeight: 'bold', color: '#FFFFFF' }}&gt;三个可直接复制的提问&lt;/Text&gt;&#10;                &lt;/Box&gt;&#10;                {[&#10;                    '①&quot;这几篇里，日志审计功能的安全要求分别是怎么描述的？请列成表格，标注出处页码。&quot;',&#10;                    '②&quot;等保 2.0 三级对访问控制有哪些强制条款？逐条给出标准原文与条款号。&quot;',&#10;                    '③&quot;我方案里的边界防护章节还缺什么？对照这份国标逐条指出缺口。&quot;',&#10;                ].map((q, i) =&gt; (&#10;                    &lt;Box key={i} style={{&#10;                        background: 'rgba(255,255,255,0.07)', borderRadius: 8,&#10;                        padding: '10px 13px', marginBottom: 8,&#10;                    }}&gt;&#10;                        &lt;Text style={{ fontSize: 13.5, color: '#D6E5EF', lineHeight: 1.55 }}&gt;{q}&lt;/Text&gt;&#10;                    &lt;/Box&gt;&#10;                ))}&#10;                &lt;Box style={{ flexDirection: 'row', alignItems: 'center', gap: 9, marginTop: 'auto' }}&gt;&#10;                    &lt;FAIcon name='triangle-exclamation' style={{ fill: '#F59E0B', width: 16, height: 16 }} /&gt;&#10;                    &lt;Text style={{ fontSize: 13.5, color: '#F59E0B', fontWeight: 'bold' }}&gt;&#10;                        答案是线索，不是证据，务必回原文核对&#10;                    &lt;/Text&gt;&#10;                &lt;/Box&gt;&#10;            &lt;/Box&gt;&#10;&#10;        &lt;/Box&gt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20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矩形 7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30" name="文本框 729" descr="{&quot;isTemplate&quot;:true,&quot;type&quot;:&quot;text&quot;}"/>
          <p:cNvSpPr txBox="1"/>
          <p:nvPr/>
        </p:nvSpPr>
        <p:spPr>
          <a:xfrm>
            <a:off x="1143000" y="342900"/>
            <a:ext cx="485775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ima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实操：五步搭建毕设知识库</a:t>
            </a:r>
            <a:endParaRPr/>
          </a:p>
        </p:txBody>
      </p:sp>
      <p:sp>
        <p:nvSpPr>
          <p:cNvPr id="731" name="文本框 730" descr="{&quot;isTemplate&quot;:true,&quot;type&quot;:&quot;text&quot;}"/>
          <p:cNvSpPr txBox="1"/>
          <p:nvPr/>
        </p:nvSpPr>
        <p:spPr>
          <a:xfrm>
            <a:off x="1143000" y="800100"/>
            <a:ext cx="48577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做完这五步，你会得到一个</a:t>
            </a:r>
            <a:r>
              <a:rPr lang="en-US" sz="1275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能查、能问、能引用</a:t>
            </a:r>
            <a:r>
              <a:rPr lang="en-US" sz="1275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的专属资料库</a:t>
            </a:r>
            <a:endParaRPr/>
          </a:p>
        </p:txBody>
      </p:sp>
      <p:sp>
        <p:nvSpPr>
          <p:cNvPr id="732" name="矩形: 圆角 731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33" name="矩形: 圆角 732"/>
          <p:cNvSpPr/>
          <p:nvPr/>
        </p:nvSpPr>
        <p:spPr>
          <a:xfrm>
            <a:off x="685800" y="1143000"/>
            <a:ext cx="2085975" cy="1447800"/>
          </a:xfrm>
          <a:prstGeom prst="roundRect">
            <a:avLst>
              <a:gd name="adj" fmla="val 7237"/>
            </a:avLst>
          </a:prstGeom>
          <a:solidFill>
            <a:srgbClr val="0B2E4F"/>
          </a:solidFill>
          <a:ln/>
          <a:effectLst>
            <a:outerShdw blurRad="114300" dist="28575" dir="5400000">
              <a:srgbClr val="0B2E4F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34" name="矩形: 圆角 733"/>
          <p:cNvSpPr/>
          <p:nvPr/>
        </p:nvSpPr>
        <p:spPr>
          <a:xfrm>
            <a:off x="838200" y="1285875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35" name="文本框 734" descr="{&quot;isTemplate&quot;:true,&quot;type&quot;:&quot;text&quot;}"/>
          <p:cNvSpPr txBox="1"/>
          <p:nvPr/>
        </p:nvSpPr>
        <p:spPr>
          <a:xfrm>
            <a:off x="933450" y="1343025"/>
            <a:ext cx="952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736" name="文本框 735" descr="{&quot;isTemplate&quot;:true,&quot;type&quot;:&quot;text&quot;}"/>
          <p:cNvSpPr txBox="1"/>
          <p:nvPr/>
        </p:nvSpPr>
        <p:spPr>
          <a:xfrm>
            <a:off x="1219200" y="1323975"/>
            <a:ext cx="685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Microsoft YaHei"/>
                <a:ea typeface="Microsoft YaHei"/>
              </a:rPr>
              <a:t>建知识库</a:t>
            </a:r>
            <a:endParaRPr/>
          </a:p>
        </p:txBody>
      </p:sp>
      <p:sp>
        <p:nvSpPr>
          <p:cNvPr id="737" name="文本框 736" descr="{&quot;isTemplate&quot;:true,&quot;type&quot;:&quot;text&quot;}"/>
          <p:cNvSpPr txBox="1"/>
          <p:nvPr/>
        </p:nvSpPr>
        <p:spPr>
          <a:xfrm>
            <a:off x="838200" y="1657350"/>
            <a:ext cx="1781175" cy="7239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B6CFE0"/>
                </a:solidFill>
                <a:latin typeface="Microsoft YaHei"/>
                <a:ea typeface="Microsoft YaHei"/>
              </a:rPr>
              <a:t>在</a:t>
            </a:r>
            <a:r>
              <a:rPr lang="en-US" sz="1013">
                <a:solidFill>
                  <a:srgbClr val="B6CFE0"/>
                </a:solidFill>
                <a:latin typeface="Microsoft YaHei"/>
                <a:ea typeface="Microsoft YaHei"/>
              </a:rPr>
              <a:t> ima </a:t>
            </a:r>
            <a:r>
              <a:rPr lang="zh-CN" sz="1013">
                <a:solidFill>
                  <a:srgbClr val="B6CFE0"/>
                </a:solidFill>
                <a:latin typeface="Microsoft YaHei"/>
                <a:ea typeface="Microsoft YaHei"/>
              </a:rPr>
              <a:t>客户端或网页端新建知识库，命名</a:t>
            </a:r>
            <a:r>
              <a:rPr lang="en-US" sz="1013">
                <a:solidFill>
                  <a:srgbClr val="B6CFE0"/>
                </a:solidFill>
                <a:latin typeface="Microsoft YaHei"/>
                <a:ea typeface="Microsoft YaHei"/>
              </a:rPr>
              <a:t>"</a:t>
            </a:r>
            <a:r>
              <a:rPr lang="zh-CN" sz="1013">
                <a:solidFill>
                  <a:srgbClr val="B6CFE0"/>
                </a:solidFill>
                <a:latin typeface="Microsoft YaHei"/>
                <a:ea typeface="Microsoft YaHei"/>
              </a:rPr>
              <a:t>毕设</a:t>
            </a:r>
            <a:r>
              <a:rPr lang="en-US" sz="1013">
                <a:solidFill>
                  <a:srgbClr val="B6CFE0"/>
                </a:solidFill>
                <a:latin typeface="Microsoft YaHei"/>
                <a:ea typeface="Microsoft YaHei"/>
              </a:rPr>
              <a:t>-</a:t>
            </a:r>
            <a:r>
              <a:rPr lang="zh-CN" sz="1013">
                <a:solidFill>
                  <a:srgbClr val="B6CFE0"/>
                </a:solidFill>
                <a:latin typeface="Microsoft YaHei"/>
                <a:ea typeface="Microsoft YaHei"/>
              </a:rPr>
              <a:t>选题与文献</a:t>
            </a:r>
            <a:r>
              <a:rPr lang="en-US" sz="1013">
                <a:solidFill>
                  <a:srgbClr val="B6CFE0"/>
                </a:solidFill>
                <a:latin typeface="Microsoft YaHei"/>
                <a:ea typeface="Microsoft YaHei"/>
              </a:rPr>
              <a:t>"</a:t>
            </a:r>
            <a:r>
              <a:rPr lang="zh-CN" sz="1013">
                <a:solidFill>
                  <a:srgbClr val="B6CFE0"/>
                </a:solidFill>
                <a:latin typeface="Microsoft YaHei"/>
                <a:ea typeface="Microsoft YaHei"/>
              </a:rPr>
              <a:t>，自己看得懂即可</a:t>
            </a:r>
            <a:endParaRPr/>
          </a:p>
        </p:txBody>
      </p:sp>
      <p:sp>
        <p:nvSpPr>
          <p:cNvPr id="738" name="矩形: 圆角 737"/>
          <p:cNvSpPr/>
          <p:nvPr/>
        </p:nvSpPr>
        <p:spPr>
          <a:xfrm>
            <a:off x="2867025" y="1143000"/>
            <a:ext cx="2085975" cy="1447800"/>
          </a:xfrm>
          <a:prstGeom prst="roundRect">
            <a:avLst>
              <a:gd name="adj" fmla="val 7237"/>
            </a:avLst>
          </a:pr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39" name="矩形: 圆角 738"/>
          <p:cNvSpPr/>
          <p:nvPr/>
        </p:nvSpPr>
        <p:spPr>
          <a:xfrm>
            <a:off x="3019425" y="1285875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40" name="文本框 739" descr="{&quot;isTemplate&quot;:true,&quot;type&quot;:&quot;text&quot;}"/>
          <p:cNvSpPr txBox="1"/>
          <p:nvPr/>
        </p:nvSpPr>
        <p:spPr>
          <a:xfrm>
            <a:off x="3114675" y="1343025"/>
            <a:ext cx="952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741" name="文本框 740" descr="{&quot;isTemplate&quot;:true,&quot;type&quot;:&quot;text&quot;}"/>
          <p:cNvSpPr txBox="1"/>
          <p:nvPr/>
        </p:nvSpPr>
        <p:spPr>
          <a:xfrm>
            <a:off x="3400425" y="1323975"/>
            <a:ext cx="5143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灌资料</a:t>
            </a:r>
            <a:endParaRPr/>
          </a:p>
        </p:txBody>
      </p:sp>
      <p:sp>
        <p:nvSpPr>
          <p:cNvPr id="742" name="文本框 741" descr="{&quot;isTemplate&quot;:true,&quot;type&quot;:&quot;text&quot;}"/>
          <p:cNvSpPr txBox="1"/>
          <p:nvPr/>
        </p:nvSpPr>
        <p:spPr>
          <a:xfrm>
            <a:off x="3019425" y="1657350"/>
            <a:ext cx="1781175" cy="7239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3E5266"/>
                </a:solidFill>
                <a:latin typeface="Microsoft YaHei"/>
                <a:ea typeface="Microsoft YaHei"/>
              </a:rPr>
              <a:t>批量导入</a:t>
            </a:r>
            <a:r>
              <a:rPr lang="en-US" sz="1013">
                <a:solidFill>
                  <a:srgbClr val="3E5266"/>
                </a:solidFill>
                <a:latin typeface="Microsoft YaHei"/>
                <a:ea typeface="Microsoft YaHei"/>
              </a:rPr>
              <a:t> PDF / Word / </a:t>
            </a:r>
            <a:r>
              <a:rPr lang="zh-CN" sz="1013">
                <a:solidFill>
                  <a:srgbClr val="3E5266"/>
                </a:solidFill>
                <a:latin typeface="Microsoft YaHei"/>
                <a:ea typeface="Microsoft YaHei"/>
              </a:rPr>
              <a:t>网页链接</a:t>
            </a:r>
            <a:r>
              <a:rPr lang="en-US" sz="1013">
                <a:solidFill>
                  <a:srgbClr val="3E5266"/>
                </a:solidFill>
                <a:latin typeface="Microsoft YaHei"/>
                <a:ea typeface="Microsoft YaHei"/>
              </a:rPr>
              <a:t> / </a:t>
            </a:r>
            <a:r>
              <a:rPr lang="zh-CN" sz="1013">
                <a:solidFill>
                  <a:srgbClr val="3E5266"/>
                </a:solidFill>
                <a:latin typeface="Microsoft YaHei"/>
                <a:ea typeface="Microsoft YaHei"/>
              </a:rPr>
              <a:t>公众号文章，支持</a:t>
            </a:r>
            <a:r>
              <a:rPr lang="en-US" sz="1013">
                <a:solidFill>
                  <a:srgbClr val="3E5266"/>
                </a:solidFill>
                <a:latin typeface="Microsoft YaHei"/>
                <a:ea typeface="Microsoft YaHei"/>
              </a:rPr>
              <a:t> 19 </a:t>
            </a:r>
            <a:r>
              <a:rPr lang="zh-CN" sz="1013">
                <a:solidFill>
                  <a:srgbClr val="3E5266"/>
                </a:solidFill>
                <a:latin typeface="Microsoft YaHei"/>
                <a:ea typeface="Microsoft YaHei"/>
              </a:rPr>
              <a:t>种格式，一次可传多份</a:t>
            </a:r>
            <a:endParaRPr/>
          </a:p>
        </p:txBody>
      </p:sp>
      <p:sp>
        <p:nvSpPr>
          <p:cNvPr id="743" name="矩形: 圆角 742"/>
          <p:cNvSpPr/>
          <p:nvPr/>
        </p:nvSpPr>
        <p:spPr>
          <a:xfrm>
            <a:off x="5048250" y="1143000"/>
            <a:ext cx="2095500" cy="1447800"/>
          </a:xfrm>
          <a:prstGeom prst="roundRect">
            <a:avLst>
              <a:gd name="adj" fmla="val 723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44" name="矩形: 圆角 743"/>
          <p:cNvSpPr/>
          <p:nvPr/>
        </p:nvSpPr>
        <p:spPr>
          <a:xfrm>
            <a:off x="5200650" y="1285875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45" name="文本框 744" descr="{&quot;isTemplate&quot;:true,&quot;type&quot;:&quot;text&quot;}"/>
          <p:cNvSpPr txBox="1"/>
          <p:nvPr/>
        </p:nvSpPr>
        <p:spPr>
          <a:xfrm>
            <a:off x="5295900" y="1343025"/>
            <a:ext cx="952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746" name="文本框 745" descr="{&quot;isTemplate&quot;:true,&quot;type&quot;:&quot;text&quot;}"/>
          <p:cNvSpPr txBox="1"/>
          <p:nvPr/>
        </p:nvSpPr>
        <p:spPr>
          <a:xfrm>
            <a:off x="5581650" y="1323975"/>
            <a:ext cx="5143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Microsoft YaHei"/>
                <a:ea typeface="Microsoft YaHei"/>
              </a:rPr>
              <a:t>打标签</a:t>
            </a:r>
            <a:endParaRPr/>
          </a:p>
        </p:txBody>
      </p:sp>
      <p:sp>
        <p:nvSpPr>
          <p:cNvPr id="747" name="文本框 746" descr="{&quot;isTemplate&quot;:true,&quot;type&quot;:&quot;text&quot;}"/>
          <p:cNvSpPr txBox="1"/>
          <p:nvPr/>
        </p:nvSpPr>
        <p:spPr>
          <a:xfrm>
            <a:off x="5200650" y="1657350"/>
            <a:ext cx="1790700" cy="7239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B6CFE0"/>
                </a:solidFill>
                <a:latin typeface="Microsoft YaHei"/>
                <a:ea typeface="Microsoft YaHei"/>
              </a:rPr>
              <a:t>按主题建文件夹分类归档，导入时直接归位，后续提问范围更准</a:t>
            </a:r>
            <a:endParaRPr/>
          </a:p>
        </p:txBody>
      </p:sp>
      <p:sp>
        <p:nvSpPr>
          <p:cNvPr id="748" name="矩形: 圆角 747"/>
          <p:cNvSpPr/>
          <p:nvPr/>
        </p:nvSpPr>
        <p:spPr>
          <a:xfrm>
            <a:off x="7239000" y="1143000"/>
            <a:ext cx="2085975" cy="1447800"/>
          </a:xfrm>
          <a:prstGeom prst="roundRect">
            <a:avLst>
              <a:gd name="adj" fmla="val 7237"/>
            </a:avLst>
          </a:pr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49" name="矩形: 圆角 748"/>
          <p:cNvSpPr/>
          <p:nvPr/>
        </p:nvSpPr>
        <p:spPr>
          <a:xfrm>
            <a:off x="7391400" y="1285875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50" name="文本框 749" descr="{&quot;isTemplate&quot;:true,&quot;type&quot;:&quot;text&quot;}"/>
          <p:cNvSpPr txBox="1"/>
          <p:nvPr/>
        </p:nvSpPr>
        <p:spPr>
          <a:xfrm>
            <a:off x="7486650" y="1343025"/>
            <a:ext cx="952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751" name="文本框 750" descr="{&quot;isTemplate&quot;:true,&quot;type&quot;:&quot;text&quot;}"/>
          <p:cNvSpPr txBox="1"/>
          <p:nvPr/>
        </p:nvSpPr>
        <p:spPr>
          <a:xfrm>
            <a:off x="7772400" y="1323975"/>
            <a:ext cx="685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定向提问</a:t>
            </a:r>
            <a:endParaRPr/>
          </a:p>
        </p:txBody>
      </p:sp>
      <p:sp>
        <p:nvSpPr>
          <p:cNvPr id="752" name="文本框 751" descr="{&quot;isTemplate&quot;:true,&quot;type&quot;:&quot;text&quot;}"/>
          <p:cNvSpPr txBox="1"/>
          <p:nvPr/>
        </p:nvSpPr>
        <p:spPr>
          <a:xfrm>
            <a:off x="7391400" y="1657350"/>
            <a:ext cx="1781175" cy="7239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3E5266"/>
                </a:solidFill>
                <a:latin typeface="Microsoft YaHei"/>
                <a:ea typeface="Microsoft YaHei"/>
              </a:rPr>
              <a:t>限定知识库范围提问，回答必须带出处，点开可跳回原文核对</a:t>
            </a:r>
            <a:endParaRPr/>
          </a:p>
        </p:txBody>
      </p:sp>
      <p:sp>
        <p:nvSpPr>
          <p:cNvPr id="753" name="矩形: 圆角 752"/>
          <p:cNvSpPr/>
          <p:nvPr/>
        </p:nvSpPr>
        <p:spPr>
          <a:xfrm>
            <a:off x="9420225" y="1143000"/>
            <a:ext cx="2085975" cy="1447800"/>
          </a:xfrm>
          <a:prstGeom prst="roundRect">
            <a:avLst>
              <a:gd name="adj" fmla="val 723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54" name="矩形: 圆角 753"/>
          <p:cNvSpPr/>
          <p:nvPr/>
        </p:nvSpPr>
        <p:spPr>
          <a:xfrm>
            <a:off x="9572625" y="1285875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55" name="文本框 754" descr="{&quot;isTemplate&quot;:true,&quot;type&quot;:&quot;text&quot;}"/>
          <p:cNvSpPr txBox="1"/>
          <p:nvPr/>
        </p:nvSpPr>
        <p:spPr>
          <a:xfrm>
            <a:off x="9667875" y="1343025"/>
            <a:ext cx="952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sp>
        <p:nvSpPr>
          <p:cNvPr id="756" name="文本框 755" descr="{&quot;isTemplate&quot;:true,&quot;type&quot;:&quot;text&quot;}"/>
          <p:cNvSpPr txBox="1"/>
          <p:nvPr/>
        </p:nvSpPr>
        <p:spPr>
          <a:xfrm>
            <a:off x="9953625" y="1323975"/>
            <a:ext cx="685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Microsoft YaHei"/>
                <a:ea typeface="Microsoft YaHei"/>
              </a:rPr>
              <a:t>沉淀笔记</a:t>
            </a:r>
            <a:endParaRPr/>
          </a:p>
        </p:txBody>
      </p:sp>
      <p:sp>
        <p:nvSpPr>
          <p:cNvPr id="757" name="文本框 756" descr="{&quot;isTemplate&quot;:true,&quot;type&quot;:&quot;text&quot;}"/>
          <p:cNvSpPr txBox="1"/>
          <p:nvPr/>
        </p:nvSpPr>
        <p:spPr>
          <a:xfrm>
            <a:off x="9572625" y="1657350"/>
            <a:ext cx="1781175" cy="7239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B6CFE0"/>
                </a:solidFill>
                <a:latin typeface="Microsoft YaHei"/>
                <a:ea typeface="Microsoft YaHei"/>
              </a:rPr>
              <a:t>把有价值的回答存成笔记并归档，逐步形成论文的文献综述素材</a:t>
            </a:r>
            <a:endParaRPr/>
          </a:p>
        </p:txBody>
      </p:sp>
      <p:sp>
        <p:nvSpPr>
          <p:cNvPr id="758" name="矩形: 圆角 757"/>
          <p:cNvSpPr/>
          <p:nvPr/>
        </p:nvSpPr>
        <p:spPr>
          <a:xfrm>
            <a:off x="685800" y="2724150"/>
            <a:ext cx="5810250" cy="2895600"/>
          </a:xfrm>
          <a:prstGeom prst="roundRect">
            <a:avLst>
              <a:gd name="adj" fmla="val 4605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759" name="图形 75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300" y="2933700"/>
            <a:ext cx="180975" cy="180975"/>
          </a:xfrm>
          <a:prstGeom prst="rect">
            <a:avLst/>
          </a:prstGeom>
          <a:ln/>
        </p:spPr>
      </p:pic>
      <p:sp>
        <p:nvSpPr>
          <p:cNvPr id="760" name="文本框 759" descr="{&quot;isTemplate&quot;:true,&quot;type&quot;:&quot;text&quot;}"/>
          <p:cNvSpPr txBox="1"/>
          <p:nvPr/>
        </p:nvSpPr>
        <p:spPr>
          <a:xfrm>
            <a:off x="1152525" y="2914650"/>
            <a:ext cx="21717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推荐目录结构（照抄即可）</a:t>
            </a:r>
            <a:endParaRPr/>
          </a:p>
        </p:txBody>
      </p:sp>
      <p:sp>
        <p:nvSpPr>
          <p:cNvPr id="761" name="矩形: 圆角 760"/>
          <p:cNvSpPr/>
          <p:nvPr/>
        </p:nvSpPr>
        <p:spPr>
          <a:xfrm>
            <a:off x="876300" y="3248025"/>
            <a:ext cx="5429250" cy="2181225"/>
          </a:xfrm>
          <a:prstGeom prst="roundRect">
            <a:avLst>
              <a:gd name="adj" fmla="val 393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62" name="文本框 761" descr="{&quot;isTemplate&quot;:true,&quot;type&quot;:&quot;text&quot;}"/>
          <p:cNvSpPr txBox="1"/>
          <p:nvPr/>
        </p:nvSpPr>
        <p:spPr>
          <a:xfrm>
            <a:off x="1028700" y="3362325"/>
            <a:ext cx="51244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 b="1">
                <a:solidFill>
                  <a:srgbClr val="0B2E4F"/>
                </a:solidFill>
                <a:latin typeface="JetBrains Mono"/>
                <a:ea typeface="JetBrains Mono"/>
              </a:rPr>
              <a:t>毕设</a:t>
            </a:r>
            <a:r>
              <a:rPr lang="en-US" sz="1050" b="1">
                <a:solidFill>
                  <a:srgbClr val="0B2E4F"/>
                </a:solidFill>
                <a:latin typeface="JetBrains Mono"/>
                <a:ea typeface="JetBrains Mono"/>
              </a:rPr>
              <a:t>-</a:t>
            </a:r>
            <a:r>
              <a:rPr lang="zh-CN" sz="1050" b="1">
                <a:solidFill>
                  <a:srgbClr val="0B2E4F"/>
                </a:solidFill>
                <a:latin typeface="JetBrains Mono"/>
                <a:ea typeface="JetBrains Mono"/>
              </a:rPr>
              <a:t>选题与文献</a:t>
            </a:r>
            <a:r>
              <a:rPr lang="en-US" sz="1050" b="1">
                <a:solidFill>
                  <a:srgbClr val="0B2E4F"/>
                </a:solidFill>
                <a:latin typeface="JetBrains Mono"/>
                <a:ea typeface="JetBrains Mono"/>
              </a:rPr>
              <a:t>/</a:t>
            </a:r>
            <a:endParaRPr/>
          </a:p>
        </p:txBody>
      </p:sp>
      <p:sp>
        <p:nvSpPr>
          <p:cNvPr id="763" name="文本框 762" descr="{&quot;isTemplate&quot;:true,&quot;type&quot;:&quot;text&quot;}"/>
          <p:cNvSpPr txBox="1"/>
          <p:nvPr/>
        </p:nvSpPr>
        <p:spPr>
          <a:xfrm>
            <a:off x="1028700" y="3657600"/>
            <a:ext cx="51244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  ├─ 01_</a:t>
            </a:r>
            <a:r>
              <a:rPr lang="zh-CN" sz="1050">
                <a:solidFill>
                  <a:srgbClr val="475569"/>
                </a:solidFill>
                <a:latin typeface="JetBrains Mono"/>
                <a:ea typeface="JetBrains Mono"/>
              </a:rPr>
              <a:t>选题与开题报告</a:t>
            </a: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/</a:t>
            </a:r>
            <a:endParaRPr/>
          </a:p>
        </p:txBody>
      </p:sp>
      <p:sp>
        <p:nvSpPr>
          <p:cNvPr id="764" name="文本框 763" descr="{&quot;isTemplate&quot;:true,&quot;type&quot;:&quot;text&quot;}"/>
          <p:cNvSpPr txBox="1"/>
          <p:nvPr/>
        </p:nvSpPr>
        <p:spPr>
          <a:xfrm>
            <a:off x="1028700" y="3952875"/>
            <a:ext cx="51244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  ├─ 02_</a:t>
            </a:r>
            <a:r>
              <a:rPr lang="zh-CN" sz="1050">
                <a:solidFill>
                  <a:srgbClr val="475569"/>
                </a:solidFill>
                <a:latin typeface="JetBrains Mono"/>
                <a:ea typeface="JetBrains Mono"/>
              </a:rPr>
              <a:t>国标与等保依据</a:t>
            </a: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/</a:t>
            </a:r>
            <a:endParaRPr/>
          </a:p>
        </p:txBody>
      </p:sp>
      <p:sp>
        <p:nvSpPr>
          <p:cNvPr id="765" name="文本框 764" descr="{&quot;isTemplate&quot;:true,&quot;type&quot;:&quot;text&quot;}"/>
          <p:cNvSpPr txBox="1"/>
          <p:nvPr/>
        </p:nvSpPr>
        <p:spPr>
          <a:xfrm>
            <a:off x="1028700" y="4248150"/>
            <a:ext cx="51244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  ├─ 03_</a:t>
            </a:r>
            <a:r>
              <a:rPr lang="zh-CN" sz="1050">
                <a:solidFill>
                  <a:srgbClr val="475569"/>
                </a:solidFill>
                <a:latin typeface="JetBrains Mono"/>
                <a:ea typeface="JetBrains Mono"/>
              </a:rPr>
              <a:t>同类工具与竞品</a:t>
            </a: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/</a:t>
            </a:r>
            <a:endParaRPr/>
          </a:p>
        </p:txBody>
      </p:sp>
      <p:sp>
        <p:nvSpPr>
          <p:cNvPr id="766" name="文本框 765" descr="{&quot;isTemplate&quot;:true,&quot;type&quot;:&quot;text&quot;}"/>
          <p:cNvSpPr txBox="1"/>
          <p:nvPr/>
        </p:nvSpPr>
        <p:spPr>
          <a:xfrm>
            <a:off x="1028700" y="4543425"/>
            <a:ext cx="51244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  ├─ 04_</a:t>
            </a:r>
            <a:r>
              <a:rPr lang="zh-CN" sz="1050">
                <a:solidFill>
                  <a:srgbClr val="475569"/>
                </a:solidFill>
                <a:latin typeface="JetBrains Mono"/>
                <a:ea typeface="JetBrains Mono"/>
              </a:rPr>
              <a:t>关键技术论文</a:t>
            </a: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/</a:t>
            </a:r>
            <a:endParaRPr/>
          </a:p>
        </p:txBody>
      </p:sp>
      <p:sp>
        <p:nvSpPr>
          <p:cNvPr id="767" name="文本框 766" descr="{&quot;isTemplate&quot;:true,&quot;type&quot;:&quot;text&quot;}"/>
          <p:cNvSpPr txBox="1"/>
          <p:nvPr/>
        </p:nvSpPr>
        <p:spPr>
          <a:xfrm>
            <a:off x="1028700" y="4838700"/>
            <a:ext cx="51244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  └─ 05_</a:t>
            </a:r>
            <a:r>
              <a:rPr lang="zh-CN" sz="1050">
                <a:solidFill>
                  <a:srgbClr val="475569"/>
                </a:solidFill>
                <a:latin typeface="JetBrains Mono"/>
                <a:ea typeface="JetBrains Mono"/>
              </a:rPr>
              <a:t>调研访谈记录</a:t>
            </a:r>
            <a:r>
              <a:rPr lang="en-US" sz="1050">
                <a:solidFill>
                  <a:srgbClr val="475569"/>
                </a:solidFill>
                <a:latin typeface="JetBrains Mono"/>
                <a:ea typeface="JetBrains Mono"/>
              </a:rPr>
              <a:t>/</a:t>
            </a:r>
            <a:endParaRPr/>
          </a:p>
        </p:txBody>
      </p:sp>
      <p:sp>
        <p:nvSpPr>
          <p:cNvPr id="768" name="矩形: 圆角 767"/>
          <p:cNvSpPr/>
          <p:nvPr/>
        </p:nvSpPr>
        <p:spPr>
          <a:xfrm>
            <a:off x="6667500" y="2724150"/>
            <a:ext cx="4838700" cy="2895600"/>
          </a:xfrm>
          <a:prstGeom prst="roundRect">
            <a:avLst>
              <a:gd name="adj" fmla="val 4605"/>
            </a:avLst>
          </a:prstGeom>
          <a:solidFill>
            <a:srgbClr val="0B2E4F"/>
          </a:solidFill>
          <a:ln/>
          <a:effectLst>
            <a:outerShdw blurRad="114300" dist="19050" dir="5400000">
              <a:srgbClr val="0B2E4F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769" name="图形 76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0" y="2933700"/>
            <a:ext cx="180975" cy="180975"/>
          </a:xfrm>
          <a:prstGeom prst="rect">
            <a:avLst/>
          </a:prstGeom>
          <a:ln/>
        </p:spPr>
      </p:pic>
      <p:sp>
        <p:nvSpPr>
          <p:cNvPr id="770" name="文本框 769" descr="{&quot;isTemplate&quot;:true,&quot;type&quot;:&quot;text&quot;}"/>
          <p:cNvSpPr txBox="1"/>
          <p:nvPr/>
        </p:nvSpPr>
        <p:spPr>
          <a:xfrm>
            <a:off x="7134225" y="2914650"/>
            <a:ext cx="18097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三个可直接复制的提问</a:t>
            </a:r>
            <a:endParaRPr/>
          </a:p>
        </p:txBody>
      </p:sp>
      <p:sp>
        <p:nvSpPr>
          <p:cNvPr id="771" name="矩形: 圆角 770"/>
          <p:cNvSpPr/>
          <p:nvPr/>
        </p:nvSpPr>
        <p:spPr>
          <a:xfrm>
            <a:off x="6858000" y="3248025"/>
            <a:ext cx="4457700" cy="676275"/>
          </a:xfrm>
          <a:prstGeom prst="roundRect">
            <a:avLst>
              <a:gd name="adj" fmla="val 11268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772" name="文本框 771" descr="{&quot;isTemplate&quot;:true,&quot;type&quot;:&quot;text&quot;}"/>
          <p:cNvSpPr txBox="1"/>
          <p:nvPr/>
        </p:nvSpPr>
        <p:spPr>
          <a:xfrm>
            <a:off x="6981825" y="3343275"/>
            <a:ext cx="4210050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en-US" sz="1013">
                <a:solidFill>
                  <a:srgbClr val="D6E5EF"/>
                </a:solidFill>
                <a:latin typeface="Microsoft YaHei"/>
                <a:ea typeface="Microsoft YaHei"/>
              </a:rPr>
              <a:t>①"</a:t>
            </a:r>
            <a:r>
              <a:rPr lang="zh-CN" sz="1013">
                <a:solidFill>
                  <a:srgbClr val="D6E5EF"/>
                </a:solidFill>
                <a:latin typeface="Microsoft YaHei"/>
                <a:ea typeface="Microsoft YaHei"/>
              </a:rPr>
              <a:t>这几篇里，日志审计功能的安全要求分别是怎么描述的？请列成表格，标注出处页码。</a:t>
            </a:r>
            <a:r>
              <a:rPr lang="en-US" sz="1013">
                <a:solidFill>
                  <a:srgbClr val="D6E5EF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773" name="矩形: 圆角 772"/>
          <p:cNvSpPr/>
          <p:nvPr/>
        </p:nvSpPr>
        <p:spPr>
          <a:xfrm>
            <a:off x="6858000" y="4000500"/>
            <a:ext cx="4457700" cy="676275"/>
          </a:xfrm>
          <a:prstGeom prst="roundRect">
            <a:avLst>
              <a:gd name="adj" fmla="val 11268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774" name="文本框 773" descr="{&quot;isTemplate&quot;:true,&quot;type&quot;:&quot;text&quot;}"/>
          <p:cNvSpPr txBox="1"/>
          <p:nvPr/>
        </p:nvSpPr>
        <p:spPr>
          <a:xfrm>
            <a:off x="6981825" y="4095750"/>
            <a:ext cx="4210050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en-US" sz="1013">
                <a:solidFill>
                  <a:srgbClr val="D6E5EF"/>
                </a:solidFill>
                <a:latin typeface="Microsoft YaHei"/>
                <a:ea typeface="Microsoft YaHei"/>
              </a:rPr>
              <a:t>②"</a:t>
            </a:r>
            <a:r>
              <a:rPr lang="zh-CN" sz="1013">
                <a:solidFill>
                  <a:srgbClr val="D6E5EF"/>
                </a:solidFill>
                <a:latin typeface="Microsoft YaHei"/>
                <a:ea typeface="Microsoft YaHei"/>
              </a:rPr>
              <a:t>等保</a:t>
            </a:r>
            <a:r>
              <a:rPr lang="en-US" sz="1013">
                <a:solidFill>
                  <a:srgbClr val="D6E5EF"/>
                </a:solidFill>
                <a:latin typeface="Microsoft YaHei"/>
                <a:ea typeface="Microsoft YaHei"/>
              </a:rPr>
              <a:t> 2.0 </a:t>
            </a:r>
            <a:r>
              <a:rPr lang="zh-CN" sz="1013">
                <a:solidFill>
                  <a:srgbClr val="D6E5EF"/>
                </a:solidFill>
                <a:latin typeface="Microsoft YaHei"/>
                <a:ea typeface="Microsoft YaHei"/>
              </a:rPr>
              <a:t>三级对访问控制有哪些强制条款？逐条给出标准原文与条款号。</a:t>
            </a:r>
            <a:r>
              <a:rPr lang="en-US" sz="1013">
                <a:solidFill>
                  <a:srgbClr val="D6E5EF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775" name="矩形: 圆角 774"/>
          <p:cNvSpPr/>
          <p:nvPr/>
        </p:nvSpPr>
        <p:spPr>
          <a:xfrm>
            <a:off x="6858000" y="4752975"/>
            <a:ext cx="4457700" cy="438150"/>
          </a:xfrm>
          <a:prstGeom prst="roundRect">
            <a:avLst>
              <a:gd name="adj" fmla="val 17391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776" name="文本框 775" descr="{&quot;isTemplate&quot;:true,&quot;type&quot;:&quot;text&quot;}"/>
          <p:cNvSpPr txBox="1"/>
          <p:nvPr/>
        </p:nvSpPr>
        <p:spPr>
          <a:xfrm>
            <a:off x="6981825" y="4848225"/>
            <a:ext cx="42100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en-US" sz="1013">
                <a:solidFill>
                  <a:srgbClr val="D6E5EF"/>
                </a:solidFill>
                <a:latin typeface="Microsoft YaHei"/>
                <a:ea typeface="Microsoft YaHei"/>
              </a:rPr>
              <a:t>③"</a:t>
            </a:r>
            <a:r>
              <a:rPr lang="zh-CN" sz="1013">
                <a:solidFill>
                  <a:srgbClr val="D6E5EF"/>
                </a:solidFill>
                <a:latin typeface="Microsoft YaHei"/>
                <a:ea typeface="Microsoft YaHei"/>
              </a:rPr>
              <a:t>我方案里的边界防护章节还缺什么？对照这份国标逐条指出缺口。</a:t>
            </a:r>
            <a:r>
              <a:rPr lang="en-US" sz="1013">
                <a:solidFill>
                  <a:srgbClr val="D6E5EF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pic>
        <p:nvPicPr>
          <p:cNvPr id="777" name="图形 77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58000" y="5276850"/>
            <a:ext cx="152400" cy="152400"/>
          </a:xfrm>
          <a:prstGeom prst="rect">
            <a:avLst/>
          </a:prstGeom>
          <a:ln/>
        </p:spPr>
      </p:pic>
      <p:sp>
        <p:nvSpPr>
          <p:cNvPr id="778" name="文本框 777" descr="{&quot;isTemplate&quot;:true,&quot;type&quot;:&quot;text&quot;}"/>
          <p:cNvSpPr txBox="1"/>
          <p:nvPr/>
        </p:nvSpPr>
        <p:spPr>
          <a:xfrm>
            <a:off x="7096125" y="5267325"/>
            <a:ext cx="2314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F59E0B"/>
                </a:solidFill>
                <a:latin typeface="Microsoft YaHei"/>
                <a:ea typeface="Microsoft YaHei"/>
              </a:rPr>
              <a:t>答案是线索，不是证据，务必回原文核对</a:t>
            </a:r>
            <a:endParaRPr/>
          </a:p>
        </p:txBody>
      </p:sp>
      <p:sp>
        <p:nvSpPr>
          <p:cNvPr id="779" name="文本框 778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780" name="文本框 779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20 / 44</a:t>
            </a:r>
            <a:endParaRPr/>
          </a:p>
        </p:txBody>
      </p:sp>
      <p:pic>
        <p:nvPicPr>
          <p:cNvPr id="781" name="图形 780"/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flexDirection: 'column' }}&gt;&#10;&#10;    &lt;Box style={{ position: 'absolute', left: 0, top: 0, width: 1280, height: 720, flexDirection: 'column' }}&gt;&#10;        &lt;svg width=&quot;1280&quot; height=&quot;720&quot; viewBox=&quot;0 0 1280 720&quot;&gt;&#10;            &lt;defs&gt;&#10;                &lt;linearGradient id=&quot;g21a&quot; x1=&quot;0&quot; y1=&quot;0&quot; x2=&quot;1&quot; y2=&quot;0&quot;&gt;&#10;                    &lt;stop offset=&quot;0%&quot; stopColor=&quot;#0B2E4F&quot; stop-opacity=&quot;1&quot; /&gt;&#10;                    &lt;stop offset=&quot;46%&quot; stopColor=&quot;#0B2E4F&quot; stop-opacity=&quot;0.94&quot; /&gt;&#10;                    &lt;stop offset=&quot;72%&quot; stopColor=&quot;#0B2E4F&quot; stop-opacity=&quot;0.55&quot; /&gt;&#10;                    &lt;stop offset=&quot;100%&quot; stopColor=&quot;#0B2E4F&quot; stop-opacity=&quot;0.18&quot; /&gt;&#10;                &lt;/linearGradient&gt;&#10;                &lt;linearGradient id=&quot;g21b&quot; x1=&quot;0&quot; y1=&quot;0&quot; x2=&quot;1&quot; y2=&quot;0&quot;&gt;&#10;                    &lt;stop offset=&quot;0%&quot; stopColor=&quot;#0E7490&quot; stop-opacity=&quot;0.55&quot; /&gt;&#10;                    &lt;stop offset=&quot;100%&quot; stopColor=&quot;#F59E0B&quot; stop-opacity=&quot;0.5&quot; /&gt;&#10;                &lt;/linearGradient&gt;&#10;            &lt;/defs&gt;&#10;            &lt;rect x=&quot;0&quot; y=&quot;0&quot; width=&quot;1280&quot; height=&quot;720&quot; fill=&quot;#0B2E4F&quot; /&gt;&#10;            &lt;circle cx=&quot;1035&quot; cy=&quot;360&quot; r=&quot;330&quot; fill=&quot;none&quot; stroke=&quot;#0E7490&quot; stroke-width=&quot;1.2&quot; opacity=&quot;0.3&quot; /&gt;&#10;            &lt;circle cx=&quot;1035&quot; cy=&quot;360&quot; r=&quot;248&quot; fill=&quot;none&quot; stroke=&quot;#0E7490&quot; stroke-width=&quot;1.2&quot; opacity=&quot;0.42&quot; /&gt;&#10;            &lt;circle cx=&quot;1035&quot; cy=&quot;360&quot; r=&quot;166&quot; fill=&quot;#0E7490&quot; opacity=&quot;0.07&quot; /&gt;&#10;            &lt;circle cx=&quot;1035&quot; cy=&quot;360&quot; r=&quot;92&quot; fill=&quot;none&quot; stroke=&quot;#F59E0B&quot; stroke-width=&quot;1.6&quot; opacity=&quot;0.42&quot; /&gt;&#10;            &lt;line x1=&quot;180&quot; y1=&quot;196&quot; x2=&quot;1240&quot; y2=&quot;196&quot; stroke=&quot;#0E7490&quot; stroke-width=&quot;1&quot; opacity=&quot;0.16&quot; /&gt;&#10;            &lt;line x1=&quot;180&quot; y1=&quot;524&quot; x2=&quot;1240&quot; y2=&quot;524&quot; stroke=&quot;#0E7490&quot; stroke-width=&quot;1&quot; opacity=&quot;0.16&quot; /&gt;&#10;            &lt;rect x=&quot;700&quot; y=&quot;418&quot; width=&quot;440&quot; height=&quot;7&quot; rx=&quot;3.5&quot; fill=&quot;url(#g21b)&quot; opacity=&quot;0.75&quot; /&gt;&#10;            &lt;rect x=&quot;0&quot; y=&quot;0&quot; width=&quot;820&quot; height=&quot;720&quot; fill=&quot;url(#g21a)&quot; /&gt;&#10;        &lt;/svg&gt;&#10;    &lt;/Box&gt;&#10;&#10;    &lt;Box style={{ position: 'absolute', left: 72, top: 74, flexDirection: 'row', alignItems: 'center', gap: 12 }}&gt;&#10;        &lt;Box style={{ width: 44, height: 3, background: '#F59E0B', borderRadius: 2 }} /&gt;&#10;        &lt;Text style={{ fontSize: 17, color: '#7FD4E4', fontWeight: 'bold', letterSpacing: 2 }}&gt;第三章 · 文献检索与知识库&lt;/Text&gt;&#10;    &lt;/Box&gt;&#10;&#10;    &lt;Box style={{ position: 'absolute', left: 72, top: 148, flexDirection: 'column' }}&gt;&#10;        &lt;Text style={{ fontSize: 60, fontWeight: 'bold', color: '#FFFFFF', lineHeight: 1.16 }}&gt;两条工作流协同&lt;/Text&gt;&#10;        &lt;Text style={{ fontSize: 60, fontWeight: 'bold', color: '#7FD4E4', lineHeight: 1.16 }}&gt;外网找得准 · 内网记得住&lt;/Text&gt;&#10;        &lt;Text style={{ fontSize: 21, color: '#AFC8DA', marginTop: 22, lineHeight: 1.6 }}&gt;&#10;            青泥学术解决&quot;找什么、写得对不对&quot;，ima 解决&quot;存得住、问得出&quot;。&#10;        &lt;/Text&gt;&#10;        &lt;Text style={{ fontSize: 21, color: '#AFC8DA', lineHeight: 1.6 }}&gt;&#10;            先青泥后 ima，按顺序走，别指望一个工具包办全部。&#10;        &lt;/Text&gt;&#10;    &lt;/Box&gt;&#10;&#10;    &lt;Box style={{ position: 'absolute', left: 72, top: 424, flexDirection: 'row', gap: 18 }}&gt;&#10;        {[&#10;            { k: '青泥学术', v: '外网检索', d: '选题验证 · 综述生成 · 选刊参考', c: '#0E7490' },&#10;            { k: 'ima 知识库', v: '内网沉淀', d: '资料归档 · 定向提问 · 笔记产出', c: '#F59E0B' },&#10;        ].map((x, i) =&gt; (&#10;            &lt;Box key={i} style={{&#10;                width: 292, background: 'rgba(255,255,255,0.07)', borderRadius: 12,&#10;                borderLeft: `4px solid ${x.c}`, padding: '15px 18px', flexDirection: 'column', gap: 7,&#10;            }}&gt;&#10;                &lt;Text style={{ fontSize: 14.5, color: x.c, fontWeight: 'bold', letterSpacing: 1 }}&gt;{x.v}&lt;/Text&gt;&#10;                &lt;Text style={{ fontSize: 22, fontWeight: 'bold', color: '#FFFFFF' }}&gt;{x.k}&lt;/Text&gt;&#10;                &lt;Text style={{ fontSize: 14.5, color: '#AFC8DA', lineHeight: 1.5 }}&gt;{x.d}&lt;/Text&gt;&#10;            &lt;/Box&gt;&#10;        ))}&#10;    &lt;/Box&gt;&#10;&#10;    &lt;Box style={{ position: 'absolute', left: 72, bottom: 30, flexDirection: 'row', alignItems: 'center', gap: 9 }}&gt;&#10;        &lt;FAIcon name='shield-halved' style={{ fill: '#6B8AA3', width: 14, height: 14 }} /&gt;&#10;        &lt;Text style={{ fontSize: 14, color: '#6B8AA3' }}&gt;信息安全与管理 · 毕业设计能力提升培训&lt;/Text&gt;&#10;    &lt;/Box&gt;&#10;    &lt;Box style={{ position: 'absolute', right: 72, bottom: 30 }}&gt;&#10;        &lt;Text style={{ fontSize: 14, color: '#6B8AA3' }}&gt;21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矩形 7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84" name="图形 78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785" name="矩形: 圆角 784"/>
          <p:cNvSpPr/>
          <p:nvPr/>
        </p:nvSpPr>
        <p:spPr>
          <a:xfrm>
            <a:off x="685800" y="790575"/>
            <a:ext cx="419100" cy="28575"/>
          </a:xfrm>
          <a:prstGeom prst="roundRect">
            <a:avLst>
              <a:gd name="adj" fmla="val 66667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86" name="文本框 785" descr="{&quot;isTemplate&quot;:true,&quot;type&quot;:&quot;text&quot;}"/>
          <p:cNvSpPr txBox="1"/>
          <p:nvPr/>
        </p:nvSpPr>
        <p:spPr>
          <a:xfrm>
            <a:off x="1219200" y="704850"/>
            <a:ext cx="22193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 spc="150">
                <a:solidFill>
                  <a:srgbClr val="7FD4E4"/>
                </a:solidFill>
                <a:latin typeface="Microsoft YaHei"/>
                <a:ea typeface="Microsoft YaHei"/>
              </a:rPr>
              <a:t>第三章</a:t>
            </a:r>
            <a:r>
              <a:rPr lang="en-US" sz="1275" b="1" spc="150">
                <a:solidFill>
                  <a:srgbClr val="7FD4E4"/>
                </a:solidFill>
                <a:latin typeface="Microsoft YaHei"/>
                <a:ea typeface="Microsoft YaHei"/>
              </a:rPr>
              <a:t> · </a:t>
            </a:r>
            <a:r>
              <a:rPr lang="zh-CN" sz="1275" b="1" spc="150">
                <a:solidFill>
                  <a:srgbClr val="7FD4E4"/>
                </a:solidFill>
                <a:latin typeface="Microsoft YaHei"/>
                <a:ea typeface="Microsoft YaHei"/>
              </a:rPr>
              <a:t>文献检索与知识库</a:t>
            </a:r>
            <a:endParaRPr/>
          </a:p>
        </p:txBody>
      </p:sp>
      <p:sp>
        <p:nvSpPr>
          <p:cNvPr id="787" name="文本框 786" descr="{&quot;isTemplate&quot;:true,&quot;type&quot;:&quot;text&quot;}"/>
          <p:cNvSpPr txBox="1"/>
          <p:nvPr/>
        </p:nvSpPr>
        <p:spPr>
          <a:xfrm>
            <a:off x="685800" y="1409700"/>
            <a:ext cx="6315075" cy="800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5999"/>
              </a:lnSpc>
            </a:pPr>
            <a:r>
              <a:rPr lang="zh-CN" sz="4500" b="1">
                <a:solidFill>
                  <a:srgbClr val="FFFFFF"/>
                </a:solidFill>
                <a:latin typeface="Microsoft YaHei"/>
                <a:ea typeface="Microsoft YaHei"/>
              </a:rPr>
              <a:t>两条工作流协同</a:t>
            </a:r>
            <a:endParaRPr/>
          </a:p>
        </p:txBody>
      </p:sp>
      <p:sp>
        <p:nvSpPr>
          <p:cNvPr id="788" name="文本框 787" descr="{&quot;isTemplate&quot;:true,&quot;type&quot;:&quot;text&quot;}"/>
          <p:cNvSpPr txBox="1"/>
          <p:nvPr/>
        </p:nvSpPr>
        <p:spPr>
          <a:xfrm>
            <a:off x="685800" y="2209800"/>
            <a:ext cx="6315075" cy="800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15999"/>
              </a:lnSpc>
            </a:pPr>
            <a:r>
              <a:rPr lang="zh-CN" sz="4500" b="1">
                <a:solidFill>
                  <a:srgbClr val="7FD4E4"/>
                </a:solidFill>
                <a:latin typeface="Microsoft YaHei"/>
                <a:ea typeface="Microsoft YaHei"/>
              </a:rPr>
              <a:t>外网找得准</a:t>
            </a:r>
            <a:r>
              <a:rPr lang="en-US" sz="4500" b="1">
                <a:solidFill>
                  <a:srgbClr val="7FD4E4"/>
                </a:solidFill>
                <a:latin typeface="Microsoft YaHei"/>
                <a:ea typeface="Microsoft YaHei"/>
              </a:rPr>
              <a:t> · </a:t>
            </a:r>
            <a:r>
              <a:rPr lang="zh-CN" sz="4500" b="1">
                <a:solidFill>
                  <a:srgbClr val="7FD4E4"/>
                </a:solidFill>
                <a:latin typeface="Microsoft YaHei"/>
                <a:ea typeface="Microsoft YaHei"/>
              </a:rPr>
              <a:t>内网记得住</a:t>
            </a:r>
            <a:endParaRPr/>
          </a:p>
        </p:txBody>
      </p:sp>
      <p:sp>
        <p:nvSpPr>
          <p:cNvPr id="789" name="文本框 788" descr="{&quot;isTemplate&quot;:true,&quot;type&quot;:&quot;text&quot;}"/>
          <p:cNvSpPr txBox="1"/>
          <p:nvPr/>
        </p:nvSpPr>
        <p:spPr>
          <a:xfrm>
            <a:off x="685800" y="3219450"/>
            <a:ext cx="6315075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575">
                <a:solidFill>
                  <a:srgbClr val="AFC8DA"/>
                </a:solidFill>
                <a:latin typeface="Microsoft YaHei"/>
                <a:ea typeface="Microsoft YaHei"/>
              </a:rPr>
              <a:t>青泥学术解决</a:t>
            </a:r>
            <a:r>
              <a:rPr lang="en-US" sz="1575">
                <a:solidFill>
                  <a:srgbClr val="AFC8DA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AFC8DA"/>
                </a:solidFill>
                <a:latin typeface="Microsoft YaHei"/>
                <a:ea typeface="Microsoft YaHei"/>
              </a:rPr>
              <a:t>找什么、写得对不对</a:t>
            </a:r>
            <a:r>
              <a:rPr lang="en-US" sz="1575">
                <a:solidFill>
                  <a:srgbClr val="AFC8DA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AFC8DA"/>
                </a:solidFill>
                <a:latin typeface="Microsoft YaHei"/>
                <a:ea typeface="Microsoft YaHei"/>
              </a:rPr>
              <a:t>，</a:t>
            </a:r>
            <a:r>
              <a:rPr lang="en-US" sz="1575">
                <a:solidFill>
                  <a:srgbClr val="AFC8DA"/>
                </a:solidFill>
                <a:latin typeface="Microsoft YaHei"/>
                <a:ea typeface="Microsoft YaHei"/>
              </a:rPr>
              <a:t>ima </a:t>
            </a:r>
            <a:r>
              <a:rPr lang="zh-CN" sz="1575">
                <a:solidFill>
                  <a:srgbClr val="AFC8DA"/>
                </a:solidFill>
                <a:latin typeface="Microsoft YaHei"/>
                <a:ea typeface="Microsoft YaHei"/>
              </a:rPr>
              <a:t>解决</a:t>
            </a:r>
            <a:r>
              <a:rPr lang="en-US" sz="1575">
                <a:solidFill>
                  <a:srgbClr val="AFC8DA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AFC8DA"/>
                </a:solidFill>
                <a:latin typeface="Microsoft YaHei"/>
                <a:ea typeface="Microsoft YaHei"/>
              </a:rPr>
              <a:t>存得住、问得出</a:t>
            </a:r>
            <a:r>
              <a:rPr lang="en-US" sz="1575">
                <a:solidFill>
                  <a:srgbClr val="AFC8DA"/>
                </a:solidFill>
                <a:latin typeface="Microsoft YaHei"/>
                <a:ea typeface="Microsoft YaHei"/>
              </a:rPr>
              <a:t>"</a:t>
            </a:r>
            <a:r>
              <a:rPr lang="zh-CN" sz="1575">
                <a:solidFill>
                  <a:srgbClr val="AFC8DA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790" name="文本框 789" descr="{&quot;isTemplate&quot;:true,&quot;type&quot;:&quot;text&quot;}"/>
          <p:cNvSpPr txBox="1"/>
          <p:nvPr/>
        </p:nvSpPr>
        <p:spPr>
          <a:xfrm>
            <a:off x="685800" y="3609975"/>
            <a:ext cx="6315075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575">
                <a:solidFill>
                  <a:srgbClr val="AFC8DA"/>
                </a:solidFill>
                <a:latin typeface="Microsoft YaHei"/>
                <a:ea typeface="Microsoft YaHei"/>
              </a:rPr>
              <a:t>先青泥后</a:t>
            </a:r>
            <a:r>
              <a:rPr lang="en-US" sz="1575">
                <a:solidFill>
                  <a:srgbClr val="AFC8DA"/>
                </a:solidFill>
                <a:latin typeface="Microsoft YaHei"/>
                <a:ea typeface="Microsoft YaHei"/>
              </a:rPr>
              <a:t> ima</a:t>
            </a:r>
            <a:r>
              <a:rPr lang="zh-CN" sz="1575">
                <a:solidFill>
                  <a:srgbClr val="AFC8DA"/>
                </a:solidFill>
                <a:latin typeface="Microsoft YaHei"/>
                <a:ea typeface="Microsoft YaHei"/>
              </a:rPr>
              <a:t>，按顺序走，别指望一个工具包办全部。</a:t>
            </a:r>
            <a:endParaRPr/>
          </a:p>
        </p:txBody>
      </p:sp>
      <p:sp>
        <p:nvSpPr>
          <p:cNvPr id="791" name="矩形: 圆角 790"/>
          <p:cNvSpPr/>
          <p:nvPr/>
        </p:nvSpPr>
        <p:spPr>
          <a:xfrm>
            <a:off x="723900" y="4038600"/>
            <a:ext cx="2743200" cy="1104900"/>
          </a:xfrm>
          <a:prstGeom prst="roundRect">
            <a:avLst>
              <a:gd name="adj" fmla="val 10345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792" name="任意多边形: 形状 791"/>
          <p:cNvSpPr/>
          <p:nvPr/>
        </p:nvSpPr>
        <p:spPr>
          <a:xfrm>
            <a:off x="723900" y="4038600"/>
            <a:ext cx="2743200" cy="1104900"/>
          </a:xfrm>
          <a:custGeom>
            <a:avLst/>
            <a:gdLst/>
            <a:ahLst/>
            <a:cxnLst/>
            <a:rect l="0" t="0" r="0" b="0"/>
            <a:pathLst>
              <a:path w="288" h="116">
                <a:moveTo>
                  <a:pt x="11" y="0"/>
                </a:moveTo>
                <a:cubicBezTo>
                  <a:pt x="7" y="0"/>
                  <a:pt x="4" y="4"/>
                  <a:pt x="4" y="8"/>
                </a:cubicBezTo>
                <a:lnTo>
                  <a:pt x="4" y="108"/>
                </a:lnTo>
                <a:cubicBezTo>
                  <a:pt x="4" y="112"/>
                  <a:pt x="7" y="115"/>
                  <a:pt x="10" y="116"/>
                </a:cubicBezTo>
                <a:cubicBezTo>
                  <a:pt x="4" y="115"/>
                  <a:pt x="0" y="110"/>
                  <a:pt x="0" y="104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93" name="文本框 792" descr="{&quot;isTemplate&quot;:true,&quot;type&quot;:&quot;text&quot;}"/>
          <p:cNvSpPr txBox="1"/>
          <p:nvPr/>
        </p:nvSpPr>
        <p:spPr>
          <a:xfrm>
            <a:off x="895350" y="4181475"/>
            <a:ext cx="2400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 spc="75">
                <a:solidFill>
                  <a:srgbClr val="0E7490"/>
                </a:solidFill>
                <a:latin typeface="Microsoft YaHei"/>
                <a:ea typeface="Microsoft YaHei"/>
              </a:rPr>
              <a:t>外网检索</a:t>
            </a:r>
            <a:endParaRPr/>
          </a:p>
        </p:txBody>
      </p:sp>
      <p:sp>
        <p:nvSpPr>
          <p:cNvPr id="794" name="文本框 793" descr="{&quot;isTemplate&quot;:true,&quot;type&quot;:&quot;text&quot;}"/>
          <p:cNvSpPr txBox="1"/>
          <p:nvPr/>
        </p:nvSpPr>
        <p:spPr>
          <a:xfrm>
            <a:off x="895350" y="4419600"/>
            <a:ext cx="24003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FFFFF"/>
                </a:solidFill>
                <a:latin typeface="Microsoft YaHei"/>
                <a:ea typeface="Microsoft YaHei"/>
              </a:rPr>
              <a:t>青泥学术</a:t>
            </a:r>
            <a:endParaRPr/>
          </a:p>
        </p:txBody>
      </p:sp>
      <p:sp>
        <p:nvSpPr>
          <p:cNvPr id="795" name="文本框 794" descr="{&quot;isTemplate&quot;:true,&quot;type&quot;:&quot;text&quot;}"/>
          <p:cNvSpPr txBox="1"/>
          <p:nvPr/>
        </p:nvSpPr>
        <p:spPr>
          <a:xfrm>
            <a:off x="895350" y="4743450"/>
            <a:ext cx="24003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选题验证</a:t>
            </a:r>
            <a:r>
              <a:rPr lang="en-US" sz="1088">
                <a:solidFill>
                  <a:srgbClr val="AFC8DA"/>
                </a:solidFill>
                <a:latin typeface="Microsoft YaHei"/>
                <a:ea typeface="Microsoft YaHei"/>
              </a:rPr>
              <a:t> · </a:t>
            </a: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综述生成</a:t>
            </a:r>
            <a:r>
              <a:rPr lang="en-US" sz="1088">
                <a:solidFill>
                  <a:srgbClr val="AFC8DA"/>
                </a:solidFill>
                <a:latin typeface="Microsoft YaHei"/>
                <a:ea typeface="Microsoft YaHei"/>
              </a:rPr>
              <a:t> · </a:t>
            </a: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选刊参考</a:t>
            </a:r>
            <a:endParaRPr/>
          </a:p>
        </p:txBody>
      </p:sp>
      <p:sp>
        <p:nvSpPr>
          <p:cNvPr id="796" name="矩形: 圆角 795"/>
          <p:cNvSpPr/>
          <p:nvPr/>
        </p:nvSpPr>
        <p:spPr>
          <a:xfrm>
            <a:off x="3676650" y="4038600"/>
            <a:ext cx="2743200" cy="1104900"/>
          </a:xfrm>
          <a:prstGeom prst="roundRect">
            <a:avLst>
              <a:gd name="adj" fmla="val 10345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797" name="任意多边形: 形状 796"/>
          <p:cNvSpPr/>
          <p:nvPr/>
        </p:nvSpPr>
        <p:spPr>
          <a:xfrm>
            <a:off x="3676650" y="4038600"/>
            <a:ext cx="2743200" cy="1104900"/>
          </a:xfrm>
          <a:custGeom>
            <a:avLst/>
            <a:gdLst/>
            <a:ahLst/>
            <a:cxnLst/>
            <a:rect l="0" t="0" r="0" b="0"/>
            <a:pathLst>
              <a:path w="288" h="116">
                <a:moveTo>
                  <a:pt x="11" y="0"/>
                </a:moveTo>
                <a:cubicBezTo>
                  <a:pt x="7" y="0"/>
                  <a:pt x="4" y="4"/>
                  <a:pt x="4" y="8"/>
                </a:cubicBezTo>
                <a:lnTo>
                  <a:pt x="4" y="108"/>
                </a:lnTo>
                <a:cubicBezTo>
                  <a:pt x="4" y="112"/>
                  <a:pt x="7" y="115"/>
                  <a:pt x="10" y="116"/>
                </a:cubicBezTo>
                <a:cubicBezTo>
                  <a:pt x="4" y="115"/>
                  <a:pt x="0" y="110"/>
                  <a:pt x="0" y="104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98" name="文本框 797" descr="{&quot;isTemplate&quot;:true,&quot;type&quot;:&quot;text&quot;}"/>
          <p:cNvSpPr txBox="1"/>
          <p:nvPr/>
        </p:nvSpPr>
        <p:spPr>
          <a:xfrm>
            <a:off x="3848100" y="4181475"/>
            <a:ext cx="2400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 spc="75">
                <a:solidFill>
                  <a:srgbClr val="F59E0B"/>
                </a:solidFill>
                <a:latin typeface="Microsoft YaHei"/>
                <a:ea typeface="Microsoft YaHei"/>
              </a:rPr>
              <a:t>内网沉淀</a:t>
            </a:r>
            <a:endParaRPr/>
          </a:p>
        </p:txBody>
      </p:sp>
      <p:sp>
        <p:nvSpPr>
          <p:cNvPr id="799" name="文本框 798" descr="{&quot;isTemplate&quot;:true,&quot;type&quot;:&quot;text&quot;}"/>
          <p:cNvSpPr txBox="1"/>
          <p:nvPr/>
        </p:nvSpPr>
        <p:spPr>
          <a:xfrm>
            <a:off x="3848100" y="4419600"/>
            <a:ext cx="24003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Microsoft YaHei"/>
                <a:ea typeface="Microsoft YaHei"/>
              </a:rPr>
              <a:t>ima </a:t>
            </a:r>
            <a:r>
              <a:rPr lang="zh-CN" sz="1650" b="1">
                <a:solidFill>
                  <a:srgbClr val="FFFFFF"/>
                </a:solidFill>
                <a:latin typeface="Microsoft YaHei"/>
                <a:ea typeface="Microsoft YaHei"/>
              </a:rPr>
              <a:t>知识库</a:t>
            </a:r>
            <a:endParaRPr/>
          </a:p>
        </p:txBody>
      </p:sp>
      <p:sp>
        <p:nvSpPr>
          <p:cNvPr id="800" name="文本框 799" descr="{&quot;isTemplate&quot;:true,&quot;type&quot;:&quot;text&quot;}"/>
          <p:cNvSpPr txBox="1"/>
          <p:nvPr/>
        </p:nvSpPr>
        <p:spPr>
          <a:xfrm>
            <a:off x="3848100" y="4743450"/>
            <a:ext cx="24003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资料归档</a:t>
            </a:r>
            <a:r>
              <a:rPr lang="en-US" sz="1088">
                <a:solidFill>
                  <a:srgbClr val="AFC8DA"/>
                </a:solidFill>
                <a:latin typeface="Microsoft YaHei"/>
                <a:ea typeface="Microsoft YaHei"/>
              </a:rPr>
              <a:t> · </a:t>
            </a: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定向提问</a:t>
            </a:r>
            <a:r>
              <a:rPr lang="en-US" sz="1088">
                <a:solidFill>
                  <a:srgbClr val="AFC8DA"/>
                </a:solidFill>
                <a:latin typeface="Microsoft YaHei"/>
                <a:ea typeface="Microsoft YaHei"/>
              </a:rPr>
              <a:t> · </a:t>
            </a: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笔记产出</a:t>
            </a:r>
            <a:endParaRPr/>
          </a:p>
        </p:txBody>
      </p:sp>
      <p:pic>
        <p:nvPicPr>
          <p:cNvPr id="801" name="图形 800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6429375"/>
            <a:ext cx="133350" cy="133350"/>
          </a:xfrm>
          <a:prstGeom prst="rect">
            <a:avLst/>
          </a:prstGeom>
          <a:ln/>
        </p:spPr>
      </p:pic>
      <p:sp>
        <p:nvSpPr>
          <p:cNvPr id="802" name="文本框 801" descr="{&quot;isTemplate&quot;:true,&quot;type&quot;:&quot;text&quot;}"/>
          <p:cNvSpPr txBox="1"/>
          <p:nvPr/>
        </p:nvSpPr>
        <p:spPr>
          <a:xfrm>
            <a:off x="904875" y="6410325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6B8AA3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6B8AA3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6B8AA3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803" name="文本框 802" descr="{&quot;isTemplate&quot;:true,&quot;type&quot;:&quot;text&quot;}"/>
          <p:cNvSpPr txBox="1"/>
          <p:nvPr/>
        </p:nvSpPr>
        <p:spPr>
          <a:xfrm>
            <a:off x="11049000" y="6410325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6B8AA3"/>
                </a:solidFill>
                <a:latin typeface="Microsoft YaHei"/>
                <a:ea typeface="Microsoft YaHei"/>
              </a:rPr>
              <a:t>21 / 44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compass' style={{ fill: '#0E7490', width: 32, height: 32, opacity: 0.85 }} /&gt;&#10;            &lt;Box style={{ flexDirection: 'column' }}&gt;&#10;                &lt;Text style={{ fontSize: 36, fontWeight: 'bold', color: '#0B2E4F' }}&gt;ai-bot.cn 导航地图：按用途筛，不按热度选&lt;/Text&gt;&#10;                &lt;Text style={{ fontSize: 17, color: '#64748B', marginTop: 4 }}&gt;&#10;                    站里有几百个工具，真正跟你毕设相关的只有这五类&#10;                &lt;/Text&gt;&#10;            &lt;/Box&gt;&#10;        &lt;/Box&gt;&#10;        &lt;Box style={{ width: 6, height: 44, background: '#F59E0B', borderRadius: 3 }} /&gt;&#10;    &lt;/Box&gt;&#10;&#10;    &lt;Box style={{ height: 470, flexDirection: 'row', gap: 24 }}&gt;&#10;&#10;        &lt;Box style={{ flex: 4, flexDirection: 'column', gap: 14 }}&gt;&#10;            &lt;Text style={{ fontSize: 20, fontWeight: 'bold', color: '#0B2E4F' }}&gt;三步筛选法&lt;/Text&gt;&#10;            {[&#10;                { n: '01', t: '先定任务', d: '写代码 / 写文档 / 做设计 / 做数据 / 做智能体。任务没定清，看排行榜也是白看。' },&#10;                { n: '02', t: '再定形态', d: '要装客户端的，还是开网页就用的？毕设要读本地资料，优先选能读本地文件的。' },&#10;                { n: '03', t: '最后看两点', d: '一看免费额度够不够，二看数据是否上云（涉密资料别往公有云传）。' },&#10;            ].map((x, i) =&gt; (&#10;                &lt;Box key={i} style={{&#10;                    flex: 1, background: '#FFFFFF', borderRadius: 11, border: '1px solid #E2E8F0',&#10;                    borderLeft: '5px solid #0E7490', padding: '14px 18px',&#10;                    flexDirection: 'row', gap: 14, alignItems: 'center',&#10;                    boxShadow: '0 2px 10px rgba(11,46,79,0.05)',&#10;                }}&gt;&#10;                    &lt;Text style={{ fontSize: 26, fontWeight: 'bold', color: '#CBD5E1' }}&gt;{x.n}&lt;/Text&gt;&#10;                    &lt;Box style={{ flexDirection: 'column', flex: 1 }}&gt;&#10;                        &lt;Text style={{ fontSize: 18, fontWeight: 'bold', color: '#0B2E4F' }}&gt;{x.t}&lt;/Text&gt;&#10;                        &lt;Text style={{ fontSize: 14, color: '#64748B', lineHeight: 1.5, marginTop: 4 }}&gt;{x.d}&lt;/Text&gt;&#10;                    &lt;/Box&gt;&#10;                &lt;/Box&gt;&#10;            ))}&#10;        &lt;/Box&gt;&#10;&#10;        &lt;Box style={{&#10;            flex: 7, background: '#FFFFFF', borderRadius: 14, border: '1px solid #E2E8F0',&#10;            padding: 20, flexDirection: 'column', boxShadow: '0 2px 12px rgba(11,46,79,0.06)',&#10;        }}&gt;&#10;            &lt;Box style={{ flexDirection: 'row', alignItems: 'center', justifyContent: 'space-between', marginBottom: 12 }}&gt;&#10;                &lt;Text style={{ fontSize: 20, fontWeight: 'bold', color: '#0B2E4F' }}&gt;五类工具 · 每类 2–3 个真名&lt;/Text&gt;&#10;                &lt;Box style={{ paddingLeft: 11, paddingRight: 11, paddingTop: 4, paddingBottom: 4, background: '#E7F2F6', borderRadius: 12 }}&gt;&#10;                    &lt;Text style={{ fontSize: 13, color: '#0E7490', fontWeight: 'bold' }}&gt;ai-bot.cn 实际收录&lt;/Text&gt;&#10;                &lt;/Box&gt;&#10;            &lt;/Box&gt;&#10;&#10;            &lt;Box style={{ flex: 1, flexDirection: 'column', gap: 9 }}&gt;&#10;                {[&#10;                    { k: 'AI 编程 / 写代码', c: '#0E7490', ts: ['CodeBuddy IDE', '通义灵码', 'Trae'], u: '安全工具开发必用，生成代码与调试' },&#10;                    { k: '通用智能体 / 桌面助手', c: '#0B2E4F', ts: ['WorkBuddy', 'Qoder', 'Cline'], u: '读本地资料、跑多步流程、出报告' },&#10;                    { k: '智能体搭建平台', c: '#0E7490', ts: ['扣子 Coze', 'Dify', '码上飞'], u: '把方案流程做成可演示的原型' },&#10;                    { k: '文档 / 写作与综述', c: '#B45309', ts: ['ima 知识库', '腾讯文档智能助手'], u: '论文与方案文档的整理与成稿' },&#10;                    { k: '设计与多媒体', c: '#0E7490', ts: ['即梦', '可灵', 'Canvas 类工具'], u: '做演示图、流程示意、答辩素材' },&#10;                ].map((x, i) =&gt; (&#10;                    &lt;Box key={i} style={{&#10;                        flex: 1, background: '#F8FAFC', borderRadius: 9, padding: '10px 15px',&#10;                        flexDirection: 'row', alignItems: 'center', gap: 13,&#10;                    }}&gt;&#10;                        &lt;Box style={{ width: 4, height: 42, background: x.c, borderRadius: 2 }} /&gt;&#10;                        &lt;Text style={{ fontSize: 15, fontWeight: 'bold', color: '#0B2E4F', width: 132 }}&gt;{x.k}&lt;/Text&gt;&#10;                        &lt;Box style={{ flexDirection: 'column', gap: 5, flex: 1 }}&gt;&#10;                            &lt;Box style={{ flexDirection: 'row', gap: 7 }}&gt;&#10;                                {x.ts.map((t, j) =&gt; (&#10;                                    &lt;Box key={j} style={{&#10;                                        paddingLeft: 9, paddingRight: 9, paddingTop: 2, paddingBottom: 2,&#10;                                        background: '#FFFFFF', borderRadius: 7, border: '1px solid #DCE6EE',&#10;                                    }}&gt;&#10;                                        &lt;Text style={{ fontSize: 12.5, color: '#0E7490', fontWeight: 'bold' }}&gt;{t}&lt;/Text&gt;&#10;                                    &lt;/Box&gt;&#10;                                ))}&#10;                            &lt;/Box&gt;&#10;                            &lt;Text style={{ fontSize: 12.5, color: '#64748B' }}&gt;{x.u}&lt;/Text&gt;&#10;                        &lt;/Box&gt;&#10;                    &lt;/Box&gt;&#10;                ))}&#10;            &lt;/Box&gt;&#10;&#10;            &lt;Box style={{&#10;                marginTop: 13, paddingTop: 11, borderTop: '1px dashed #CBD5E1',&#10;                flexDirection: 'row', gap: 10, alignItems: 'center',&#10;            }}&gt;&#10;                &lt;FAIcon name='triangle-exclamation' style={{ fill: '#B45309', width: 17, height: 17 }} /&gt;&#10;                &lt;Text style={{ fontSize: 14, color: '#B45309', fontWeight: 'bold' }}&gt;&#10;                    别一次装一堆：同一任务只留一个主力工具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23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矩形 8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06" name="文本框 805" descr="{&quot;isTemplate&quot;:true,&quot;type&quot;:&quot;text&quot;}"/>
          <p:cNvSpPr txBox="1"/>
          <p:nvPr/>
        </p:nvSpPr>
        <p:spPr>
          <a:xfrm>
            <a:off x="1143000" y="342900"/>
            <a:ext cx="679132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ai-bot.cn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导航地图：按用途筛，不按热度选</a:t>
            </a:r>
            <a:endParaRPr/>
          </a:p>
        </p:txBody>
      </p:sp>
      <p:sp>
        <p:nvSpPr>
          <p:cNvPr id="807" name="文本框 806" descr="{&quot;isTemplate&quot;:true,&quot;type&quot;:&quot;text&quot;}"/>
          <p:cNvSpPr txBox="1"/>
          <p:nvPr/>
        </p:nvSpPr>
        <p:spPr>
          <a:xfrm>
            <a:off x="1143000" y="800100"/>
            <a:ext cx="67913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站里有几百个工具，真正跟你毕设相关的只有这五类</a:t>
            </a:r>
            <a:endParaRPr/>
          </a:p>
        </p:txBody>
      </p:sp>
      <p:sp>
        <p:nvSpPr>
          <p:cNvPr id="808" name="矩形: 圆角 807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09" name="文本框 808" descr="{&quot;isTemplate&quot;:true,&quot;type&quot;:&quot;text&quot;}"/>
          <p:cNvSpPr txBox="1"/>
          <p:nvPr/>
        </p:nvSpPr>
        <p:spPr>
          <a:xfrm>
            <a:off x="685800" y="1143000"/>
            <a:ext cx="38481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三步筛选法</a:t>
            </a:r>
            <a:endParaRPr/>
          </a:p>
        </p:txBody>
      </p:sp>
      <p:sp>
        <p:nvSpPr>
          <p:cNvPr id="810" name="矩形: 圆角 809"/>
          <p:cNvSpPr/>
          <p:nvPr/>
        </p:nvSpPr>
        <p:spPr>
          <a:xfrm>
            <a:off x="733425" y="1504950"/>
            <a:ext cx="3848100" cy="1285875"/>
          </a:xfrm>
          <a:prstGeom prst="roundRect">
            <a:avLst>
              <a:gd name="adj" fmla="val 8148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11" name="任意多边形: 形状 810"/>
          <p:cNvSpPr/>
          <p:nvPr/>
        </p:nvSpPr>
        <p:spPr>
          <a:xfrm>
            <a:off x="733425" y="1504950"/>
            <a:ext cx="3848100" cy="1285875"/>
          </a:xfrm>
          <a:custGeom>
            <a:avLst/>
            <a:gdLst/>
            <a:ahLst/>
            <a:cxnLst/>
            <a:rect l="0" t="0" r="0" b="0"/>
            <a:pathLst>
              <a:path w="404" h="135">
                <a:moveTo>
                  <a:pt x="10" y="0"/>
                </a:moveTo>
                <a:cubicBezTo>
                  <a:pt x="7" y="0"/>
                  <a:pt x="5" y="3"/>
                  <a:pt x="5" y="6"/>
                </a:cubicBezTo>
                <a:lnTo>
                  <a:pt x="5" y="129"/>
                </a:lnTo>
                <a:cubicBezTo>
                  <a:pt x="5" y="132"/>
                  <a:pt x="7" y="134"/>
                  <a:pt x="10" y="135"/>
                </a:cubicBezTo>
                <a:cubicBezTo>
                  <a:pt x="4" y="134"/>
                  <a:pt x="0" y="130"/>
                  <a:pt x="0" y="124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12" name="文本框 811" descr="{&quot;isTemplate&quot;:true,&quot;type&quot;:&quot;text&quot;}"/>
          <p:cNvSpPr txBox="1"/>
          <p:nvPr/>
        </p:nvSpPr>
        <p:spPr>
          <a:xfrm>
            <a:off x="904875" y="2000250"/>
            <a:ext cx="314325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BD5E1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813" name="文本框 812" descr="{&quot;isTemplate&quot;:true,&quot;type&quot;:&quot;text&quot;}"/>
          <p:cNvSpPr txBox="1"/>
          <p:nvPr/>
        </p:nvSpPr>
        <p:spPr>
          <a:xfrm>
            <a:off x="1352550" y="1781175"/>
            <a:ext cx="3009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先定任务</a:t>
            </a:r>
            <a:endParaRPr/>
          </a:p>
        </p:txBody>
      </p:sp>
      <p:sp>
        <p:nvSpPr>
          <p:cNvPr id="814" name="文本框 813" descr="{&quot;isTemplate&quot;:true,&quot;type&quot;:&quot;text&quot;}"/>
          <p:cNvSpPr txBox="1"/>
          <p:nvPr/>
        </p:nvSpPr>
        <p:spPr>
          <a:xfrm>
            <a:off x="1352550" y="2028825"/>
            <a:ext cx="3009900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写代码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写文档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做设计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做数据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做智能体。任务没定清，看排行榜也是白看。</a:t>
            </a:r>
            <a:endParaRPr/>
          </a:p>
        </p:txBody>
      </p:sp>
      <p:sp>
        <p:nvSpPr>
          <p:cNvPr id="815" name="矩形: 圆角 814"/>
          <p:cNvSpPr/>
          <p:nvPr/>
        </p:nvSpPr>
        <p:spPr>
          <a:xfrm>
            <a:off x="733425" y="2924175"/>
            <a:ext cx="3848100" cy="1276350"/>
          </a:xfrm>
          <a:prstGeom prst="roundRect">
            <a:avLst>
              <a:gd name="adj" fmla="val 8209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16" name="任意多边形: 形状 815"/>
          <p:cNvSpPr/>
          <p:nvPr/>
        </p:nvSpPr>
        <p:spPr>
          <a:xfrm>
            <a:off x="733425" y="2924175"/>
            <a:ext cx="3848100" cy="1276350"/>
          </a:xfrm>
          <a:custGeom>
            <a:avLst/>
            <a:gdLst/>
            <a:ahLst/>
            <a:cxnLst/>
            <a:rect l="0" t="0" r="0" b="0"/>
            <a:pathLst>
              <a:path w="404" h="134">
                <a:moveTo>
                  <a:pt x="10" y="0"/>
                </a:moveTo>
                <a:cubicBezTo>
                  <a:pt x="7" y="0"/>
                  <a:pt x="5" y="3"/>
                  <a:pt x="5" y="6"/>
                </a:cubicBezTo>
                <a:lnTo>
                  <a:pt x="5" y="128"/>
                </a:lnTo>
                <a:cubicBezTo>
                  <a:pt x="5" y="131"/>
                  <a:pt x="7" y="133"/>
                  <a:pt x="10" y="134"/>
                </a:cubicBezTo>
                <a:cubicBezTo>
                  <a:pt x="4" y="133"/>
                  <a:pt x="0" y="129"/>
                  <a:pt x="0" y="123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17" name="文本框 816" descr="{&quot;isTemplate&quot;:true,&quot;type&quot;:&quot;text&quot;}"/>
          <p:cNvSpPr txBox="1"/>
          <p:nvPr/>
        </p:nvSpPr>
        <p:spPr>
          <a:xfrm>
            <a:off x="904875" y="3409950"/>
            <a:ext cx="314325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BD5E1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818" name="文本框 817" descr="{&quot;isTemplate&quot;:true,&quot;type&quot;:&quot;text&quot;}"/>
          <p:cNvSpPr txBox="1"/>
          <p:nvPr/>
        </p:nvSpPr>
        <p:spPr>
          <a:xfrm>
            <a:off x="1352550" y="3200400"/>
            <a:ext cx="3009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再定形态</a:t>
            </a:r>
            <a:endParaRPr/>
          </a:p>
        </p:txBody>
      </p:sp>
      <p:sp>
        <p:nvSpPr>
          <p:cNvPr id="819" name="文本框 818" descr="{&quot;isTemplate&quot;:true,&quot;type&quot;:&quot;text&quot;}"/>
          <p:cNvSpPr txBox="1"/>
          <p:nvPr/>
        </p:nvSpPr>
        <p:spPr>
          <a:xfrm>
            <a:off x="1352550" y="3448050"/>
            <a:ext cx="3009900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要装客户端的，还是开网页就用的？毕设要读本地资料，优先选能读本地文件的。</a:t>
            </a:r>
            <a:endParaRPr/>
          </a:p>
        </p:txBody>
      </p:sp>
      <p:sp>
        <p:nvSpPr>
          <p:cNvPr id="820" name="矩形: 圆角 819"/>
          <p:cNvSpPr/>
          <p:nvPr/>
        </p:nvSpPr>
        <p:spPr>
          <a:xfrm>
            <a:off x="733425" y="4333875"/>
            <a:ext cx="3848100" cy="1285875"/>
          </a:xfrm>
          <a:prstGeom prst="roundRect">
            <a:avLst>
              <a:gd name="adj" fmla="val 8148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21" name="任意多边形: 形状 820"/>
          <p:cNvSpPr/>
          <p:nvPr/>
        </p:nvSpPr>
        <p:spPr>
          <a:xfrm>
            <a:off x="733425" y="4333875"/>
            <a:ext cx="3848100" cy="1285875"/>
          </a:xfrm>
          <a:custGeom>
            <a:avLst/>
            <a:gdLst/>
            <a:ahLst/>
            <a:cxnLst/>
            <a:rect l="0" t="0" r="0" b="0"/>
            <a:pathLst>
              <a:path w="404" h="135">
                <a:moveTo>
                  <a:pt x="10" y="0"/>
                </a:moveTo>
                <a:cubicBezTo>
                  <a:pt x="7" y="0"/>
                  <a:pt x="5" y="3"/>
                  <a:pt x="5" y="6"/>
                </a:cubicBezTo>
                <a:lnTo>
                  <a:pt x="5" y="129"/>
                </a:lnTo>
                <a:cubicBezTo>
                  <a:pt x="5" y="132"/>
                  <a:pt x="7" y="134"/>
                  <a:pt x="10" y="135"/>
                </a:cubicBezTo>
                <a:cubicBezTo>
                  <a:pt x="4" y="134"/>
                  <a:pt x="0" y="130"/>
                  <a:pt x="0" y="124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22" name="文本框 821" descr="{&quot;isTemplate&quot;:true,&quot;type&quot;:&quot;text&quot;}"/>
          <p:cNvSpPr txBox="1"/>
          <p:nvPr/>
        </p:nvSpPr>
        <p:spPr>
          <a:xfrm>
            <a:off x="904875" y="4829175"/>
            <a:ext cx="314325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CBD5E1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823" name="文本框 822" descr="{&quot;isTemplate&quot;:true,&quot;type&quot;:&quot;text&quot;}"/>
          <p:cNvSpPr txBox="1"/>
          <p:nvPr/>
        </p:nvSpPr>
        <p:spPr>
          <a:xfrm>
            <a:off x="1352550" y="4610100"/>
            <a:ext cx="30099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最后看两点</a:t>
            </a:r>
            <a:endParaRPr/>
          </a:p>
        </p:txBody>
      </p:sp>
      <p:sp>
        <p:nvSpPr>
          <p:cNvPr id="824" name="文本框 823" descr="{&quot;isTemplate&quot;:true,&quot;type&quot;:&quot;text&quot;}"/>
          <p:cNvSpPr txBox="1"/>
          <p:nvPr/>
        </p:nvSpPr>
        <p:spPr>
          <a:xfrm>
            <a:off x="1352550" y="4857750"/>
            <a:ext cx="3009900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一看免费额度够不够，二看数据是否上云（涉密资料别往公有云传）。</a:t>
            </a:r>
            <a:endParaRPr/>
          </a:p>
        </p:txBody>
      </p:sp>
      <p:sp>
        <p:nvSpPr>
          <p:cNvPr id="825" name="矩形: 圆角 824"/>
          <p:cNvSpPr/>
          <p:nvPr/>
        </p:nvSpPr>
        <p:spPr>
          <a:xfrm>
            <a:off x="4762500" y="1143000"/>
            <a:ext cx="6743700" cy="4476750"/>
          </a:xfrm>
          <a:prstGeom prst="roundRect">
            <a:avLst>
              <a:gd name="adj" fmla="val 297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26" name="文本框 825" descr="{&quot;isTemplate&quot;:true,&quot;type&quot;:&quot;text&quot;}"/>
          <p:cNvSpPr txBox="1"/>
          <p:nvPr/>
        </p:nvSpPr>
        <p:spPr>
          <a:xfrm>
            <a:off x="4953000" y="1333500"/>
            <a:ext cx="23717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五类工具</a:t>
            </a:r>
            <a:r>
              <a:rPr lang="en-US" sz="1500" b="1">
                <a:solidFill>
                  <a:srgbClr val="0B2E4F"/>
                </a:solidFill>
                <a:latin typeface="Microsoft YaHei"/>
                <a:ea typeface="Microsoft YaHei"/>
              </a:rPr>
              <a:t> · </a:t>
            </a: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每类</a:t>
            </a:r>
            <a:r>
              <a:rPr lang="en-US" sz="1500" b="1">
                <a:solidFill>
                  <a:srgbClr val="0B2E4F"/>
                </a:solidFill>
                <a:latin typeface="Microsoft YaHei"/>
                <a:ea typeface="Microsoft YaHei"/>
              </a:rPr>
              <a:t> 2–3 </a:t>
            </a: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个真名</a:t>
            </a:r>
            <a:endParaRPr/>
          </a:p>
        </p:txBody>
      </p:sp>
      <p:sp>
        <p:nvSpPr>
          <p:cNvPr id="827" name="矩形: 圆角 826"/>
          <p:cNvSpPr/>
          <p:nvPr/>
        </p:nvSpPr>
        <p:spPr>
          <a:xfrm>
            <a:off x="10010775" y="1333500"/>
            <a:ext cx="1304925" cy="228600"/>
          </a:xfrm>
          <a:prstGeom prst="roundRect">
            <a:avLst>
              <a:gd name="adj" fmla="val 50000"/>
            </a:avLst>
          </a:pr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28" name="文本框 827" descr="{&quot;isTemplate&quot;:true,&quot;type&quot;:&quot;text&quot;}"/>
          <p:cNvSpPr txBox="1"/>
          <p:nvPr/>
        </p:nvSpPr>
        <p:spPr>
          <a:xfrm>
            <a:off x="10115550" y="1371600"/>
            <a:ext cx="10953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0E7490"/>
                </a:solidFill>
                <a:latin typeface="Microsoft YaHei"/>
                <a:ea typeface="Microsoft YaHei"/>
              </a:rPr>
              <a:t>ai-bot.cn </a:t>
            </a:r>
            <a:r>
              <a:rPr lang="zh-CN" sz="975" b="1">
                <a:solidFill>
                  <a:srgbClr val="0E7490"/>
                </a:solidFill>
                <a:latin typeface="Microsoft YaHei"/>
                <a:ea typeface="Microsoft YaHei"/>
              </a:rPr>
              <a:t>实际收录</a:t>
            </a:r>
            <a:endParaRPr/>
          </a:p>
        </p:txBody>
      </p:sp>
      <p:sp>
        <p:nvSpPr>
          <p:cNvPr id="829" name="矩形: 圆角 828"/>
          <p:cNvSpPr/>
          <p:nvPr/>
        </p:nvSpPr>
        <p:spPr>
          <a:xfrm>
            <a:off x="4953000" y="1676400"/>
            <a:ext cx="6362700" cy="600075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30" name="矩形: 圆角 829"/>
          <p:cNvSpPr/>
          <p:nvPr/>
        </p:nvSpPr>
        <p:spPr>
          <a:xfrm>
            <a:off x="5095875" y="1781175"/>
            <a:ext cx="38100" cy="4000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31" name="文本框 830" descr="{&quot;isTemplate&quot;:true,&quot;type&quot;:&quot;text&quot;}"/>
          <p:cNvSpPr txBox="1"/>
          <p:nvPr/>
        </p:nvSpPr>
        <p:spPr>
          <a:xfrm>
            <a:off x="5257800" y="1895475"/>
            <a:ext cx="1257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AI 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编程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 / 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写代码</a:t>
            </a:r>
            <a:endParaRPr/>
          </a:p>
        </p:txBody>
      </p:sp>
      <p:sp>
        <p:nvSpPr>
          <p:cNvPr id="832" name="矩形: 圆角 831"/>
          <p:cNvSpPr/>
          <p:nvPr/>
        </p:nvSpPr>
        <p:spPr>
          <a:xfrm>
            <a:off x="6638925" y="1790700"/>
            <a:ext cx="1104900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3" name="文本框 832" descr="{&quot;isTemplate&quot;:true,&quot;type&quot;:&quot;text&quot;}"/>
          <p:cNvSpPr txBox="1"/>
          <p:nvPr/>
        </p:nvSpPr>
        <p:spPr>
          <a:xfrm>
            <a:off x="6724650" y="1809750"/>
            <a:ext cx="933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CodeBuddy IDE</a:t>
            </a:r>
            <a:endParaRPr/>
          </a:p>
        </p:txBody>
      </p:sp>
      <p:sp>
        <p:nvSpPr>
          <p:cNvPr id="834" name="矩形: 圆角 833"/>
          <p:cNvSpPr/>
          <p:nvPr/>
        </p:nvSpPr>
        <p:spPr>
          <a:xfrm>
            <a:off x="7810500" y="1790700"/>
            <a:ext cx="647700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5" name="文本框 834" descr="{&quot;isTemplate&quot;:true,&quot;type&quot;:&quot;text&quot;}"/>
          <p:cNvSpPr txBox="1"/>
          <p:nvPr/>
        </p:nvSpPr>
        <p:spPr>
          <a:xfrm>
            <a:off x="7896225" y="1809750"/>
            <a:ext cx="4762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通义灵码</a:t>
            </a:r>
            <a:endParaRPr/>
          </a:p>
        </p:txBody>
      </p:sp>
      <p:sp>
        <p:nvSpPr>
          <p:cNvPr id="836" name="矩形: 圆角 835"/>
          <p:cNvSpPr/>
          <p:nvPr/>
        </p:nvSpPr>
        <p:spPr>
          <a:xfrm>
            <a:off x="8524875" y="1790700"/>
            <a:ext cx="428625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7" name="文本框 836" descr="{&quot;isTemplate&quot;:true,&quot;type&quot;:&quot;text&quot;}"/>
          <p:cNvSpPr txBox="1"/>
          <p:nvPr/>
        </p:nvSpPr>
        <p:spPr>
          <a:xfrm>
            <a:off x="8610600" y="1809750"/>
            <a:ext cx="2571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Trae</a:t>
            </a:r>
            <a:endParaRPr/>
          </a:p>
        </p:txBody>
      </p:sp>
      <p:sp>
        <p:nvSpPr>
          <p:cNvPr id="838" name="文本框 837" descr="{&quot;isTemplate&quot;:true,&quot;type&quot;:&quot;text&quot;}"/>
          <p:cNvSpPr txBox="1"/>
          <p:nvPr/>
        </p:nvSpPr>
        <p:spPr>
          <a:xfrm>
            <a:off x="6638925" y="2019300"/>
            <a:ext cx="4533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安全工具开发必用，生成代码与调试</a:t>
            </a:r>
            <a:endParaRPr/>
          </a:p>
        </p:txBody>
      </p:sp>
      <p:sp>
        <p:nvSpPr>
          <p:cNvPr id="839" name="矩形: 圆角 838"/>
          <p:cNvSpPr/>
          <p:nvPr/>
        </p:nvSpPr>
        <p:spPr>
          <a:xfrm>
            <a:off x="4953000" y="2362200"/>
            <a:ext cx="6362700" cy="600075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40" name="矩形: 圆角 839"/>
          <p:cNvSpPr/>
          <p:nvPr/>
        </p:nvSpPr>
        <p:spPr>
          <a:xfrm>
            <a:off x="5095875" y="2466975"/>
            <a:ext cx="38100" cy="400050"/>
          </a:xfrm>
          <a:prstGeom prst="roundRect">
            <a:avLst>
              <a:gd name="adj" fmla="val 50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41" name="文本框 840" descr="{&quot;isTemplate&quot;:true,&quot;type&quot;:&quot;text&quot;}"/>
          <p:cNvSpPr txBox="1"/>
          <p:nvPr/>
        </p:nvSpPr>
        <p:spPr>
          <a:xfrm>
            <a:off x="5257800" y="2495550"/>
            <a:ext cx="1257300" cy="3429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通用智能体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 / 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桌面助手</a:t>
            </a:r>
            <a:endParaRPr/>
          </a:p>
        </p:txBody>
      </p:sp>
      <p:sp>
        <p:nvSpPr>
          <p:cNvPr id="842" name="矩形: 圆角 841"/>
          <p:cNvSpPr/>
          <p:nvPr/>
        </p:nvSpPr>
        <p:spPr>
          <a:xfrm>
            <a:off x="6638925" y="2476500"/>
            <a:ext cx="885825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43" name="文本框 842" descr="{&quot;isTemplate&quot;:true,&quot;type&quot;:&quot;text&quot;}"/>
          <p:cNvSpPr txBox="1"/>
          <p:nvPr/>
        </p:nvSpPr>
        <p:spPr>
          <a:xfrm>
            <a:off x="6724650" y="2495550"/>
            <a:ext cx="7143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WorkBuddy</a:t>
            </a:r>
            <a:endParaRPr/>
          </a:p>
        </p:txBody>
      </p:sp>
      <p:sp>
        <p:nvSpPr>
          <p:cNvPr id="844" name="矩形: 圆角 843"/>
          <p:cNvSpPr/>
          <p:nvPr/>
        </p:nvSpPr>
        <p:spPr>
          <a:xfrm>
            <a:off x="7591425" y="2476500"/>
            <a:ext cx="552450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45" name="文本框 844" descr="{&quot;isTemplate&quot;:true,&quot;type&quot;:&quot;text&quot;}"/>
          <p:cNvSpPr txBox="1"/>
          <p:nvPr/>
        </p:nvSpPr>
        <p:spPr>
          <a:xfrm>
            <a:off x="7677150" y="2495550"/>
            <a:ext cx="38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Qoder</a:t>
            </a:r>
            <a:endParaRPr/>
          </a:p>
        </p:txBody>
      </p:sp>
      <p:sp>
        <p:nvSpPr>
          <p:cNvPr id="846" name="矩形: 圆角 845"/>
          <p:cNvSpPr/>
          <p:nvPr/>
        </p:nvSpPr>
        <p:spPr>
          <a:xfrm>
            <a:off x="8210550" y="2476500"/>
            <a:ext cx="476250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47" name="文本框 846" descr="{&quot;isTemplate&quot;:true,&quot;type&quot;:&quot;text&quot;}"/>
          <p:cNvSpPr txBox="1"/>
          <p:nvPr/>
        </p:nvSpPr>
        <p:spPr>
          <a:xfrm>
            <a:off x="8296275" y="2495550"/>
            <a:ext cx="3048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Cline</a:t>
            </a:r>
            <a:endParaRPr/>
          </a:p>
        </p:txBody>
      </p:sp>
      <p:sp>
        <p:nvSpPr>
          <p:cNvPr id="848" name="文本框 847" descr="{&quot;isTemplate&quot;:true,&quot;type&quot;:&quot;text&quot;}"/>
          <p:cNvSpPr txBox="1"/>
          <p:nvPr/>
        </p:nvSpPr>
        <p:spPr>
          <a:xfrm>
            <a:off x="6638925" y="2705100"/>
            <a:ext cx="4533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读本地资料、跑多步流程、出报告</a:t>
            </a:r>
            <a:endParaRPr/>
          </a:p>
        </p:txBody>
      </p:sp>
      <p:sp>
        <p:nvSpPr>
          <p:cNvPr id="849" name="矩形: 圆角 848"/>
          <p:cNvSpPr/>
          <p:nvPr/>
        </p:nvSpPr>
        <p:spPr>
          <a:xfrm>
            <a:off x="4953000" y="3048000"/>
            <a:ext cx="6362700" cy="609600"/>
          </a:xfrm>
          <a:prstGeom prst="roundRect">
            <a:avLst>
              <a:gd name="adj" fmla="val 1406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50" name="矩形: 圆角 849"/>
          <p:cNvSpPr/>
          <p:nvPr/>
        </p:nvSpPr>
        <p:spPr>
          <a:xfrm>
            <a:off x="5095875" y="3152775"/>
            <a:ext cx="38100" cy="4000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51" name="文本框 850" descr="{&quot;isTemplate&quot;:true,&quot;type&quot;:&quot;text&quot;}"/>
          <p:cNvSpPr txBox="1"/>
          <p:nvPr/>
        </p:nvSpPr>
        <p:spPr>
          <a:xfrm>
            <a:off x="5257800" y="3267075"/>
            <a:ext cx="1257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智能体搭建平台</a:t>
            </a:r>
            <a:endParaRPr/>
          </a:p>
        </p:txBody>
      </p:sp>
      <p:sp>
        <p:nvSpPr>
          <p:cNvPr id="852" name="矩形: 圆角 851"/>
          <p:cNvSpPr/>
          <p:nvPr/>
        </p:nvSpPr>
        <p:spPr>
          <a:xfrm>
            <a:off x="6638925" y="3171825"/>
            <a:ext cx="742950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3" name="文本框 852" descr="{&quot;isTemplate&quot;:true,&quot;type&quot;:&quot;text&quot;}"/>
          <p:cNvSpPr txBox="1"/>
          <p:nvPr/>
        </p:nvSpPr>
        <p:spPr>
          <a:xfrm>
            <a:off x="6724650" y="3190875"/>
            <a:ext cx="5715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扣子</a:t>
            </a: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 Coze</a:t>
            </a:r>
            <a:endParaRPr/>
          </a:p>
        </p:txBody>
      </p:sp>
      <p:sp>
        <p:nvSpPr>
          <p:cNvPr id="854" name="矩形: 圆角 853"/>
          <p:cNvSpPr/>
          <p:nvPr/>
        </p:nvSpPr>
        <p:spPr>
          <a:xfrm>
            <a:off x="7448550" y="3171825"/>
            <a:ext cx="428625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5" name="文本框 854" descr="{&quot;isTemplate&quot;:true,&quot;type&quot;:&quot;text&quot;}"/>
          <p:cNvSpPr txBox="1"/>
          <p:nvPr/>
        </p:nvSpPr>
        <p:spPr>
          <a:xfrm>
            <a:off x="7534275" y="3190875"/>
            <a:ext cx="2571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Dify</a:t>
            </a:r>
            <a:endParaRPr/>
          </a:p>
        </p:txBody>
      </p:sp>
      <p:sp>
        <p:nvSpPr>
          <p:cNvPr id="856" name="矩形: 圆角 855"/>
          <p:cNvSpPr/>
          <p:nvPr/>
        </p:nvSpPr>
        <p:spPr>
          <a:xfrm>
            <a:off x="7943850" y="3171825"/>
            <a:ext cx="533400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7" name="文本框 856" descr="{&quot;isTemplate&quot;:true,&quot;type&quot;:&quot;text&quot;}"/>
          <p:cNvSpPr txBox="1"/>
          <p:nvPr/>
        </p:nvSpPr>
        <p:spPr>
          <a:xfrm>
            <a:off x="8029575" y="3190875"/>
            <a:ext cx="361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码上飞</a:t>
            </a:r>
            <a:endParaRPr/>
          </a:p>
        </p:txBody>
      </p:sp>
      <p:sp>
        <p:nvSpPr>
          <p:cNvPr id="858" name="文本框 857" descr="{&quot;isTemplate&quot;:true,&quot;type&quot;:&quot;text&quot;}"/>
          <p:cNvSpPr txBox="1"/>
          <p:nvPr/>
        </p:nvSpPr>
        <p:spPr>
          <a:xfrm>
            <a:off x="6638925" y="3400425"/>
            <a:ext cx="4533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把方案流程做成可演示的原型</a:t>
            </a:r>
            <a:endParaRPr/>
          </a:p>
        </p:txBody>
      </p:sp>
      <p:sp>
        <p:nvSpPr>
          <p:cNvPr id="859" name="矩形: 圆角 858"/>
          <p:cNvSpPr/>
          <p:nvPr/>
        </p:nvSpPr>
        <p:spPr>
          <a:xfrm>
            <a:off x="4953000" y="3743325"/>
            <a:ext cx="6362700" cy="600075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60" name="矩形: 圆角 859"/>
          <p:cNvSpPr/>
          <p:nvPr/>
        </p:nvSpPr>
        <p:spPr>
          <a:xfrm>
            <a:off x="5095875" y="3848100"/>
            <a:ext cx="38100" cy="400050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61" name="文本框 860" descr="{&quot;isTemplate&quot;:true,&quot;type&quot;:&quot;text&quot;}"/>
          <p:cNvSpPr txBox="1"/>
          <p:nvPr/>
        </p:nvSpPr>
        <p:spPr>
          <a:xfrm>
            <a:off x="5257800" y="3962400"/>
            <a:ext cx="1257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文档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 / </a:t>
            </a: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写作与综述</a:t>
            </a:r>
            <a:endParaRPr/>
          </a:p>
        </p:txBody>
      </p:sp>
      <p:sp>
        <p:nvSpPr>
          <p:cNvPr id="862" name="矩形: 圆角 861"/>
          <p:cNvSpPr/>
          <p:nvPr/>
        </p:nvSpPr>
        <p:spPr>
          <a:xfrm>
            <a:off x="6638925" y="3857625"/>
            <a:ext cx="790575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3" name="文本框 862" descr="{&quot;isTemplate&quot;:true,&quot;type&quot;:&quot;text&quot;}"/>
          <p:cNvSpPr txBox="1"/>
          <p:nvPr/>
        </p:nvSpPr>
        <p:spPr>
          <a:xfrm>
            <a:off x="6724650" y="3876675"/>
            <a:ext cx="6191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ima </a:t>
            </a: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知识库</a:t>
            </a:r>
            <a:endParaRPr/>
          </a:p>
        </p:txBody>
      </p:sp>
      <p:sp>
        <p:nvSpPr>
          <p:cNvPr id="864" name="矩形: 圆角 863"/>
          <p:cNvSpPr/>
          <p:nvPr/>
        </p:nvSpPr>
        <p:spPr>
          <a:xfrm>
            <a:off x="7496175" y="3857625"/>
            <a:ext cx="1123950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5" name="文本框 864" descr="{&quot;isTemplate&quot;:true,&quot;type&quot;:&quot;text&quot;}"/>
          <p:cNvSpPr txBox="1"/>
          <p:nvPr/>
        </p:nvSpPr>
        <p:spPr>
          <a:xfrm>
            <a:off x="7581900" y="3876675"/>
            <a:ext cx="9525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腾讯文档智能助手</a:t>
            </a:r>
            <a:endParaRPr/>
          </a:p>
        </p:txBody>
      </p:sp>
      <p:sp>
        <p:nvSpPr>
          <p:cNvPr id="866" name="文本框 865" descr="{&quot;isTemplate&quot;:true,&quot;type&quot;:&quot;text&quot;}"/>
          <p:cNvSpPr txBox="1"/>
          <p:nvPr/>
        </p:nvSpPr>
        <p:spPr>
          <a:xfrm>
            <a:off x="6638925" y="4086225"/>
            <a:ext cx="4533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论文与方案文档的整理与成稿</a:t>
            </a:r>
            <a:endParaRPr/>
          </a:p>
        </p:txBody>
      </p:sp>
      <p:sp>
        <p:nvSpPr>
          <p:cNvPr id="867" name="矩形: 圆角 866"/>
          <p:cNvSpPr/>
          <p:nvPr/>
        </p:nvSpPr>
        <p:spPr>
          <a:xfrm>
            <a:off x="4953000" y="4429125"/>
            <a:ext cx="6362700" cy="600075"/>
          </a:xfrm>
          <a:prstGeom prst="roundRect">
            <a:avLst>
              <a:gd name="adj" fmla="val 1428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68" name="矩形: 圆角 867"/>
          <p:cNvSpPr/>
          <p:nvPr/>
        </p:nvSpPr>
        <p:spPr>
          <a:xfrm>
            <a:off x="5095875" y="4533900"/>
            <a:ext cx="38100" cy="4000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69" name="文本框 868" descr="{&quot;isTemplate&quot;:true,&quot;type&quot;:&quot;text&quot;}"/>
          <p:cNvSpPr txBox="1"/>
          <p:nvPr/>
        </p:nvSpPr>
        <p:spPr>
          <a:xfrm>
            <a:off x="5257800" y="4648200"/>
            <a:ext cx="1257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设计与多媒体</a:t>
            </a:r>
            <a:endParaRPr/>
          </a:p>
        </p:txBody>
      </p:sp>
      <p:sp>
        <p:nvSpPr>
          <p:cNvPr id="870" name="矩形: 圆角 869"/>
          <p:cNvSpPr/>
          <p:nvPr/>
        </p:nvSpPr>
        <p:spPr>
          <a:xfrm>
            <a:off x="6638925" y="4543425"/>
            <a:ext cx="409575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1" name="文本框 870" descr="{&quot;isTemplate&quot;:true,&quot;type&quot;:&quot;text&quot;}"/>
          <p:cNvSpPr txBox="1"/>
          <p:nvPr/>
        </p:nvSpPr>
        <p:spPr>
          <a:xfrm>
            <a:off x="6724650" y="4562475"/>
            <a:ext cx="2381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即梦</a:t>
            </a:r>
            <a:endParaRPr/>
          </a:p>
        </p:txBody>
      </p:sp>
      <p:sp>
        <p:nvSpPr>
          <p:cNvPr id="872" name="矩形: 圆角 871"/>
          <p:cNvSpPr/>
          <p:nvPr/>
        </p:nvSpPr>
        <p:spPr>
          <a:xfrm>
            <a:off x="7115175" y="4543425"/>
            <a:ext cx="409575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3" name="文本框 872" descr="{&quot;isTemplate&quot;:true,&quot;type&quot;:&quot;text&quot;}"/>
          <p:cNvSpPr txBox="1"/>
          <p:nvPr/>
        </p:nvSpPr>
        <p:spPr>
          <a:xfrm>
            <a:off x="7200900" y="4562475"/>
            <a:ext cx="2381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可灵</a:t>
            </a:r>
            <a:endParaRPr/>
          </a:p>
        </p:txBody>
      </p:sp>
      <p:sp>
        <p:nvSpPr>
          <p:cNvPr id="874" name="矩形: 圆角 873"/>
          <p:cNvSpPr/>
          <p:nvPr/>
        </p:nvSpPr>
        <p:spPr>
          <a:xfrm>
            <a:off x="7591425" y="4543425"/>
            <a:ext cx="990600" cy="180975"/>
          </a:xfrm>
          <a:prstGeom prst="roundRect">
            <a:avLst>
              <a:gd name="adj" fmla="val 36842"/>
            </a:avLst>
          </a:prstGeom>
          <a:solidFill>
            <a:srgbClr val="FFFFFF"/>
          </a:solidFill>
          <a:ln w="12700">
            <a:solidFill>
              <a:srgbClr val="DCE6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75" name="文本框 874" descr="{&quot;isTemplate&quot;:true,&quot;type&quot;:&quot;text&quot;}"/>
          <p:cNvSpPr txBox="1"/>
          <p:nvPr/>
        </p:nvSpPr>
        <p:spPr>
          <a:xfrm>
            <a:off x="7677150" y="4562475"/>
            <a:ext cx="8191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Canvas </a:t>
            </a: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类工具</a:t>
            </a:r>
            <a:endParaRPr/>
          </a:p>
        </p:txBody>
      </p:sp>
      <p:sp>
        <p:nvSpPr>
          <p:cNvPr id="876" name="文本框 875" descr="{&quot;isTemplate&quot;:true,&quot;type&quot;:&quot;text&quot;}"/>
          <p:cNvSpPr txBox="1"/>
          <p:nvPr/>
        </p:nvSpPr>
        <p:spPr>
          <a:xfrm>
            <a:off x="6638925" y="4772025"/>
            <a:ext cx="4533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做演示图、流程示意、答辩素材</a:t>
            </a:r>
            <a:endParaRPr/>
          </a:p>
        </p:txBody>
      </p:sp>
      <p:sp>
        <p:nvSpPr>
          <p:cNvPr id="877" name="任意多边形: 形状 876"/>
          <p:cNvSpPr/>
          <p:nvPr/>
        </p:nvSpPr>
        <p:spPr>
          <a:xfrm>
            <a:off x="4953000" y="5153025"/>
            <a:ext cx="6362700" cy="285750"/>
          </a:xfrm>
          <a:custGeom>
            <a:avLst/>
            <a:gdLst/>
            <a:ahLst/>
            <a:cxnLst/>
            <a:rect l="0" t="0" r="0" b="0"/>
            <a:pathLst>
              <a:path w="668" h="30">
                <a:moveTo>
                  <a:pt x="0" y="0"/>
                </a:moveTo>
                <a:lnTo>
                  <a:pt x="668" y="0"/>
                </a:lnTo>
                <a:lnTo>
                  <a:pt x="668" y="1"/>
                </a:lnTo>
                <a:lnTo>
                  <a:pt x="0" y="1"/>
                </a:lnTo>
                <a:close/>
              </a:path>
            </a:pathLst>
          </a:custGeom>
          <a:solidFill>
            <a:srgbClr val="CBD5E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78" name="图形 87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3000" y="5267325"/>
            <a:ext cx="161925" cy="161925"/>
          </a:xfrm>
          <a:prstGeom prst="rect">
            <a:avLst/>
          </a:prstGeom>
          <a:ln/>
        </p:spPr>
      </p:pic>
      <p:sp>
        <p:nvSpPr>
          <p:cNvPr id="879" name="文本框 878" descr="{&quot;isTemplate&quot;:true,&quot;type&quot;:&quot;text&quot;}"/>
          <p:cNvSpPr txBox="1"/>
          <p:nvPr/>
        </p:nvSpPr>
        <p:spPr>
          <a:xfrm>
            <a:off x="5210175" y="5267325"/>
            <a:ext cx="25336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B45309"/>
                </a:solidFill>
                <a:latin typeface="Microsoft YaHei"/>
                <a:ea typeface="Microsoft YaHei"/>
              </a:rPr>
              <a:t>别一次装一堆：同一任务只留一个主力工具</a:t>
            </a:r>
            <a:endParaRPr/>
          </a:p>
        </p:txBody>
      </p:sp>
      <p:sp>
        <p:nvSpPr>
          <p:cNvPr id="880" name="文本框 879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881" name="文本框 880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23 / 44</a:t>
            </a:r>
            <a:endParaRPr/>
          </a:p>
        </p:txBody>
      </p:sp>
      <p:pic>
        <p:nvPicPr>
          <p:cNvPr id="882" name="图形 881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table-list' style={{ fill: '#0E7490', width: 32, height: 32, opacity: 0.85 }} /&gt;&#10;            &lt;Box style={{ flexDirection: 'column' }}&gt;&#10;                &lt;Text style={{ fontSize: 36, fontWeight: 'bold', color: '#0B2E4F' }}&gt;毕设场景 × 工具适配表&lt;/Text&gt;&#10;                &lt;Text style={{ fontSize: 17, color: '#64748B', marginTop: 4 }}&gt;&#10;                    不是哪个工具最强，而是这个任务该用哪个&#10;                &lt;/Text&gt;&#10;            &lt;/Box&gt;&#10;        &lt;/Box&gt;&#10;        &lt;Box style={{ width: 6, height: 44, background: '#F59E0B', borderRadius: 3 }} /&gt;&#10;    &lt;/Box&gt;&#10;&#10;    &lt;Box style={{ height: 470, flexDirection: 'column' }}&gt;&#10;&#10;        &lt;Box style={{ flexDirection: 'row', background: '#0B2E4F', borderRadius: '11px 11px 0 0', padding: '13px 20px' }}&gt;&#10;            &lt;Text style={{ fontSize: 15.5, fontWeight: 'bold', color: '#FFFFFF', width: 66 }}&gt;序号&lt;/Text&gt;&#10;            &lt;Text style={{ fontSize: 15.5, fontWeight: 'bold', color: '#FFFFFF', width: 234 }}&gt;毕设任务场景&lt;/Text&gt;&#10;            &lt;Text style={{ fontSize: 15.5, fontWeight: 'bold', color: '#FFFFFF', width: 330 }}&gt;推荐工具&lt;/Text&gt;&#10;            &lt;Text style={{ fontSize: 15.5, fontWeight: 'bold', color: '#FFFFFF', flex: 1 }}&gt;使用要点&lt;/Text&gt;&#10;        &lt;/Box&gt;&#10;&#10;        &lt;Box style={{ flex: 1, flexDirection: 'column' }}&gt;&#10;            {[&#10;                { n: '1', s: '选题查重与可行性判断', t: '青泥学术', tc: '#0E7490', u: '先跑选题门诊，看是否撞题、是否有足够文献支撑' },&#10;                { n: '2', s: '文献综述与资料归档', t: '青泥学术 + ima 知识库', tc: '#0E7490', u: '青泥找，ima 存；问答必须点回原文核对' },&#10;                { n: '3', s: '安全工具：写代码', t: 'CodeBuddy IDE', tc: '#0B2E4F', u: '先让它读需求文档，再分模块生成，逐块验证' },&#10;                { n: '4', s: '安全工具：跑不确定的脚本', t: 'CodeBuddy 沙盒', tc: '#0B2E4F', u: '用容器沙箱跑，别在自己的真实环境里直接执行' },&#10;                { n: '5', s: '方案设计：架构与流程梳理', t: 'WorkBuddy（Plan 模式）', tc: '#B45309', u: '先产出方案骨架与章节清单，再逐节填充' },&#10;                { n: '6', s: '方案文档与论文排版', t: 'ima + 腾讯文档智能助手', tc: '#0E7490', u: '资料来自知识库，格式统一由模板约束' },&#10;                { n: '7', s: '做可演示的原型界面', t: '扣子 Coze / Dify', tc: '#0E7490', u: '把方案里的流程做成能点、能演示的原型' },&#10;                { n: '8', s: '部署上线到公网', t: '腾讯云 CloudBase / 轻量服务器', tc: '#B45309', u: '学生认证后有免费额度，先跑通再美化' },&#10;            ].map((x, i) =&gt; (&#10;                &lt;Box key={i} style={{&#10;                    flex: 1, flexDirection: 'row', alignItems: 'center', paddingLeft: 20, paddingRight: 20,&#10;                    background: i % 2 === 0 ? '#FFFFFF' : '#F4F8FA',&#10;                    borderBottom: '1px solid #E9EFF4',&#10;                }}&gt;&#10;                    &lt;Text style={{ fontSize: 15, fontWeight: 'bold', color: '#0E7490', width: 66 }}&gt;{x.n}&lt;/Text&gt;&#10;                    &lt;Text style={{ fontSize: 15.5, color: '#0B2E4F', fontWeight: 'bold', width: 234 }}&gt;{x.s}&lt;/Text&gt;&#10;                    &lt;Box style={{ width: 330 }}&gt;&#10;                        &lt;Box style={{&#10;                            paddingLeft: 11, paddingRight: 11, paddingTop: 4, paddingBottom: 4,&#10;                            background: '#F1F5F9', borderRadius: 8, alignSelf: 'flex-start',&#10;                        }}&gt;&#10;                            &lt;Text style={{ fontSize: 13.5, color: x.tc, fontWeight: 'bold' }}&gt;{x.t}&lt;/Text&gt;&#10;                        &lt;/Box&gt;&#10;                    &lt;/Box&gt;&#10;                    &lt;Text style={{ fontSize: 14, color: '#64748B', flex: 1, lineHeight: 1.45 }}&gt;{x.u}&lt;/Text&gt;&#10;                &lt;/Box&gt;&#10;            ))}&#10;        &lt;/Box&gt;&#10;&#10;        &lt;Box style={{&#10;            background: '#FFF7E6', borderRadius: '0 0 11px 11px', borderLeft: '5px solid #F59E0B',&#10;            padding: '12px 20px', flexDirection: 'row', alignItems: 'center', gap: 11,&#10;        }}&gt;&#10;            &lt;FAIcon name='circle-info' style={{ fill: '#B45309', width: 18, height: 18 }} /&gt;&#10;            &lt;Text style={{ fontSize: 14.5, color: '#B45309', fontWeight: 'bold' }}&gt;&#10;                场景 3–4 是方向 A 的主战场，场景 5–7 是方向 B 的主战场；场景 1–2 和 8 两个方向都要用。&#10;            &lt;/Text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24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矩形 8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85" name="文本框 884" descr="{&quot;isTemplate&quot;:true,&quot;type&quot;:&quot;text&quot;}"/>
          <p:cNvSpPr txBox="1"/>
          <p:nvPr/>
        </p:nvSpPr>
        <p:spPr>
          <a:xfrm>
            <a:off x="1143000" y="342900"/>
            <a:ext cx="355282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毕设场景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 ×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工具适配表</a:t>
            </a:r>
            <a:endParaRPr/>
          </a:p>
        </p:txBody>
      </p:sp>
      <p:sp>
        <p:nvSpPr>
          <p:cNvPr id="886" name="文本框 885" descr="{&quot;isTemplate&quot;:true,&quot;type&quot;:&quot;text&quot;}"/>
          <p:cNvSpPr txBox="1"/>
          <p:nvPr/>
        </p:nvSpPr>
        <p:spPr>
          <a:xfrm>
            <a:off x="1143000" y="800100"/>
            <a:ext cx="35528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不是哪个工具最强，而是这个任务该用哪个</a:t>
            </a:r>
            <a:endParaRPr/>
          </a:p>
        </p:txBody>
      </p:sp>
      <p:sp>
        <p:nvSpPr>
          <p:cNvPr id="887" name="矩形: 圆角 886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88" name="任意多边形: 形状 887"/>
          <p:cNvSpPr/>
          <p:nvPr/>
        </p:nvSpPr>
        <p:spPr>
          <a:xfrm>
            <a:off x="685800" y="1143000"/>
            <a:ext cx="10820400" cy="428625"/>
          </a:xfrm>
          <a:custGeom>
            <a:avLst/>
            <a:gdLst/>
            <a:ahLst/>
            <a:cxnLst/>
            <a:rect l="0" t="0" r="0" b="0"/>
            <a:pathLst>
              <a:path w="1136" h="45">
                <a:moveTo>
                  <a:pt x="11" y="0"/>
                </a:moveTo>
                <a:lnTo>
                  <a:pt x="1125" y="0"/>
                </a:lnTo>
                <a:cubicBezTo>
                  <a:pt x="1131" y="0"/>
                  <a:pt x="1136" y="5"/>
                  <a:pt x="1136" y="11"/>
                </a:cubicBezTo>
                <a:lnTo>
                  <a:pt x="1136" y="45"/>
                </a:lnTo>
                <a:lnTo>
                  <a:pt x="1136" y="45"/>
                </a:lnTo>
                <a:lnTo>
                  <a:pt x="0" y="45"/>
                </a:lnTo>
                <a:lnTo>
                  <a:pt x="0" y="45"/>
                </a:ln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89" name="文本框 888" descr="{&quot;isTemplate&quot;:true,&quot;type&quot;:&quot;text&quot;}"/>
          <p:cNvSpPr txBox="1"/>
          <p:nvPr/>
        </p:nvSpPr>
        <p:spPr>
          <a:xfrm>
            <a:off x="876300" y="1266825"/>
            <a:ext cx="6286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序号</a:t>
            </a:r>
            <a:endParaRPr/>
          </a:p>
        </p:txBody>
      </p:sp>
      <p:sp>
        <p:nvSpPr>
          <p:cNvPr id="890" name="文本框 889" descr="{&quot;isTemplate&quot;:true,&quot;type&quot;:&quot;text&quot;}"/>
          <p:cNvSpPr txBox="1"/>
          <p:nvPr/>
        </p:nvSpPr>
        <p:spPr>
          <a:xfrm>
            <a:off x="1504950" y="1266825"/>
            <a:ext cx="22288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毕设任务场景</a:t>
            </a:r>
            <a:endParaRPr/>
          </a:p>
        </p:txBody>
      </p:sp>
      <p:sp>
        <p:nvSpPr>
          <p:cNvPr id="891" name="文本框 890" descr="{&quot;isTemplate&quot;:true,&quot;type&quot;:&quot;text&quot;}"/>
          <p:cNvSpPr txBox="1"/>
          <p:nvPr/>
        </p:nvSpPr>
        <p:spPr>
          <a:xfrm>
            <a:off x="3733800" y="1266825"/>
            <a:ext cx="31432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推荐工具</a:t>
            </a:r>
            <a:endParaRPr/>
          </a:p>
        </p:txBody>
      </p:sp>
      <p:sp>
        <p:nvSpPr>
          <p:cNvPr id="892" name="文本框 891" descr="{&quot;isTemplate&quot;:true,&quot;type&quot;:&quot;text&quot;}"/>
          <p:cNvSpPr txBox="1"/>
          <p:nvPr/>
        </p:nvSpPr>
        <p:spPr>
          <a:xfrm>
            <a:off x="6877050" y="1266825"/>
            <a:ext cx="44386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使用要点</a:t>
            </a:r>
            <a:endParaRPr/>
          </a:p>
        </p:txBody>
      </p:sp>
      <p:sp>
        <p:nvSpPr>
          <p:cNvPr id="893" name="矩形 892"/>
          <p:cNvSpPr/>
          <p:nvPr/>
        </p:nvSpPr>
        <p:spPr>
          <a:xfrm>
            <a:off x="685800" y="1571625"/>
            <a:ext cx="10820400" cy="457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94" name="任意多边形: 形状 893"/>
          <p:cNvSpPr/>
          <p:nvPr/>
        </p:nvSpPr>
        <p:spPr>
          <a:xfrm>
            <a:off x="685800" y="1571625"/>
            <a:ext cx="10820400" cy="466725"/>
          </a:xfrm>
          <a:custGeom>
            <a:avLst/>
            <a:gdLst/>
            <a:ahLst/>
            <a:cxnLst/>
            <a:rect l="0" t="0" r="0" b="0"/>
            <a:pathLst>
              <a:path w="1136" h="49">
                <a:moveTo>
                  <a:pt x="0" y="48"/>
                </a:moveTo>
                <a:lnTo>
                  <a:pt x="1136" y="48"/>
                </a:lnTo>
                <a:lnTo>
                  <a:pt x="1136" y="49"/>
                </a:lnTo>
                <a:lnTo>
                  <a:pt x="0" y="49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95" name="文本框 894" descr="{&quot;isTemplate&quot;:true,&quot;type&quot;:&quot;text&quot;}"/>
          <p:cNvSpPr txBox="1"/>
          <p:nvPr/>
        </p:nvSpPr>
        <p:spPr>
          <a:xfrm>
            <a:off x="876300" y="1714500"/>
            <a:ext cx="628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7490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896" name="文本框 895" descr="{&quot;isTemplate&quot;:true,&quot;type&quot;:&quot;text&quot;}"/>
          <p:cNvSpPr txBox="1"/>
          <p:nvPr/>
        </p:nvSpPr>
        <p:spPr>
          <a:xfrm>
            <a:off x="1504950" y="1704975"/>
            <a:ext cx="22288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0B2E4F"/>
                </a:solidFill>
                <a:latin typeface="Microsoft YaHei"/>
                <a:ea typeface="Microsoft YaHei"/>
              </a:rPr>
              <a:t>选题查重与可行性判断</a:t>
            </a:r>
            <a:endParaRPr/>
          </a:p>
        </p:txBody>
      </p:sp>
      <p:sp>
        <p:nvSpPr>
          <p:cNvPr id="897" name="矩形: 圆角 896"/>
          <p:cNvSpPr/>
          <p:nvPr/>
        </p:nvSpPr>
        <p:spPr>
          <a:xfrm>
            <a:off x="3733800" y="1676400"/>
            <a:ext cx="723900" cy="238125"/>
          </a:xfrm>
          <a:prstGeom prst="roundRect">
            <a:avLst>
              <a:gd name="adj" fmla="val 32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98" name="文本框 897" descr="{&quot;isTemplate&quot;:true,&quot;type&quot;:&quot;text&quot;}"/>
          <p:cNvSpPr txBox="1"/>
          <p:nvPr/>
        </p:nvSpPr>
        <p:spPr>
          <a:xfrm>
            <a:off x="3838575" y="1714500"/>
            <a:ext cx="514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E7490"/>
                </a:solidFill>
                <a:latin typeface="Microsoft YaHei"/>
                <a:ea typeface="Microsoft YaHei"/>
              </a:rPr>
              <a:t>青泥学术</a:t>
            </a:r>
            <a:endParaRPr/>
          </a:p>
        </p:txBody>
      </p:sp>
      <p:sp>
        <p:nvSpPr>
          <p:cNvPr id="899" name="文本框 898" descr="{&quot;isTemplate&quot;:true,&quot;type&quot;:&quot;text&quot;}"/>
          <p:cNvSpPr txBox="1"/>
          <p:nvPr/>
        </p:nvSpPr>
        <p:spPr>
          <a:xfrm>
            <a:off x="6877050" y="1676400"/>
            <a:ext cx="44386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先跑选题门诊，看是否撞题、是否有足够文献支撑</a:t>
            </a:r>
            <a:endParaRPr/>
          </a:p>
        </p:txBody>
      </p:sp>
      <p:sp>
        <p:nvSpPr>
          <p:cNvPr id="900" name="矩形 899"/>
          <p:cNvSpPr/>
          <p:nvPr/>
        </p:nvSpPr>
        <p:spPr>
          <a:xfrm>
            <a:off x="685800" y="2028825"/>
            <a:ext cx="10820400" cy="457200"/>
          </a:xfrm>
          <a:prstGeom prst="rect">
            <a:avLst/>
          </a:prstGeom>
          <a:solidFill>
            <a:srgbClr val="F4F8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01" name="任意多边形: 形状 900"/>
          <p:cNvSpPr/>
          <p:nvPr/>
        </p:nvSpPr>
        <p:spPr>
          <a:xfrm>
            <a:off x="685800" y="2028825"/>
            <a:ext cx="10820400" cy="466725"/>
          </a:xfrm>
          <a:custGeom>
            <a:avLst/>
            <a:gdLst/>
            <a:ahLst/>
            <a:cxnLst/>
            <a:rect l="0" t="0" r="0" b="0"/>
            <a:pathLst>
              <a:path w="1136" h="49">
                <a:moveTo>
                  <a:pt x="0" y="48"/>
                </a:moveTo>
                <a:lnTo>
                  <a:pt x="1136" y="48"/>
                </a:lnTo>
                <a:lnTo>
                  <a:pt x="1136" y="49"/>
                </a:lnTo>
                <a:lnTo>
                  <a:pt x="0" y="49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02" name="文本框 901" descr="{&quot;isTemplate&quot;:true,&quot;type&quot;:&quot;text&quot;}"/>
          <p:cNvSpPr txBox="1"/>
          <p:nvPr/>
        </p:nvSpPr>
        <p:spPr>
          <a:xfrm>
            <a:off x="876300" y="2171700"/>
            <a:ext cx="628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7490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903" name="文本框 902" descr="{&quot;isTemplate&quot;:true,&quot;type&quot;:&quot;text&quot;}"/>
          <p:cNvSpPr txBox="1"/>
          <p:nvPr/>
        </p:nvSpPr>
        <p:spPr>
          <a:xfrm>
            <a:off x="1504950" y="2162175"/>
            <a:ext cx="22288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0B2E4F"/>
                </a:solidFill>
                <a:latin typeface="Microsoft YaHei"/>
                <a:ea typeface="Microsoft YaHei"/>
              </a:rPr>
              <a:t>文献综述与资料归档</a:t>
            </a:r>
            <a:endParaRPr/>
          </a:p>
        </p:txBody>
      </p:sp>
      <p:sp>
        <p:nvSpPr>
          <p:cNvPr id="904" name="矩形: 圆角 903"/>
          <p:cNvSpPr/>
          <p:nvPr/>
        </p:nvSpPr>
        <p:spPr>
          <a:xfrm>
            <a:off x="3733800" y="2133600"/>
            <a:ext cx="1562100" cy="238125"/>
          </a:xfrm>
          <a:prstGeom prst="roundRect">
            <a:avLst>
              <a:gd name="adj" fmla="val 32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05" name="文本框 904" descr="{&quot;isTemplate&quot;:true,&quot;type&quot;:&quot;text&quot;}"/>
          <p:cNvSpPr txBox="1"/>
          <p:nvPr/>
        </p:nvSpPr>
        <p:spPr>
          <a:xfrm>
            <a:off x="3838575" y="2171700"/>
            <a:ext cx="1352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E7490"/>
                </a:solidFill>
                <a:latin typeface="Microsoft YaHei"/>
                <a:ea typeface="Microsoft YaHei"/>
              </a:rPr>
              <a:t>青泥学术</a:t>
            </a:r>
            <a:r>
              <a:rPr lang="en-US" sz="1013" b="1">
                <a:solidFill>
                  <a:srgbClr val="0E7490"/>
                </a:solidFill>
                <a:latin typeface="Microsoft YaHei"/>
                <a:ea typeface="Microsoft YaHei"/>
              </a:rPr>
              <a:t> + ima </a:t>
            </a:r>
            <a:r>
              <a:rPr lang="zh-CN" sz="1013" b="1">
                <a:solidFill>
                  <a:srgbClr val="0E7490"/>
                </a:solidFill>
                <a:latin typeface="Microsoft YaHei"/>
                <a:ea typeface="Microsoft YaHei"/>
              </a:rPr>
              <a:t>知识库</a:t>
            </a:r>
            <a:endParaRPr/>
          </a:p>
        </p:txBody>
      </p:sp>
      <p:sp>
        <p:nvSpPr>
          <p:cNvPr id="906" name="文本框 905" descr="{&quot;isTemplate&quot;:true,&quot;type&quot;:&quot;text&quot;}"/>
          <p:cNvSpPr txBox="1"/>
          <p:nvPr/>
        </p:nvSpPr>
        <p:spPr>
          <a:xfrm>
            <a:off x="6877050" y="2133600"/>
            <a:ext cx="44386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青泥找，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ima 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存；问答必须点回原文核对</a:t>
            </a:r>
            <a:endParaRPr/>
          </a:p>
        </p:txBody>
      </p:sp>
      <p:sp>
        <p:nvSpPr>
          <p:cNvPr id="907" name="矩形 906"/>
          <p:cNvSpPr/>
          <p:nvPr/>
        </p:nvSpPr>
        <p:spPr>
          <a:xfrm>
            <a:off x="685800" y="2486025"/>
            <a:ext cx="10820400" cy="457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08" name="任意多边形: 形状 907"/>
          <p:cNvSpPr/>
          <p:nvPr/>
        </p:nvSpPr>
        <p:spPr>
          <a:xfrm>
            <a:off x="685800" y="2486025"/>
            <a:ext cx="10820400" cy="466725"/>
          </a:xfrm>
          <a:custGeom>
            <a:avLst/>
            <a:gdLst/>
            <a:ahLst/>
            <a:cxnLst/>
            <a:rect l="0" t="0" r="0" b="0"/>
            <a:pathLst>
              <a:path w="1136" h="49">
                <a:moveTo>
                  <a:pt x="0" y="48"/>
                </a:moveTo>
                <a:lnTo>
                  <a:pt x="1136" y="48"/>
                </a:lnTo>
                <a:lnTo>
                  <a:pt x="1136" y="49"/>
                </a:lnTo>
                <a:lnTo>
                  <a:pt x="0" y="49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09" name="文本框 908" descr="{&quot;isTemplate&quot;:true,&quot;type&quot;:&quot;text&quot;}"/>
          <p:cNvSpPr txBox="1"/>
          <p:nvPr/>
        </p:nvSpPr>
        <p:spPr>
          <a:xfrm>
            <a:off x="876300" y="2628900"/>
            <a:ext cx="628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7490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910" name="文本框 909" descr="{&quot;isTemplate&quot;:true,&quot;type&quot;:&quot;text&quot;}"/>
          <p:cNvSpPr txBox="1"/>
          <p:nvPr/>
        </p:nvSpPr>
        <p:spPr>
          <a:xfrm>
            <a:off x="1504950" y="2619375"/>
            <a:ext cx="22288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0B2E4F"/>
                </a:solidFill>
                <a:latin typeface="Microsoft YaHei"/>
                <a:ea typeface="Microsoft YaHei"/>
              </a:rPr>
              <a:t>安全工具：写代码</a:t>
            </a:r>
            <a:endParaRPr/>
          </a:p>
        </p:txBody>
      </p:sp>
      <p:sp>
        <p:nvSpPr>
          <p:cNvPr id="911" name="矩形: 圆角 910"/>
          <p:cNvSpPr/>
          <p:nvPr/>
        </p:nvSpPr>
        <p:spPr>
          <a:xfrm>
            <a:off x="3733800" y="2590800"/>
            <a:ext cx="1219200" cy="238125"/>
          </a:xfrm>
          <a:prstGeom prst="roundRect">
            <a:avLst>
              <a:gd name="adj" fmla="val 32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12" name="文本框 911" descr="{&quot;isTemplate&quot;:true,&quot;type&quot;:&quot;text&quot;}"/>
          <p:cNvSpPr txBox="1"/>
          <p:nvPr/>
        </p:nvSpPr>
        <p:spPr>
          <a:xfrm>
            <a:off x="3838575" y="2628900"/>
            <a:ext cx="10096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0B2E4F"/>
                </a:solidFill>
                <a:latin typeface="Microsoft YaHei"/>
                <a:ea typeface="Microsoft YaHei"/>
              </a:rPr>
              <a:t>CodeBuddy IDE</a:t>
            </a:r>
            <a:endParaRPr/>
          </a:p>
        </p:txBody>
      </p:sp>
      <p:sp>
        <p:nvSpPr>
          <p:cNvPr id="913" name="文本框 912" descr="{&quot;isTemplate&quot;:true,&quot;type&quot;:&quot;text&quot;}"/>
          <p:cNvSpPr txBox="1"/>
          <p:nvPr/>
        </p:nvSpPr>
        <p:spPr>
          <a:xfrm>
            <a:off x="6877050" y="2590800"/>
            <a:ext cx="44386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先让它读需求文档，再分模块生成，逐块验证</a:t>
            </a:r>
            <a:endParaRPr/>
          </a:p>
        </p:txBody>
      </p:sp>
      <p:sp>
        <p:nvSpPr>
          <p:cNvPr id="914" name="矩形 913"/>
          <p:cNvSpPr/>
          <p:nvPr/>
        </p:nvSpPr>
        <p:spPr>
          <a:xfrm>
            <a:off x="685800" y="2943225"/>
            <a:ext cx="10820400" cy="457200"/>
          </a:xfrm>
          <a:prstGeom prst="rect">
            <a:avLst/>
          </a:prstGeom>
          <a:solidFill>
            <a:srgbClr val="F4F8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15" name="任意多边形: 形状 914"/>
          <p:cNvSpPr/>
          <p:nvPr/>
        </p:nvSpPr>
        <p:spPr>
          <a:xfrm>
            <a:off x="685800" y="2943225"/>
            <a:ext cx="10820400" cy="466725"/>
          </a:xfrm>
          <a:custGeom>
            <a:avLst/>
            <a:gdLst/>
            <a:ahLst/>
            <a:cxnLst/>
            <a:rect l="0" t="0" r="0" b="0"/>
            <a:pathLst>
              <a:path w="1136" h="49">
                <a:moveTo>
                  <a:pt x="0" y="48"/>
                </a:moveTo>
                <a:lnTo>
                  <a:pt x="1136" y="48"/>
                </a:lnTo>
                <a:lnTo>
                  <a:pt x="1136" y="49"/>
                </a:lnTo>
                <a:lnTo>
                  <a:pt x="0" y="49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16" name="文本框 915" descr="{&quot;isTemplate&quot;:true,&quot;type&quot;:&quot;text&quot;}"/>
          <p:cNvSpPr txBox="1"/>
          <p:nvPr/>
        </p:nvSpPr>
        <p:spPr>
          <a:xfrm>
            <a:off x="876300" y="3086100"/>
            <a:ext cx="628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7490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917" name="文本框 916" descr="{&quot;isTemplate&quot;:true,&quot;type&quot;:&quot;text&quot;}"/>
          <p:cNvSpPr txBox="1"/>
          <p:nvPr/>
        </p:nvSpPr>
        <p:spPr>
          <a:xfrm>
            <a:off x="1504950" y="3076575"/>
            <a:ext cx="22288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0B2E4F"/>
                </a:solidFill>
                <a:latin typeface="Microsoft YaHei"/>
                <a:ea typeface="Microsoft YaHei"/>
              </a:rPr>
              <a:t>安全工具：跑不确定的脚本</a:t>
            </a:r>
            <a:endParaRPr/>
          </a:p>
        </p:txBody>
      </p:sp>
      <p:sp>
        <p:nvSpPr>
          <p:cNvPr id="918" name="矩形: 圆角 917"/>
          <p:cNvSpPr/>
          <p:nvPr/>
        </p:nvSpPr>
        <p:spPr>
          <a:xfrm>
            <a:off x="3733800" y="3048000"/>
            <a:ext cx="1257300" cy="238125"/>
          </a:xfrm>
          <a:prstGeom prst="roundRect">
            <a:avLst>
              <a:gd name="adj" fmla="val 32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19" name="文本框 918" descr="{&quot;isTemplate&quot;:true,&quot;type&quot;:&quot;text&quot;}"/>
          <p:cNvSpPr txBox="1"/>
          <p:nvPr/>
        </p:nvSpPr>
        <p:spPr>
          <a:xfrm>
            <a:off x="3838575" y="3086100"/>
            <a:ext cx="1047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0B2E4F"/>
                </a:solidFill>
                <a:latin typeface="Microsoft YaHei"/>
                <a:ea typeface="Microsoft YaHei"/>
              </a:rPr>
              <a:t>CodeBuddy </a:t>
            </a:r>
            <a:r>
              <a:rPr lang="zh-CN" sz="1013" b="1">
                <a:solidFill>
                  <a:srgbClr val="0B2E4F"/>
                </a:solidFill>
                <a:latin typeface="Microsoft YaHei"/>
                <a:ea typeface="Microsoft YaHei"/>
              </a:rPr>
              <a:t>沙盒</a:t>
            </a:r>
            <a:endParaRPr/>
          </a:p>
        </p:txBody>
      </p:sp>
      <p:sp>
        <p:nvSpPr>
          <p:cNvPr id="920" name="文本框 919" descr="{&quot;isTemplate&quot;:true,&quot;type&quot;:&quot;text&quot;}"/>
          <p:cNvSpPr txBox="1"/>
          <p:nvPr/>
        </p:nvSpPr>
        <p:spPr>
          <a:xfrm>
            <a:off x="6877050" y="3048000"/>
            <a:ext cx="44386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用容器沙箱跑，别在自己的真实环境里直接执行</a:t>
            </a:r>
            <a:endParaRPr/>
          </a:p>
        </p:txBody>
      </p:sp>
      <p:sp>
        <p:nvSpPr>
          <p:cNvPr id="921" name="矩形 920"/>
          <p:cNvSpPr/>
          <p:nvPr/>
        </p:nvSpPr>
        <p:spPr>
          <a:xfrm>
            <a:off x="685800" y="3400425"/>
            <a:ext cx="10820400" cy="44767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22" name="任意多边形: 形状 921"/>
          <p:cNvSpPr/>
          <p:nvPr/>
        </p:nvSpPr>
        <p:spPr>
          <a:xfrm>
            <a:off x="685800" y="3400425"/>
            <a:ext cx="10820400" cy="457200"/>
          </a:xfrm>
          <a:custGeom>
            <a:avLst/>
            <a:gdLst/>
            <a:ahLst/>
            <a:cxnLst/>
            <a:rect l="0" t="0" r="0" b="0"/>
            <a:pathLst>
              <a:path w="1136" h="48">
                <a:moveTo>
                  <a:pt x="0" y="47"/>
                </a:moveTo>
                <a:lnTo>
                  <a:pt x="1136" y="47"/>
                </a:lnTo>
                <a:lnTo>
                  <a:pt x="1136" y="48"/>
                </a:lnTo>
                <a:lnTo>
                  <a:pt x="0" y="48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23" name="文本框 922" descr="{&quot;isTemplate&quot;:true,&quot;type&quot;:&quot;text&quot;}"/>
          <p:cNvSpPr txBox="1"/>
          <p:nvPr/>
        </p:nvSpPr>
        <p:spPr>
          <a:xfrm>
            <a:off x="876300" y="3533775"/>
            <a:ext cx="628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7490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sp>
        <p:nvSpPr>
          <p:cNvPr id="924" name="文本框 923" descr="{&quot;isTemplate&quot;:true,&quot;type&quot;:&quot;text&quot;}"/>
          <p:cNvSpPr txBox="1"/>
          <p:nvPr/>
        </p:nvSpPr>
        <p:spPr>
          <a:xfrm>
            <a:off x="1504950" y="3533775"/>
            <a:ext cx="22288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0B2E4F"/>
                </a:solidFill>
                <a:latin typeface="Microsoft YaHei"/>
                <a:ea typeface="Microsoft YaHei"/>
              </a:rPr>
              <a:t>方案设计：架构与流程梳理</a:t>
            </a:r>
            <a:endParaRPr/>
          </a:p>
        </p:txBody>
      </p:sp>
      <p:sp>
        <p:nvSpPr>
          <p:cNvPr id="925" name="矩形: 圆角 924"/>
          <p:cNvSpPr/>
          <p:nvPr/>
        </p:nvSpPr>
        <p:spPr>
          <a:xfrm>
            <a:off x="3733800" y="3505200"/>
            <a:ext cx="1809750" cy="238125"/>
          </a:xfrm>
          <a:prstGeom prst="roundRect">
            <a:avLst>
              <a:gd name="adj" fmla="val 32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26" name="文本框 925" descr="{&quot;isTemplate&quot;:true,&quot;type&quot;:&quot;text&quot;}"/>
          <p:cNvSpPr txBox="1"/>
          <p:nvPr/>
        </p:nvSpPr>
        <p:spPr>
          <a:xfrm>
            <a:off x="3838575" y="3543300"/>
            <a:ext cx="1600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B45309"/>
                </a:solidFill>
                <a:latin typeface="Microsoft YaHei"/>
                <a:ea typeface="Microsoft YaHei"/>
              </a:rPr>
              <a:t>WorkBuddy</a:t>
            </a:r>
            <a:r>
              <a:rPr lang="zh-CN" sz="1013" b="1">
                <a:solidFill>
                  <a:srgbClr val="B45309"/>
                </a:solidFill>
                <a:latin typeface="Microsoft YaHei"/>
                <a:ea typeface="Microsoft YaHei"/>
              </a:rPr>
              <a:t>（</a:t>
            </a:r>
            <a:r>
              <a:rPr lang="en-US" sz="1013" b="1">
                <a:solidFill>
                  <a:srgbClr val="B45309"/>
                </a:solidFill>
                <a:latin typeface="Microsoft YaHei"/>
                <a:ea typeface="Microsoft YaHei"/>
              </a:rPr>
              <a:t>Plan </a:t>
            </a:r>
            <a:r>
              <a:rPr lang="zh-CN" sz="1013" b="1">
                <a:solidFill>
                  <a:srgbClr val="B45309"/>
                </a:solidFill>
                <a:latin typeface="Microsoft YaHei"/>
                <a:ea typeface="Microsoft YaHei"/>
              </a:rPr>
              <a:t>模式）</a:t>
            </a:r>
            <a:endParaRPr/>
          </a:p>
        </p:txBody>
      </p:sp>
      <p:sp>
        <p:nvSpPr>
          <p:cNvPr id="927" name="文本框 926" descr="{&quot;isTemplate&quot;:true,&quot;type&quot;:&quot;text&quot;}"/>
          <p:cNvSpPr txBox="1"/>
          <p:nvPr/>
        </p:nvSpPr>
        <p:spPr>
          <a:xfrm>
            <a:off x="6877050" y="3505200"/>
            <a:ext cx="44386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先产出方案骨架与章节清单，再逐节填充</a:t>
            </a:r>
            <a:endParaRPr/>
          </a:p>
        </p:txBody>
      </p:sp>
      <p:sp>
        <p:nvSpPr>
          <p:cNvPr id="928" name="矩形 927"/>
          <p:cNvSpPr/>
          <p:nvPr/>
        </p:nvSpPr>
        <p:spPr>
          <a:xfrm>
            <a:off x="685800" y="3848100"/>
            <a:ext cx="10820400" cy="457200"/>
          </a:xfrm>
          <a:prstGeom prst="rect">
            <a:avLst/>
          </a:prstGeom>
          <a:solidFill>
            <a:srgbClr val="F4F8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29" name="任意多边形: 形状 928"/>
          <p:cNvSpPr/>
          <p:nvPr/>
        </p:nvSpPr>
        <p:spPr>
          <a:xfrm>
            <a:off x="685800" y="3848100"/>
            <a:ext cx="10820400" cy="466725"/>
          </a:xfrm>
          <a:custGeom>
            <a:avLst/>
            <a:gdLst/>
            <a:ahLst/>
            <a:cxnLst/>
            <a:rect l="0" t="0" r="0" b="0"/>
            <a:pathLst>
              <a:path w="1136" h="49">
                <a:moveTo>
                  <a:pt x="0" y="48"/>
                </a:moveTo>
                <a:lnTo>
                  <a:pt x="1136" y="48"/>
                </a:lnTo>
                <a:lnTo>
                  <a:pt x="1136" y="49"/>
                </a:lnTo>
                <a:lnTo>
                  <a:pt x="0" y="49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30" name="文本框 929" descr="{&quot;isTemplate&quot;:true,&quot;type&quot;:&quot;text&quot;}"/>
          <p:cNvSpPr txBox="1"/>
          <p:nvPr/>
        </p:nvSpPr>
        <p:spPr>
          <a:xfrm>
            <a:off x="876300" y="3990975"/>
            <a:ext cx="628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7490"/>
                </a:solidFill>
                <a:latin typeface="Microsoft YaHei"/>
                <a:ea typeface="Microsoft YaHei"/>
              </a:rPr>
              <a:t>6</a:t>
            </a:r>
            <a:endParaRPr/>
          </a:p>
        </p:txBody>
      </p:sp>
      <p:sp>
        <p:nvSpPr>
          <p:cNvPr id="931" name="文本框 930" descr="{&quot;isTemplate&quot;:true,&quot;type&quot;:&quot;text&quot;}"/>
          <p:cNvSpPr txBox="1"/>
          <p:nvPr/>
        </p:nvSpPr>
        <p:spPr>
          <a:xfrm>
            <a:off x="1504950" y="3981450"/>
            <a:ext cx="22288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0B2E4F"/>
                </a:solidFill>
                <a:latin typeface="Microsoft YaHei"/>
                <a:ea typeface="Microsoft YaHei"/>
              </a:rPr>
              <a:t>方案文档与论文排版</a:t>
            </a:r>
            <a:endParaRPr/>
          </a:p>
        </p:txBody>
      </p:sp>
      <p:sp>
        <p:nvSpPr>
          <p:cNvPr id="932" name="矩形: 圆角 931"/>
          <p:cNvSpPr/>
          <p:nvPr/>
        </p:nvSpPr>
        <p:spPr>
          <a:xfrm>
            <a:off x="3733800" y="3952875"/>
            <a:ext cx="1657350" cy="238125"/>
          </a:xfrm>
          <a:prstGeom prst="roundRect">
            <a:avLst>
              <a:gd name="adj" fmla="val 32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33" name="文本框 932" descr="{&quot;isTemplate&quot;:true,&quot;type&quot;:&quot;text&quot;}"/>
          <p:cNvSpPr txBox="1"/>
          <p:nvPr/>
        </p:nvSpPr>
        <p:spPr>
          <a:xfrm>
            <a:off x="3838575" y="3990975"/>
            <a:ext cx="1447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0E7490"/>
                </a:solidFill>
                <a:latin typeface="Microsoft YaHei"/>
                <a:ea typeface="Microsoft YaHei"/>
              </a:rPr>
              <a:t>ima + </a:t>
            </a:r>
            <a:r>
              <a:rPr lang="zh-CN" sz="1013" b="1">
                <a:solidFill>
                  <a:srgbClr val="0E7490"/>
                </a:solidFill>
                <a:latin typeface="Microsoft YaHei"/>
                <a:ea typeface="Microsoft YaHei"/>
              </a:rPr>
              <a:t>腾讯文档智能助手</a:t>
            </a:r>
            <a:endParaRPr/>
          </a:p>
        </p:txBody>
      </p:sp>
      <p:sp>
        <p:nvSpPr>
          <p:cNvPr id="934" name="文本框 933" descr="{&quot;isTemplate&quot;:true,&quot;type&quot;:&quot;text&quot;}"/>
          <p:cNvSpPr txBox="1"/>
          <p:nvPr/>
        </p:nvSpPr>
        <p:spPr>
          <a:xfrm>
            <a:off x="6877050" y="3952875"/>
            <a:ext cx="44386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资料来自知识库，格式统一由模板约束</a:t>
            </a:r>
            <a:endParaRPr/>
          </a:p>
        </p:txBody>
      </p:sp>
      <p:sp>
        <p:nvSpPr>
          <p:cNvPr id="935" name="矩形 934"/>
          <p:cNvSpPr/>
          <p:nvPr/>
        </p:nvSpPr>
        <p:spPr>
          <a:xfrm>
            <a:off x="685800" y="4305300"/>
            <a:ext cx="10820400" cy="4572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36" name="任意多边形: 形状 935"/>
          <p:cNvSpPr/>
          <p:nvPr/>
        </p:nvSpPr>
        <p:spPr>
          <a:xfrm>
            <a:off x="685800" y="4305300"/>
            <a:ext cx="10820400" cy="466725"/>
          </a:xfrm>
          <a:custGeom>
            <a:avLst/>
            <a:gdLst/>
            <a:ahLst/>
            <a:cxnLst/>
            <a:rect l="0" t="0" r="0" b="0"/>
            <a:pathLst>
              <a:path w="1136" h="49">
                <a:moveTo>
                  <a:pt x="0" y="48"/>
                </a:moveTo>
                <a:lnTo>
                  <a:pt x="1136" y="48"/>
                </a:lnTo>
                <a:lnTo>
                  <a:pt x="1136" y="49"/>
                </a:lnTo>
                <a:lnTo>
                  <a:pt x="0" y="49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37" name="文本框 936" descr="{&quot;isTemplate&quot;:true,&quot;type&quot;:&quot;text&quot;}"/>
          <p:cNvSpPr txBox="1"/>
          <p:nvPr/>
        </p:nvSpPr>
        <p:spPr>
          <a:xfrm>
            <a:off x="876300" y="4448175"/>
            <a:ext cx="628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7490"/>
                </a:solidFill>
                <a:latin typeface="Microsoft YaHei"/>
                <a:ea typeface="Microsoft YaHei"/>
              </a:rPr>
              <a:t>7</a:t>
            </a:r>
            <a:endParaRPr/>
          </a:p>
        </p:txBody>
      </p:sp>
      <p:sp>
        <p:nvSpPr>
          <p:cNvPr id="938" name="文本框 937" descr="{&quot;isTemplate&quot;:true,&quot;type&quot;:&quot;text&quot;}"/>
          <p:cNvSpPr txBox="1"/>
          <p:nvPr/>
        </p:nvSpPr>
        <p:spPr>
          <a:xfrm>
            <a:off x="1504950" y="4438650"/>
            <a:ext cx="22288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0B2E4F"/>
                </a:solidFill>
                <a:latin typeface="Microsoft YaHei"/>
                <a:ea typeface="Microsoft YaHei"/>
              </a:rPr>
              <a:t>做可演示的原型界面</a:t>
            </a:r>
            <a:endParaRPr/>
          </a:p>
        </p:txBody>
      </p:sp>
      <p:sp>
        <p:nvSpPr>
          <p:cNvPr id="939" name="矩形: 圆角 938"/>
          <p:cNvSpPr/>
          <p:nvPr/>
        </p:nvSpPr>
        <p:spPr>
          <a:xfrm>
            <a:off x="3733800" y="4410075"/>
            <a:ext cx="1228725" cy="238125"/>
          </a:xfrm>
          <a:prstGeom prst="roundRect">
            <a:avLst>
              <a:gd name="adj" fmla="val 32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0" name="文本框 939" descr="{&quot;isTemplate&quot;:true,&quot;type&quot;:&quot;text&quot;}"/>
          <p:cNvSpPr txBox="1"/>
          <p:nvPr/>
        </p:nvSpPr>
        <p:spPr>
          <a:xfrm>
            <a:off x="3838575" y="4448175"/>
            <a:ext cx="10191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E7490"/>
                </a:solidFill>
                <a:latin typeface="Microsoft YaHei"/>
                <a:ea typeface="Microsoft YaHei"/>
              </a:rPr>
              <a:t>扣子</a:t>
            </a:r>
            <a:r>
              <a:rPr lang="en-US" sz="1013" b="1">
                <a:solidFill>
                  <a:srgbClr val="0E7490"/>
                </a:solidFill>
                <a:latin typeface="Microsoft YaHei"/>
                <a:ea typeface="Microsoft YaHei"/>
              </a:rPr>
              <a:t> Coze / Dify</a:t>
            </a:r>
            <a:endParaRPr/>
          </a:p>
        </p:txBody>
      </p:sp>
      <p:sp>
        <p:nvSpPr>
          <p:cNvPr id="941" name="文本框 940" descr="{&quot;isTemplate&quot;:true,&quot;type&quot;:&quot;text&quot;}"/>
          <p:cNvSpPr txBox="1"/>
          <p:nvPr/>
        </p:nvSpPr>
        <p:spPr>
          <a:xfrm>
            <a:off x="6877050" y="4410075"/>
            <a:ext cx="44386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把方案里的流程做成能点、能演示的原型</a:t>
            </a:r>
            <a:endParaRPr/>
          </a:p>
        </p:txBody>
      </p:sp>
      <p:sp>
        <p:nvSpPr>
          <p:cNvPr id="942" name="矩形 941"/>
          <p:cNvSpPr/>
          <p:nvPr/>
        </p:nvSpPr>
        <p:spPr>
          <a:xfrm>
            <a:off x="685800" y="4762500"/>
            <a:ext cx="10820400" cy="457200"/>
          </a:xfrm>
          <a:prstGeom prst="rect">
            <a:avLst/>
          </a:prstGeom>
          <a:solidFill>
            <a:srgbClr val="F4F8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3" name="任意多边形: 形状 942"/>
          <p:cNvSpPr/>
          <p:nvPr/>
        </p:nvSpPr>
        <p:spPr>
          <a:xfrm>
            <a:off x="685800" y="4762500"/>
            <a:ext cx="10820400" cy="466725"/>
          </a:xfrm>
          <a:custGeom>
            <a:avLst/>
            <a:gdLst/>
            <a:ahLst/>
            <a:cxnLst/>
            <a:rect l="0" t="0" r="0" b="0"/>
            <a:pathLst>
              <a:path w="1136" h="49">
                <a:moveTo>
                  <a:pt x="0" y="48"/>
                </a:moveTo>
                <a:lnTo>
                  <a:pt x="1136" y="48"/>
                </a:lnTo>
                <a:lnTo>
                  <a:pt x="1136" y="49"/>
                </a:lnTo>
                <a:lnTo>
                  <a:pt x="0" y="49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4" name="文本框 943" descr="{&quot;isTemplate&quot;:true,&quot;type&quot;:&quot;text&quot;}"/>
          <p:cNvSpPr txBox="1"/>
          <p:nvPr/>
        </p:nvSpPr>
        <p:spPr>
          <a:xfrm>
            <a:off x="876300" y="4905375"/>
            <a:ext cx="628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0E7490"/>
                </a:solidFill>
                <a:latin typeface="Microsoft YaHei"/>
                <a:ea typeface="Microsoft YaHei"/>
              </a:rPr>
              <a:t>8</a:t>
            </a:r>
            <a:endParaRPr/>
          </a:p>
        </p:txBody>
      </p:sp>
      <p:sp>
        <p:nvSpPr>
          <p:cNvPr id="945" name="文本框 944" descr="{&quot;isTemplate&quot;:true,&quot;type&quot;:&quot;text&quot;}"/>
          <p:cNvSpPr txBox="1"/>
          <p:nvPr/>
        </p:nvSpPr>
        <p:spPr>
          <a:xfrm>
            <a:off x="1504950" y="4895850"/>
            <a:ext cx="222885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0B2E4F"/>
                </a:solidFill>
                <a:latin typeface="Microsoft YaHei"/>
                <a:ea typeface="Microsoft YaHei"/>
              </a:rPr>
              <a:t>部署上线到公网</a:t>
            </a:r>
            <a:endParaRPr/>
          </a:p>
        </p:txBody>
      </p:sp>
      <p:sp>
        <p:nvSpPr>
          <p:cNvPr id="946" name="矩形: 圆角 945"/>
          <p:cNvSpPr/>
          <p:nvPr/>
        </p:nvSpPr>
        <p:spPr>
          <a:xfrm>
            <a:off x="3733800" y="4867275"/>
            <a:ext cx="2095500" cy="238125"/>
          </a:xfrm>
          <a:prstGeom prst="roundRect">
            <a:avLst>
              <a:gd name="adj" fmla="val 320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7" name="文本框 946" descr="{&quot;isTemplate&quot;:true,&quot;type&quot;:&quot;text&quot;}"/>
          <p:cNvSpPr txBox="1"/>
          <p:nvPr/>
        </p:nvSpPr>
        <p:spPr>
          <a:xfrm>
            <a:off x="3838575" y="4905375"/>
            <a:ext cx="18859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B45309"/>
                </a:solidFill>
                <a:latin typeface="Microsoft YaHei"/>
                <a:ea typeface="Microsoft YaHei"/>
              </a:rPr>
              <a:t>腾讯云</a:t>
            </a:r>
            <a:r>
              <a:rPr lang="en-US" sz="1013" b="1">
                <a:solidFill>
                  <a:srgbClr val="B45309"/>
                </a:solidFill>
                <a:latin typeface="Microsoft YaHei"/>
                <a:ea typeface="Microsoft YaHei"/>
              </a:rPr>
              <a:t> CloudBase / </a:t>
            </a:r>
            <a:r>
              <a:rPr lang="zh-CN" sz="1013" b="1">
                <a:solidFill>
                  <a:srgbClr val="B45309"/>
                </a:solidFill>
                <a:latin typeface="Microsoft YaHei"/>
                <a:ea typeface="Microsoft YaHei"/>
              </a:rPr>
              <a:t>轻量服务器</a:t>
            </a:r>
            <a:endParaRPr/>
          </a:p>
        </p:txBody>
      </p:sp>
      <p:sp>
        <p:nvSpPr>
          <p:cNvPr id="948" name="文本框 947" descr="{&quot;isTemplate&quot;:true,&quot;type&quot;:&quot;text&quot;}"/>
          <p:cNvSpPr txBox="1"/>
          <p:nvPr/>
        </p:nvSpPr>
        <p:spPr>
          <a:xfrm>
            <a:off x="6877050" y="4867275"/>
            <a:ext cx="443865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学生认证后有免费额度，先跑通再美化</a:t>
            </a:r>
            <a:endParaRPr/>
          </a:p>
        </p:txBody>
      </p:sp>
      <p:sp>
        <p:nvSpPr>
          <p:cNvPr id="949" name="任意多边形: 形状 948"/>
          <p:cNvSpPr/>
          <p:nvPr/>
        </p:nvSpPr>
        <p:spPr>
          <a:xfrm>
            <a:off x="733425" y="5219700"/>
            <a:ext cx="10820400" cy="400050"/>
          </a:xfrm>
          <a:custGeom>
            <a:avLst/>
            <a:gdLst/>
            <a:ahLst/>
            <a:cxnLst/>
            <a:rect l="0" t="0" r="0" b="0"/>
            <a:pathLst>
              <a:path w="1136" h="42">
                <a:moveTo>
                  <a:pt x="0" y="0"/>
                </a:moveTo>
                <a:lnTo>
                  <a:pt x="1136" y="0"/>
                </a:lnTo>
                <a:lnTo>
                  <a:pt x="1136" y="0"/>
                </a:lnTo>
                <a:lnTo>
                  <a:pt x="1136" y="31"/>
                </a:lnTo>
                <a:cubicBezTo>
                  <a:pt x="1136" y="37"/>
                  <a:pt x="1131" y="42"/>
                  <a:pt x="1125" y="42"/>
                </a:cubicBezTo>
                <a:lnTo>
                  <a:pt x="11" y="42"/>
                </a:lnTo>
                <a:cubicBezTo>
                  <a:pt x="5" y="42"/>
                  <a:pt x="0" y="37"/>
                  <a:pt x="0" y="31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50" name="任意多边形: 形状 949"/>
          <p:cNvSpPr/>
          <p:nvPr/>
        </p:nvSpPr>
        <p:spPr>
          <a:xfrm>
            <a:off x="733425" y="5219700"/>
            <a:ext cx="10820400" cy="400050"/>
          </a:xfrm>
          <a:custGeom>
            <a:avLst/>
            <a:gdLst/>
            <a:ahLst/>
            <a:cxnLst/>
            <a:rect l="0" t="0" r="0" b="0"/>
            <a:pathLst>
              <a:path w="1136" h="42">
                <a:moveTo>
                  <a:pt x="5" y="36"/>
                </a:moveTo>
                <a:cubicBezTo>
                  <a:pt x="5" y="39"/>
                  <a:pt x="7" y="41"/>
                  <a:pt x="10" y="42"/>
                </a:cubicBezTo>
                <a:cubicBezTo>
                  <a:pt x="4" y="41"/>
                  <a:pt x="0" y="37"/>
                  <a:pt x="0" y="31"/>
                </a:cubicBezTo>
                <a:lnTo>
                  <a:pt x="0" y="0"/>
                </a:lnTo>
                <a:lnTo>
                  <a:pt x="5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51" name="图形 95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925" y="5334000"/>
            <a:ext cx="171450" cy="171450"/>
          </a:xfrm>
          <a:prstGeom prst="rect">
            <a:avLst/>
          </a:prstGeom>
          <a:ln/>
        </p:spPr>
      </p:pic>
      <p:sp>
        <p:nvSpPr>
          <p:cNvPr id="952" name="文本框 951" descr="{&quot;isTemplate&quot;:true,&quot;type&quot;:&quot;text&quot;}"/>
          <p:cNvSpPr txBox="1"/>
          <p:nvPr/>
        </p:nvSpPr>
        <p:spPr>
          <a:xfrm>
            <a:off x="1200150" y="5334000"/>
            <a:ext cx="58007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场景</a:t>
            </a:r>
            <a:r>
              <a:rPr lang="en-US" sz="1088" b="1">
                <a:solidFill>
                  <a:srgbClr val="B45309"/>
                </a:solidFill>
                <a:latin typeface="Microsoft YaHei"/>
                <a:ea typeface="Microsoft YaHei"/>
              </a:rPr>
              <a:t> 3–4 </a:t>
            </a: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是方向</a:t>
            </a:r>
            <a:r>
              <a:rPr lang="en-US" sz="1088" b="1">
                <a:solidFill>
                  <a:srgbClr val="B45309"/>
                </a:solidFill>
                <a:latin typeface="Microsoft YaHei"/>
                <a:ea typeface="Microsoft YaHei"/>
              </a:rPr>
              <a:t> A </a:t>
            </a: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的主战场，场景</a:t>
            </a:r>
            <a:r>
              <a:rPr lang="en-US" sz="1088" b="1">
                <a:solidFill>
                  <a:srgbClr val="B45309"/>
                </a:solidFill>
                <a:latin typeface="Microsoft YaHei"/>
                <a:ea typeface="Microsoft YaHei"/>
              </a:rPr>
              <a:t> 5–7 </a:t>
            </a: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是方向</a:t>
            </a:r>
            <a:r>
              <a:rPr lang="en-US" sz="1088" b="1">
                <a:solidFill>
                  <a:srgbClr val="B45309"/>
                </a:solidFill>
                <a:latin typeface="Microsoft YaHei"/>
                <a:ea typeface="Microsoft YaHei"/>
              </a:rPr>
              <a:t> B </a:t>
            </a: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的主战场；场景</a:t>
            </a:r>
            <a:r>
              <a:rPr lang="en-US" sz="1088" b="1">
                <a:solidFill>
                  <a:srgbClr val="B45309"/>
                </a:solidFill>
                <a:latin typeface="Microsoft YaHei"/>
                <a:ea typeface="Microsoft YaHei"/>
              </a:rPr>
              <a:t> 1–2 </a:t>
            </a: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和</a:t>
            </a:r>
            <a:r>
              <a:rPr lang="en-US" sz="1088" b="1">
                <a:solidFill>
                  <a:srgbClr val="B45309"/>
                </a:solidFill>
                <a:latin typeface="Microsoft YaHei"/>
                <a:ea typeface="Microsoft YaHei"/>
              </a:rPr>
              <a:t> 8 </a:t>
            </a:r>
            <a:r>
              <a:rPr lang="zh-CN" sz="1088" b="1">
                <a:solidFill>
                  <a:srgbClr val="B45309"/>
                </a:solidFill>
                <a:latin typeface="Microsoft YaHei"/>
                <a:ea typeface="Microsoft YaHei"/>
              </a:rPr>
              <a:t>两个方向都要用。</a:t>
            </a:r>
            <a:endParaRPr/>
          </a:p>
        </p:txBody>
      </p:sp>
      <p:sp>
        <p:nvSpPr>
          <p:cNvPr id="953" name="文本框 952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954" name="文本框 953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24 / 44</a:t>
            </a:r>
            <a:endParaRPr/>
          </a:p>
        </p:txBody>
      </p:sp>
      <p:pic>
        <p:nvPicPr>
          <p:cNvPr id="955" name="图形 954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cale-balanced' style={{ fill: '#0E7490', width: 32, height: 32, opacity: 0.85 }} /&gt;&#10;            &lt;Box style={{ flexDirection: 'column' }}&gt;&#10;                &lt;Text style={{ fontSize: 36, fontWeight: 'bold', color: '#0B2E4F' }}&gt;工具选型三条底线&lt;/Text&gt;&#10;                &lt;Text style={{ fontSize: 17, color: '#64748B', marginTop: 4 }}&gt;&#10;                    满足这三条就够用，不满足再多功能也别用在毕设上&#10;                &lt;/Text&gt;&#10;            &lt;/Box&gt;&#10;        &lt;/Box&gt;&#10;        &lt;Box style={{ width: 6, height: 44, background: '#F59E0B', borderRadius: 3 }} /&gt;&#10;    &lt;/Box&gt;&#10;&#10;    &lt;Box style={{ height: 470, flexDirection: 'column', gap: 15 }}&gt;&#10;        {[&#10;            {&#10;                n: '底线一', t: '够用就好',&#10;                d: '工具能解决你当下的那个具体问题就行，不需要功能最全、榜单最热。毕设看的是你的产出，不是你注册了多少账号。',&#10;                bad: '反例：为了&quot;技术先进&quot;选了要自建集群的方案，三个月都在配环境，最后没做出可运行的东西。',&#10;                c: '#0E7490',&#10;            },&#10;            {&#10;                n: '底线二', t: '数据可控',&#10;                d: '涉密、企业真实数据、未脱敏的日志和资产清单，一律不上传公有云。能用本地客户端处理，就别用网页版。',&#10;                bad: '反例：把实习单位的真实网络拓扑直接粘进公开大模型，既违规又可能造成信息泄露。',&#10;                c: '#B45309',&#10;            },&#10;            {&#10;                n: '底线三', t: '结果可验',&#10;                d: '工具给出的每一行代码、每一句结论，你都要能解释、能复现、能拿出证据。答不上来的部分，答辩时就是减分项。',&#10;                bad: '反例：整段代码是 AI 生成的，被问&quot;这里为什么用超时重试&quot;时答不出，被判为不理解自己作品。',&#10;                c: '#0E7490',&#10;            },&#10;        ].map((x, i) =&gt; (&#10;            &lt;Box key={i} style={{&#10;                flex: 1, background: '#FFFFFF', borderRadius: 12, border: '1px solid #E2E8F0',&#10;                borderLeft: `5px solid ${x.c}`, padding: '16px 22px', flexDirection: 'row', gap: 20,&#10;                boxShadow: '0 2px 10px rgba(11,46,79,0.05)',&#10;            }}&gt;&#10;                &lt;Box style={{ width: 118, flexDirection: 'column', justifyContent: 'center' }}&gt;&#10;                    &lt;Text style={{ fontSize: 13, color: x.c, fontWeight: 'bold', letterSpacing: 1 }}&gt;{x.n}&lt;/Text&gt;&#10;                    &lt;Text style={{ fontSize: 25, fontWeight: 'bold', color: '#0B2E4F', marginTop: 3 }}&gt;{x.t}&lt;/Text&gt;&#10;                &lt;/Box&gt;&#10;                &lt;Box style={{ flex: 1, flexDirection: 'column', gap: 9, justifyContent: 'center' }}&gt;&#10;                    &lt;Text style={{ fontSize: 15.5, color: '#334155', lineHeight: 1.55 }}&gt;{x.d}&lt;/Text&gt;&#10;                    &lt;Box style={{&#10;                        background: '#FFF7E6', borderRadius: 8, padding: '8px 13px',&#10;                        flexDirection: 'row', gap: 9, alignItems: 'center',&#10;                    }}&gt;&#10;                        &lt;FAIcon name='triangle-exclamation' style={{ fill: '#B45309', width: 15, height: 15 }} /&gt;&#10;                        &lt;Text style={{ fontSize: 13.5, color: '#B45309', flex: 1, lineHeight: 1.45 }}&gt;{x.bad}&lt;/Text&gt;&#10;                    &lt;/Box&gt;&#10;                &lt;/Box&gt;&#10;            &lt;/Box&gt;&#10;        ))}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25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矩形 9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58" name="文本框 957" descr="{&quot;isTemplate&quot;:true,&quot;type&quot;:&quot;text&quot;}"/>
          <p:cNvSpPr txBox="1"/>
          <p:nvPr/>
        </p:nvSpPr>
        <p:spPr>
          <a:xfrm>
            <a:off x="1143000" y="342900"/>
            <a:ext cx="372427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工具选型三条底线</a:t>
            </a:r>
            <a:endParaRPr/>
          </a:p>
        </p:txBody>
      </p:sp>
      <p:sp>
        <p:nvSpPr>
          <p:cNvPr id="959" name="文本框 958" descr="{&quot;isTemplate&quot;:true,&quot;type&quot;:&quot;text&quot;}"/>
          <p:cNvSpPr txBox="1"/>
          <p:nvPr/>
        </p:nvSpPr>
        <p:spPr>
          <a:xfrm>
            <a:off x="1143000" y="800100"/>
            <a:ext cx="37242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满足这三条就够用，不满足再多功能也别用在毕设上</a:t>
            </a:r>
            <a:endParaRPr/>
          </a:p>
        </p:txBody>
      </p:sp>
      <p:sp>
        <p:nvSpPr>
          <p:cNvPr id="960" name="矩形: 圆角 959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61" name="矩形: 圆角 960"/>
          <p:cNvSpPr/>
          <p:nvPr/>
        </p:nvSpPr>
        <p:spPr>
          <a:xfrm>
            <a:off x="733425" y="1143000"/>
            <a:ext cx="10820400" cy="1400175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62" name="任意多边形: 形状 961"/>
          <p:cNvSpPr/>
          <p:nvPr/>
        </p:nvSpPr>
        <p:spPr>
          <a:xfrm>
            <a:off x="733425" y="1143000"/>
            <a:ext cx="10820400" cy="1400175"/>
          </a:xfrm>
          <a:custGeom>
            <a:avLst/>
            <a:gdLst/>
            <a:ahLst/>
            <a:cxnLst/>
            <a:rect l="0" t="0" r="0" b="0"/>
            <a:pathLst>
              <a:path w="1136" h="147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40"/>
                </a:lnTo>
                <a:cubicBezTo>
                  <a:pt x="5" y="143"/>
                  <a:pt x="7" y="146"/>
                  <a:pt x="10" y="147"/>
                </a:cubicBezTo>
                <a:cubicBezTo>
                  <a:pt x="4" y="146"/>
                  <a:pt x="0" y="141"/>
                  <a:pt x="0" y="135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63" name="文本框 962" descr="{&quot;isTemplate&quot;:true,&quot;type&quot;:&quot;text&quot;}"/>
          <p:cNvSpPr txBox="1"/>
          <p:nvPr/>
        </p:nvSpPr>
        <p:spPr>
          <a:xfrm>
            <a:off x="942975" y="1609725"/>
            <a:ext cx="11239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0E7490"/>
                </a:solidFill>
                <a:latin typeface="Microsoft YaHei"/>
                <a:ea typeface="Microsoft YaHei"/>
              </a:rPr>
              <a:t>底线一</a:t>
            </a:r>
            <a:endParaRPr/>
          </a:p>
        </p:txBody>
      </p:sp>
      <p:sp>
        <p:nvSpPr>
          <p:cNvPr id="964" name="文本框 963" descr="{&quot;isTemplate&quot;:true,&quot;type&quot;:&quot;text&quot;}"/>
          <p:cNvSpPr txBox="1"/>
          <p:nvPr/>
        </p:nvSpPr>
        <p:spPr>
          <a:xfrm>
            <a:off x="942975" y="1790700"/>
            <a:ext cx="1123950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0B2E4F"/>
                </a:solidFill>
                <a:latin typeface="Microsoft YaHei"/>
                <a:ea typeface="Microsoft YaHei"/>
              </a:rPr>
              <a:t>够用就好</a:t>
            </a:r>
            <a:endParaRPr/>
          </a:p>
        </p:txBody>
      </p:sp>
      <p:sp>
        <p:nvSpPr>
          <p:cNvPr id="965" name="文本框 964" descr="{&quot;isTemplate&quot;:true,&quot;type&quot;:&quot;text&quot;}"/>
          <p:cNvSpPr txBox="1"/>
          <p:nvPr/>
        </p:nvSpPr>
        <p:spPr>
          <a:xfrm>
            <a:off x="2257425" y="1476375"/>
            <a:ext cx="9039225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63">
                <a:solidFill>
                  <a:srgbClr val="334155"/>
                </a:solidFill>
                <a:latin typeface="Microsoft YaHei"/>
                <a:ea typeface="Microsoft YaHei"/>
              </a:rPr>
              <a:t>工具能解决你当下的那个具体问题就行，不需要功能最全、榜单最热。毕设看的是你的产出，不是你注册了多少账号。</a:t>
            </a:r>
            <a:endParaRPr/>
          </a:p>
        </p:txBody>
      </p:sp>
      <p:sp>
        <p:nvSpPr>
          <p:cNvPr id="966" name="矩形: 圆角 965"/>
          <p:cNvSpPr/>
          <p:nvPr/>
        </p:nvSpPr>
        <p:spPr>
          <a:xfrm>
            <a:off x="2257425" y="1838325"/>
            <a:ext cx="9039225" cy="381000"/>
          </a:xfrm>
          <a:prstGeom prst="roundRect">
            <a:avLst>
              <a:gd name="adj" fmla="val 20000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67" name="图形 96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250" y="1962150"/>
            <a:ext cx="142875" cy="142875"/>
          </a:xfrm>
          <a:prstGeom prst="rect">
            <a:avLst/>
          </a:prstGeom>
          <a:ln/>
        </p:spPr>
      </p:pic>
      <p:sp>
        <p:nvSpPr>
          <p:cNvPr id="968" name="文本框 967" descr="{&quot;isTemplate&quot;:true,&quot;type&quot;:&quot;text&quot;}"/>
          <p:cNvSpPr txBox="1"/>
          <p:nvPr/>
        </p:nvSpPr>
        <p:spPr>
          <a:xfrm>
            <a:off x="2609850" y="1914525"/>
            <a:ext cx="85629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13">
                <a:solidFill>
                  <a:srgbClr val="B45309"/>
                </a:solidFill>
                <a:latin typeface="Microsoft YaHei"/>
                <a:ea typeface="Microsoft YaHei"/>
              </a:rPr>
              <a:t>反例：为了</a:t>
            </a:r>
            <a:r>
              <a:rPr lang="en-US" sz="1013">
                <a:solidFill>
                  <a:srgbClr val="B45309"/>
                </a:solidFill>
                <a:latin typeface="Microsoft YaHei"/>
                <a:ea typeface="Microsoft YaHei"/>
              </a:rPr>
              <a:t>"</a:t>
            </a:r>
            <a:r>
              <a:rPr lang="zh-CN" sz="1013">
                <a:solidFill>
                  <a:srgbClr val="B45309"/>
                </a:solidFill>
                <a:latin typeface="Microsoft YaHei"/>
                <a:ea typeface="Microsoft YaHei"/>
              </a:rPr>
              <a:t>技术先进</a:t>
            </a:r>
            <a:r>
              <a:rPr lang="en-US" sz="1013">
                <a:solidFill>
                  <a:srgbClr val="B45309"/>
                </a:solidFill>
                <a:latin typeface="Microsoft YaHei"/>
                <a:ea typeface="Microsoft YaHei"/>
              </a:rPr>
              <a:t>"</a:t>
            </a:r>
            <a:r>
              <a:rPr lang="zh-CN" sz="1013">
                <a:solidFill>
                  <a:srgbClr val="B45309"/>
                </a:solidFill>
                <a:latin typeface="Microsoft YaHei"/>
                <a:ea typeface="Microsoft YaHei"/>
              </a:rPr>
              <a:t>选了要自建集群的方案，三个月都在配环境，最后没做出可运行的东西。</a:t>
            </a:r>
            <a:endParaRPr/>
          </a:p>
        </p:txBody>
      </p:sp>
      <p:sp>
        <p:nvSpPr>
          <p:cNvPr id="969" name="矩形: 圆角 968"/>
          <p:cNvSpPr/>
          <p:nvPr/>
        </p:nvSpPr>
        <p:spPr>
          <a:xfrm>
            <a:off x="733425" y="2686050"/>
            <a:ext cx="10820400" cy="1390650"/>
          </a:xfrm>
          <a:prstGeom prst="roundRect">
            <a:avLst>
              <a:gd name="adj" fmla="val 8219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70" name="任意多边形: 形状 969"/>
          <p:cNvSpPr/>
          <p:nvPr/>
        </p:nvSpPr>
        <p:spPr>
          <a:xfrm>
            <a:off x="733425" y="2686050"/>
            <a:ext cx="10820400" cy="1390650"/>
          </a:xfrm>
          <a:custGeom>
            <a:avLst/>
            <a:gdLst/>
            <a:ahLst/>
            <a:cxnLst/>
            <a:rect l="0" t="0" r="0" b="0"/>
            <a:pathLst>
              <a:path w="1136" h="146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39"/>
                </a:lnTo>
                <a:cubicBezTo>
                  <a:pt x="5" y="142"/>
                  <a:pt x="7" y="145"/>
                  <a:pt x="10" y="146"/>
                </a:cubicBezTo>
                <a:cubicBezTo>
                  <a:pt x="4" y="145"/>
                  <a:pt x="0" y="140"/>
                  <a:pt x="0" y="134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71" name="文本框 970" descr="{&quot;isTemplate&quot;:true,&quot;type&quot;:&quot;text&quot;}"/>
          <p:cNvSpPr txBox="1"/>
          <p:nvPr/>
        </p:nvSpPr>
        <p:spPr>
          <a:xfrm>
            <a:off x="942975" y="3152775"/>
            <a:ext cx="11239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B45309"/>
                </a:solidFill>
                <a:latin typeface="Microsoft YaHei"/>
                <a:ea typeface="Microsoft YaHei"/>
              </a:rPr>
              <a:t>底线二</a:t>
            </a:r>
            <a:endParaRPr/>
          </a:p>
        </p:txBody>
      </p:sp>
      <p:sp>
        <p:nvSpPr>
          <p:cNvPr id="972" name="文本框 971" descr="{&quot;isTemplate&quot;:true,&quot;type&quot;:&quot;text&quot;}"/>
          <p:cNvSpPr txBox="1"/>
          <p:nvPr/>
        </p:nvSpPr>
        <p:spPr>
          <a:xfrm>
            <a:off x="942975" y="3333750"/>
            <a:ext cx="1123950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0B2E4F"/>
                </a:solidFill>
                <a:latin typeface="Microsoft YaHei"/>
                <a:ea typeface="Microsoft YaHei"/>
              </a:rPr>
              <a:t>数据可控</a:t>
            </a:r>
            <a:endParaRPr/>
          </a:p>
        </p:txBody>
      </p:sp>
      <p:sp>
        <p:nvSpPr>
          <p:cNvPr id="973" name="文本框 972" descr="{&quot;isTemplate&quot;:true,&quot;type&quot;:&quot;text&quot;}"/>
          <p:cNvSpPr txBox="1"/>
          <p:nvPr/>
        </p:nvSpPr>
        <p:spPr>
          <a:xfrm>
            <a:off x="2257425" y="3009900"/>
            <a:ext cx="9039225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63">
                <a:solidFill>
                  <a:srgbClr val="334155"/>
                </a:solidFill>
                <a:latin typeface="Microsoft YaHei"/>
                <a:ea typeface="Microsoft YaHei"/>
              </a:rPr>
              <a:t>涉密、企业真实数据、未脱敏的日志和资产清单，一律不上传公有云。能用本地客户端处理，就别用网页版。</a:t>
            </a:r>
            <a:endParaRPr/>
          </a:p>
        </p:txBody>
      </p:sp>
      <p:sp>
        <p:nvSpPr>
          <p:cNvPr id="974" name="矩形: 圆角 973"/>
          <p:cNvSpPr/>
          <p:nvPr/>
        </p:nvSpPr>
        <p:spPr>
          <a:xfrm>
            <a:off x="2257425" y="3371850"/>
            <a:ext cx="9039225" cy="381000"/>
          </a:xfrm>
          <a:prstGeom prst="roundRect">
            <a:avLst>
              <a:gd name="adj" fmla="val 20000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75" name="图形 97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250" y="3495675"/>
            <a:ext cx="142875" cy="142875"/>
          </a:xfrm>
          <a:prstGeom prst="rect">
            <a:avLst/>
          </a:prstGeom>
          <a:ln/>
        </p:spPr>
      </p:pic>
      <p:sp>
        <p:nvSpPr>
          <p:cNvPr id="976" name="文本框 975" descr="{&quot;isTemplate&quot;:true,&quot;type&quot;:&quot;text&quot;}"/>
          <p:cNvSpPr txBox="1"/>
          <p:nvPr/>
        </p:nvSpPr>
        <p:spPr>
          <a:xfrm>
            <a:off x="2609850" y="3448050"/>
            <a:ext cx="85629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13">
                <a:solidFill>
                  <a:srgbClr val="B45309"/>
                </a:solidFill>
                <a:latin typeface="Microsoft YaHei"/>
                <a:ea typeface="Microsoft YaHei"/>
              </a:rPr>
              <a:t>反例：把实习单位的真实网络拓扑直接粘进公开大模型，既违规又可能造成信息泄露。</a:t>
            </a:r>
            <a:endParaRPr/>
          </a:p>
        </p:txBody>
      </p:sp>
      <p:sp>
        <p:nvSpPr>
          <p:cNvPr id="977" name="矩形: 圆角 976"/>
          <p:cNvSpPr/>
          <p:nvPr/>
        </p:nvSpPr>
        <p:spPr>
          <a:xfrm>
            <a:off x="733425" y="4219575"/>
            <a:ext cx="10820400" cy="1400175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78" name="任意多边形: 形状 977"/>
          <p:cNvSpPr/>
          <p:nvPr/>
        </p:nvSpPr>
        <p:spPr>
          <a:xfrm>
            <a:off x="733425" y="4219575"/>
            <a:ext cx="10820400" cy="1400175"/>
          </a:xfrm>
          <a:custGeom>
            <a:avLst/>
            <a:gdLst/>
            <a:ahLst/>
            <a:cxnLst/>
            <a:rect l="0" t="0" r="0" b="0"/>
            <a:pathLst>
              <a:path w="1136" h="147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40"/>
                </a:lnTo>
                <a:cubicBezTo>
                  <a:pt x="5" y="143"/>
                  <a:pt x="7" y="146"/>
                  <a:pt x="10" y="147"/>
                </a:cubicBezTo>
                <a:cubicBezTo>
                  <a:pt x="4" y="146"/>
                  <a:pt x="0" y="141"/>
                  <a:pt x="0" y="135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79" name="文本框 978" descr="{&quot;isTemplate&quot;:true,&quot;type&quot;:&quot;text&quot;}"/>
          <p:cNvSpPr txBox="1"/>
          <p:nvPr/>
        </p:nvSpPr>
        <p:spPr>
          <a:xfrm>
            <a:off x="942975" y="4686300"/>
            <a:ext cx="11239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 spc="75">
                <a:solidFill>
                  <a:srgbClr val="0E7490"/>
                </a:solidFill>
                <a:latin typeface="Microsoft YaHei"/>
                <a:ea typeface="Microsoft YaHei"/>
              </a:rPr>
              <a:t>底线三</a:t>
            </a:r>
            <a:endParaRPr/>
          </a:p>
        </p:txBody>
      </p:sp>
      <p:sp>
        <p:nvSpPr>
          <p:cNvPr id="980" name="文本框 979" descr="{&quot;isTemplate&quot;:true,&quot;type&quot;:&quot;text&quot;}"/>
          <p:cNvSpPr txBox="1"/>
          <p:nvPr/>
        </p:nvSpPr>
        <p:spPr>
          <a:xfrm>
            <a:off x="942975" y="4867275"/>
            <a:ext cx="1123950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0B2E4F"/>
                </a:solidFill>
                <a:latin typeface="Microsoft YaHei"/>
                <a:ea typeface="Microsoft YaHei"/>
              </a:rPr>
              <a:t>结果可验</a:t>
            </a:r>
            <a:endParaRPr/>
          </a:p>
        </p:txBody>
      </p:sp>
      <p:sp>
        <p:nvSpPr>
          <p:cNvPr id="981" name="文本框 980" descr="{&quot;isTemplate&quot;:true,&quot;type&quot;:&quot;text&quot;}"/>
          <p:cNvSpPr txBox="1"/>
          <p:nvPr/>
        </p:nvSpPr>
        <p:spPr>
          <a:xfrm>
            <a:off x="2257425" y="4552950"/>
            <a:ext cx="9039225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163">
                <a:solidFill>
                  <a:srgbClr val="334155"/>
                </a:solidFill>
                <a:latin typeface="Microsoft YaHei"/>
                <a:ea typeface="Microsoft YaHei"/>
              </a:rPr>
              <a:t>工具给出的每一行代码、每一句结论，你都要能解释、能复现、能拿出证据。答不上来的部分，答辩时就是减分项。</a:t>
            </a:r>
            <a:endParaRPr/>
          </a:p>
        </p:txBody>
      </p:sp>
      <p:sp>
        <p:nvSpPr>
          <p:cNvPr id="982" name="矩形: 圆角 981"/>
          <p:cNvSpPr/>
          <p:nvPr/>
        </p:nvSpPr>
        <p:spPr>
          <a:xfrm>
            <a:off x="2257425" y="4914900"/>
            <a:ext cx="9039225" cy="381000"/>
          </a:xfrm>
          <a:prstGeom prst="roundRect">
            <a:avLst>
              <a:gd name="adj" fmla="val 20000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83" name="图形 98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81250" y="5038725"/>
            <a:ext cx="142875" cy="142875"/>
          </a:xfrm>
          <a:prstGeom prst="rect">
            <a:avLst/>
          </a:prstGeom>
          <a:ln/>
        </p:spPr>
      </p:pic>
      <p:sp>
        <p:nvSpPr>
          <p:cNvPr id="984" name="文本框 983" descr="{&quot;isTemplate&quot;:true,&quot;type&quot;:&quot;text&quot;}"/>
          <p:cNvSpPr txBox="1"/>
          <p:nvPr/>
        </p:nvSpPr>
        <p:spPr>
          <a:xfrm>
            <a:off x="2609850" y="4991100"/>
            <a:ext cx="85629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13">
                <a:solidFill>
                  <a:srgbClr val="B45309"/>
                </a:solidFill>
                <a:latin typeface="Microsoft YaHei"/>
                <a:ea typeface="Microsoft YaHei"/>
              </a:rPr>
              <a:t>反例：整段代码是</a:t>
            </a:r>
            <a:r>
              <a:rPr lang="en-US" sz="1013">
                <a:solidFill>
                  <a:srgbClr val="B45309"/>
                </a:solidFill>
                <a:latin typeface="Microsoft YaHei"/>
                <a:ea typeface="Microsoft YaHei"/>
              </a:rPr>
              <a:t> AI </a:t>
            </a:r>
            <a:r>
              <a:rPr lang="zh-CN" sz="1013">
                <a:solidFill>
                  <a:srgbClr val="B45309"/>
                </a:solidFill>
                <a:latin typeface="Microsoft YaHei"/>
                <a:ea typeface="Microsoft YaHei"/>
              </a:rPr>
              <a:t>生成的，被问</a:t>
            </a:r>
            <a:r>
              <a:rPr lang="en-US" sz="1013">
                <a:solidFill>
                  <a:srgbClr val="B45309"/>
                </a:solidFill>
                <a:latin typeface="Microsoft YaHei"/>
                <a:ea typeface="Microsoft YaHei"/>
              </a:rPr>
              <a:t>"</a:t>
            </a:r>
            <a:r>
              <a:rPr lang="zh-CN" sz="1013">
                <a:solidFill>
                  <a:srgbClr val="B45309"/>
                </a:solidFill>
                <a:latin typeface="Microsoft YaHei"/>
                <a:ea typeface="Microsoft YaHei"/>
              </a:rPr>
              <a:t>这里为什么用超时重试</a:t>
            </a:r>
            <a:r>
              <a:rPr lang="en-US" sz="1013">
                <a:solidFill>
                  <a:srgbClr val="B45309"/>
                </a:solidFill>
                <a:latin typeface="Microsoft YaHei"/>
                <a:ea typeface="Microsoft YaHei"/>
              </a:rPr>
              <a:t>"</a:t>
            </a:r>
            <a:r>
              <a:rPr lang="zh-CN" sz="1013">
                <a:solidFill>
                  <a:srgbClr val="B45309"/>
                </a:solidFill>
                <a:latin typeface="Microsoft YaHei"/>
                <a:ea typeface="Microsoft YaHei"/>
              </a:rPr>
              <a:t>时答不出，被判为不理解自己作品。</a:t>
            </a:r>
            <a:endParaRPr/>
          </a:p>
        </p:txBody>
      </p:sp>
      <p:sp>
        <p:nvSpPr>
          <p:cNvPr id="985" name="文本框 984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986" name="文本框 985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25 / 44</a:t>
            </a:r>
            <a:endParaRPr/>
          </a:p>
        </p:txBody>
      </p:sp>
      <p:pic>
        <p:nvPicPr>
          <p:cNvPr id="987" name="图形 986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sliders' style={{ fill: '#0E7490', width: 32, height: 32, opacity: 0.85 }} /&gt;&#10;            &lt;Box style={{ flexDirection: 'column' }}&gt;&#10;                &lt;Text style={{ fontSize: 36, fontWeight: 'bold', color: '#0B2E4F' }}&gt;WorkBuddy 三种模式与切换&lt;/Text&gt;&#10;                &lt;Text style={{ fontSize: 17, color: '#64748B', marginTop: 4 }}&gt;&#10;                    同一个对话框，换个模式，它干的事完全不同&#10;                &lt;/Text&gt;&#10;            &lt;/Box&gt;&#10;        &lt;/Box&gt;&#10;        &lt;Box style={{ width: 6, height: 44, background: '#F59E0B', borderRadius: 3 }} /&gt;&#10;    &lt;/Box&gt;&#10;&#10;    &lt;Box style={{ height: 470, flexDirection: 'row', gap: 24 }}&gt;&#10;&#10;        &lt;Box style={{ flex: 4, flexDirection: 'column', gap: 13 }}&gt;&#10;            &lt;Box style={{&#10;                flex: 1, background: '#0B2E4F', borderRadius: 13, padding: 20,&#10;                flexDirection: 'column', justifyContent: 'center',&#10;            }}&gt;&#10;                &lt;Text style={{ fontSize: 14.5, color: '#7FD4E4', fontWeight: 'bold', letterSpacing: 1 }}&gt;选择原则&lt;/Text&gt;&#10;                &lt;Text style={{ fontSize: 21, fontWeight: 'bold', color: '#FFFFFF', marginTop: 9, lineHeight: 1.5 }}&gt;&#10;                    你还没想清楚 → Plan；&lt;br /&gt;你想清楚了 → Craft；&lt;br /&gt;你只想问 → Ask&#10;                &lt;/Text&gt;&#10;                &lt;Box style={{ height: 1, background: 'rgba(255,255,255,0.16)', marginTop: 15, marginBottom: 13 }} /&gt;&#10;                &lt;Text style={{ fontSize: 14, color: '#AFC8DA', lineHeight: 1.55 }}&gt;&#10;                    毕设阶段建议：方案设计走 Plan，代码实现走 Craft，&#10;                    遇到不懂的概念随时切 Ask。&#10;                &lt;/Text&gt;&#10;            &lt;/Box&gt;&#10;            &lt;Box style={{&#10;                flex: 1, background: '#FFF7E6', borderRadius: 13, borderLeft: '5px solid #F59E0B',&#10;                padding: 20, flexDirection: 'column', justifyContent: 'center',&#10;            }}&gt;&#10;                &lt;Box style={{ flexDirection: 'row', alignItems: 'center', gap: 10, marginBottom: 9 }}&gt;&#10;                    &lt;FAIcon name='triangle-exclamation' style={{ fill: '#B45309', width: 18, height: 18 }} /&gt;&#10;                    &lt;Text style={{ fontSize: 17, fontWeight: 'bold', color: '#B45309' }}&gt;最常见的误用&lt;/Text&gt;&#10;                &lt;/Box&gt;&#10;                &lt;Text style={{ fontSize: 14.5, color: '#8A4E08', lineHeight: 1.55 }}&gt;&#10;                    一开始就用 Craft 让它&quot;写完整毕设&quot;，结果它自由发挥、结构失控。&#10;                    正确做法：先 Plan 拿到骨架，确认后再切 Craft 逐节实现。&#10;                &lt;/Text&gt;&#10;            &lt;/Box&gt;&#10;        &lt;/Box&gt;&#10;&#10;        &lt;Box style={{ flex: 7, flexDirection: 'column', gap: 13 }}&gt;&#10;            {[&#10;                {&#10;                    n: 'Ask', c: '#64748B', bg: '#FFFFFF',&#10;                    t: '只问答，不动文件',&#10;                    d: '问概念、问原理、让它解释一段代码。它不会读你的文件，也不会写任何东西。',&#10;                    use: '适用：答辩前突击概念、看不懂的报错先问一句',&#10;                    lim: '不能指望它改项目',&#10;                },&#10;                {&#10;                    n: 'Plan', c: '#0E7490', bg: '#FFFFFF',&#10;                    t: '先出方案，等你确认',&#10;                    d: '它会读你的资料、分析需求，输出一份分步骤的计划，但不会动你的文件。你点确认后才继续。',&#10;                    use: '适用：开题、方案章节规划、功能模块拆分',&#10;                    lim: '需要你自己看懂计划再确认',&#10;                },&#10;                {&#10;                    n: 'Craft', c: '#B45309', bg: '#FFFFFF',&#10;                    t: '直接动手干',&#10;                    d: '读文件、写代码、跑命令、生成文档——它会真正改动你的工作目录。权限最大，也最需要盯着。',&#10;                    use: '适用：写工具代码、批量整理资料、生成报告',&#10;                    lim: '动手前先备份，重要目录单独放',&#10;                },&#10;            ].map((x, i) =&gt; (&#10;                &lt;Box key={i} style={{&#10;                    flex: 1, background: x.bg, borderRadius: 12, border: '1px solid #E2E8F0',&#10;                    borderLeft: `5px solid ${x.c}`, padding: '16px 22px',&#10;                    flexDirection: 'row', gap: 18, boxShadow: '0 2px 10px rgba(11,46,79,0.05)',&#10;                }}&gt;&#10;                    &lt;Box style={{ width: 78, flexDirection: 'column', justifyContent: 'center' }}&gt;&#10;                        &lt;Text style={{ fontSize: 25, fontWeight: 'bold', color: x.c }}&gt;{x.n}&lt;/Text&gt;&#10;                        &lt;Text style={{ fontSize: 12.5, color: '#94A3B8', marginTop: 3 }}&gt;模式&lt;/Text&gt;&#10;                    &lt;/Box&gt;&#10;                    &lt;Box style={{ flex: 1, flexDirection: 'column', gap: 7, justifyContent: 'center' }}&gt;&#10;                        &lt;Text style={{ fontSize: 18, fontWeight: 'bold', color: '#0B2E4F' }}&gt;{x.t}&lt;/Text&gt;&#10;                        &lt;Text style={{ fontSize: 14.5, color: '#64748B', lineHeight: 1.5 }}&gt;{x.d}&lt;/Text&gt;&#10;                        &lt;Box style={{ flexDirection: 'row', gap: 9 }}&gt;&#10;                            &lt;Box style={{ background: '#F1F5F9', borderRadius: 7, padding: '4px 10px' }}&gt;&#10;                                &lt;Text style={{ fontSize: 12.5, color: '#0E7490', fontWeight: 'bold' }}&gt;{x.use}&lt;/Text&gt;&#10;                            &lt;/Box&gt;&#10;                            &lt;Box style={{ background: '#F1F5F9', borderRadius: 7, padding: '4px 10px' }}&gt;&#10;                                &lt;Text style={{ fontSize: 12.5, color: '#B45309' }}&gt;{x.lim}&lt;/Text&gt;&#10;                            &lt;/Box&gt;&#10;                        &lt;/Box&gt;&#10;                    &lt;/Box&gt;&#10;                &lt;/Box&gt;&#10;            ))}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27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矩形 9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97" name="文本框 996" descr="{&quot;isTemplate&quot;:true,&quot;type&quot;:&quot;text&quot;}"/>
          <p:cNvSpPr txBox="1"/>
          <p:nvPr/>
        </p:nvSpPr>
        <p:spPr>
          <a:xfrm>
            <a:off x="1143000" y="342900"/>
            <a:ext cx="455295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WorkBuddy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三种模式与切换</a:t>
            </a:r>
            <a:endParaRPr/>
          </a:p>
        </p:txBody>
      </p:sp>
      <p:sp>
        <p:nvSpPr>
          <p:cNvPr id="998" name="文本框 997" descr="{&quot;isTemplate&quot;:true,&quot;type&quot;:&quot;text&quot;}"/>
          <p:cNvSpPr txBox="1"/>
          <p:nvPr/>
        </p:nvSpPr>
        <p:spPr>
          <a:xfrm>
            <a:off x="1143000" y="800100"/>
            <a:ext cx="45529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同一个对话框，换个模式，它干的事完全不同</a:t>
            </a:r>
            <a:endParaRPr/>
          </a:p>
        </p:txBody>
      </p:sp>
      <p:sp>
        <p:nvSpPr>
          <p:cNvPr id="999" name="矩形: 圆角 998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00" name="矩形: 圆角 999"/>
          <p:cNvSpPr/>
          <p:nvPr/>
        </p:nvSpPr>
        <p:spPr>
          <a:xfrm>
            <a:off x="685800" y="1143000"/>
            <a:ext cx="3848100" cy="2714625"/>
          </a:xfrm>
          <a:prstGeom prst="roundRect">
            <a:avLst>
              <a:gd name="adj" fmla="val 4561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01" name="文本框 1000" descr="{&quot;isTemplate&quot;:true,&quot;type&quot;:&quot;text&quot;}"/>
          <p:cNvSpPr txBox="1"/>
          <p:nvPr/>
        </p:nvSpPr>
        <p:spPr>
          <a:xfrm>
            <a:off x="876300" y="1438275"/>
            <a:ext cx="34671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 spc="75">
                <a:solidFill>
                  <a:srgbClr val="7FD4E4"/>
                </a:solidFill>
                <a:latin typeface="Microsoft YaHei"/>
                <a:ea typeface="Microsoft YaHei"/>
              </a:rPr>
              <a:t>选择原则</a:t>
            </a:r>
            <a:endParaRPr/>
          </a:p>
        </p:txBody>
      </p:sp>
      <p:sp>
        <p:nvSpPr>
          <p:cNvPr id="1002" name="文本框 1001" descr="{&quot;isTemplate&quot;:true,&quot;type&quot;:&quot;text&quot;}"/>
          <p:cNvSpPr txBox="1"/>
          <p:nvPr/>
        </p:nvSpPr>
        <p:spPr>
          <a:xfrm>
            <a:off x="876300" y="1695450"/>
            <a:ext cx="3467100" cy="1085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你还没想清楚</a:t>
            </a: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</a:rPr>
              <a:t> → Plan</a:t>
            </a: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；</a:t>
            </a:r>
            <a:endParaRPr/>
          </a:p>
          <a:p>
            <a:pPr>
              <a:lnSpc>
                <a:spcPct val="150000"/>
              </a:lnSpc>
            </a:pP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你想清楚了</a:t>
            </a: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</a:rPr>
              <a:t> → Craft</a:t>
            </a: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；</a:t>
            </a:r>
            <a:endParaRPr/>
          </a:p>
          <a:p>
            <a:pPr>
              <a:lnSpc>
                <a:spcPct val="150000"/>
              </a:lnSpc>
            </a:pPr>
            <a:r>
              <a:rPr lang="zh-CN" sz="1575" b="1">
                <a:solidFill>
                  <a:srgbClr val="FFFFFF"/>
                </a:solidFill>
                <a:latin typeface="Microsoft YaHei"/>
                <a:ea typeface="Microsoft YaHei"/>
              </a:rPr>
              <a:t>你只想问</a:t>
            </a:r>
            <a:r>
              <a:rPr lang="en-US" sz="1575" b="1">
                <a:solidFill>
                  <a:srgbClr val="FFFFFF"/>
                </a:solidFill>
                <a:latin typeface="Microsoft YaHei"/>
                <a:ea typeface="Microsoft YaHei"/>
              </a:rPr>
              <a:t> → Ask</a:t>
            </a:r>
            <a:endParaRPr/>
          </a:p>
        </p:txBody>
      </p:sp>
      <p:sp>
        <p:nvSpPr>
          <p:cNvPr id="1003" name="矩形 1002"/>
          <p:cNvSpPr/>
          <p:nvPr/>
        </p:nvSpPr>
        <p:spPr>
          <a:xfrm>
            <a:off x="876300" y="2924175"/>
            <a:ext cx="3467100" cy="9525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04" name="文本框 1003" descr="{&quot;isTemplate&quot;:true,&quot;type&quot;:&quot;text&quot;}"/>
          <p:cNvSpPr txBox="1"/>
          <p:nvPr/>
        </p:nvSpPr>
        <p:spPr>
          <a:xfrm>
            <a:off x="876300" y="3057525"/>
            <a:ext cx="3467100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毕设阶段建议：方案设计走</a:t>
            </a:r>
            <a:r>
              <a:rPr lang="en-US" sz="1050">
                <a:solidFill>
                  <a:srgbClr val="AFC8DA"/>
                </a:solidFill>
                <a:latin typeface="Microsoft YaHei"/>
                <a:ea typeface="Microsoft YaHei"/>
              </a:rPr>
              <a:t> Plan</a:t>
            </a: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，代码实现走</a:t>
            </a:r>
            <a:r>
              <a:rPr lang="en-US" sz="1050">
                <a:solidFill>
                  <a:srgbClr val="AFC8DA"/>
                </a:solidFill>
                <a:latin typeface="Microsoft YaHei"/>
                <a:ea typeface="Microsoft YaHei"/>
              </a:rPr>
              <a:t> Craft</a:t>
            </a: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，</a:t>
            </a:r>
            <a:r>
              <a:rPr lang="en-US" sz="1050">
                <a:solidFill>
                  <a:srgbClr val="AFC8DA"/>
                </a:solidFill>
                <a:latin typeface="Microsoft YaHei"/>
                <a:ea typeface="Microsoft YaHei"/>
              </a:rPr>
              <a:t> </a:t>
            </a: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遇到不懂的概念随时切</a:t>
            </a:r>
            <a:r>
              <a:rPr lang="en-US" sz="1050">
                <a:solidFill>
                  <a:srgbClr val="AFC8DA"/>
                </a:solidFill>
                <a:latin typeface="Microsoft YaHei"/>
                <a:ea typeface="Microsoft YaHei"/>
              </a:rPr>
              <a:t> Ask</a:t>
            </a: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005" name="矩形: 圆角 1004"/>
          <p:cNvSpPr/>
          <p:nvPr/>
        </p:nvSpPr>
        <p:spPr>
          <a:xfrm>
            <a:off x="733425" y="3981450"/>
            <a:ext cx="3848100" cy="1638300"/>
          </a:xfrm>
          <a:prstGeom prst="roundRect">
            <a:avLst>
              <a:gd name="adj" fmla="val 7558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06" name="任意多边形: 形状 1005"/>
          <p:cNvSpPr/>
          <p:nvPr/>
        </p:nvSpPr>
        <p:spPr>
          <a:xfrm>
            <a:off x="733425" y="3981450"/>
            <a:ext cx="3848100" cy="1638300"/>
          </a:xfrm>
          <a:custGeom>
            <a:avLst/>
            <a:gdLst/>
            <a:ahLst/>
            <a:cxnLst/>
            <a:rect l="0" t="0" r="0" b="0"/>
            <a:pathLst>
              <a:path w="404" h="172">
                <a:moveTo>
                  <a:pt x="12" y="0"/>
                </a:moveTo>
                <a:cubicBezTo>
                  <a:pt x="8" y="0"/>
                  <a:pt x="5" y="4"/>
                  <a:pt x="5" y="8"/>
                </a:cubicBezTo>
                <a:lnTo>
                  <a:pt x="5" y="164"/>
                </a:lnTo>
                <a:cubicBezTo>
                  <a:pt x="5" y="168"/>
                  <a:pt x="8" y="171"/>
                  <a:pt x="11" y="172"/>
                </a:cubicBezTo>
                <a:cubicBezTo>
                  <a:pt x="5" y="171"/>
                  <a:pt x="0" y="165"/>
                  <a:pt x="0" y="159"/>
                </a:cubicBezTo>
                <a:lnTo>
                  <a:pt x="0" y="13"/>
                </a:lnTo>
                <a:cubicBezTo>
                  <a:pt x="0" y="6"/>
                  <a:pt x="6" y="0"/>
                  <a:pt x="13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07" name="图形 100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3925" y="4295775"/>
            <a:ext cx="171450" cy="171450"/>
          </a:xfrm>
          <a:prstGeom prst="rect">
            <a:avLst/>
          </a:prstGeom>
          <a:ln/>
        </p:spPr>
      </p:pic>
      <p:sp>
        <p:nvSpPr>
          <p:cNvPr id="1008" name="文本框 1007" descr="{&quot;isTemplate&quot;:true,&quot;type&quot;:&quot;text&quot;}"/>
          <p:cNvSpPr txBox="1"/>
          <p:nvPr/>
        </p:nvSpPr>
        <p:spPr>
          <a:xfrm>
            <a:off x="1190625" y="4276725"/>
            <a:ext cx="9715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B45309"/>
                </a:solidFill>
                <a:latin typeface="Microsoft YaHei"/>
                <a:ea typeface="Microsoft YaHei"/>
              </a:rPr>
              <a:t>最常见的误用</a:t>
            </a:r>
            <a:endParaRPr/>
          </a:p>
        </p:txBody>
      </p:sp>
      <p:sp>
        <p:nvSpPr>
          <p:cNvPr id="1009" name="文本框 1008" descr="{&quot;isTemplate&quot;:true,&quot;type&quot;:&quot;text&quot;}"/>
          <p:cNvSpPr txBox="1"/>
          <p:nvPr/>
        </p:nvSpPr>
        <p:spPr>
          <a:xfrm>
            <a:off x="923925" y="4562475"/>
            <a:ext cx="3419475" cy="7715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88">
                <a:solidFill>
                  <a:srgbClr val="8A4E08"/>
                </a:solidFill>
                <a:latin typeface="Microsoft YaHei"/>
                <a:ea typeface="Microsoft YaHei"/>
              </a:rPr>
              <a:t>一开始就用</a:t>
            </a:r>
            <a:r>
              <a:rPr lang="en-US" sz="1088">
                <a:solidFill>
                  <a:srgbClr val="8A4E08"/>
                </a:solidFill>
                <a:latin typeface="Microsoft YaHei"/>
                <a:ea typeface="Microsoft YaHei"/>
              </a:rPr>
              <a:t> Craft </a:t>
            </a:r>
            <a:r>
              <a:rPr lang="zh-CN" sz="1088">
                <a:solidFill>
                  <a:srgbClr val="8A4E08"/>
                </a:solidFill>
                <a:latin typeface="Microsoft YaHei"/>
                <a:ea typeface="Microsoft YaHei"/>
              </a:rPr>
              <a:t>让它</a:t>
            </a:r>
            <a:r>
              <a:rPr lang="en-US" sz="1088">
                <a:solidFill>
                  <a:srgbClr val="8A4E08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8A4E08"/>
                </a:solidFill>
                <a:latin typeface="Microsoft YaHei"/>
                <a:ea typeface="Microsoft YaHei"/>
              </a:rPr>
              <a:t>写完整毕设</a:t>
            </a:r>
            <a:r>
              <a:rPr lang="en-US" sz="1088">
                <a:solidFill>
                  <a:srgbClr val="8A4E08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8A4E08"/>
                </a:solidFill>
                <a:latin typeface="Microsoft YaHei"/>
                <a:ea typeface="Microsoft YaHei"/>
              </a:rPr>
              <a:t>，结果它自由发挥、结构失控。</a:t>
            </a:r>
            <a:r>
              <a:rPr lang="en-US" sz="1088">
                <a:solidFill>
                  <a:srgbClr val="8A4E08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8A4E08"/>
                </a:solidFill>
                <a:latin typeface="Microsoft YaHei"/>
                <a:ea typeface="Microsoft YaHei"/>
              </a:rPr>
              <a:t>正确做法：先</a:t>
            </a:r>
            <a:r>
              <a:rPr lang="en-US" sz="1088">
                <a:solidFill>
                  <a:srgbClr val="8A4E08"/>
                </a:solidFill>
                <a:latin typeface="Microsoft YaHei"/>
                <a:ea typeface="Microsoft YaHei"/>
              </a:rPr>
              <a:t> Plan </a:t>
            </a:r>
            <a:r>
              <a:rPr lang="zh-CN" sz="1088">
                <a:solidFill>
                  <a:srgbClr val="8A4E08"/>
                </a:solidFill>
                <a:latin typeface="Microsoft YaHei"/>
                <a:ea typeface="Microsoft YaHei"/>
              </a:rPr>
              <a:t>拿到骨架，确认后再切</a:t>
            </a:r>
            <a:r>
              <a:rPr lang="en-US" sz="1088">
                <a:solidFill>
                  <a:srgbClr val="8A4E08"/>
                </a:solidFill>
                <a:latin typeface="Microsoft YaHei"/>
                <a:ea typeface="Microsoft YaHei"/>
              </a:rPr>
              <a:t> Craft </a:t>
            </a:r>
            <a:r>
              <a:rPr lang="zh-CN" sz="1088">
                <a:solidFill>
                  <a:srgbClr val="8A4E08"/>
                </a:solidFill>
                <a:latin typeface="Microsoft YaHei"/>
                <a:ea typeface="Microsoft YaHei"/>
              </a:rPr>
              <a:t>逐节实现。</a:t>
            </a:r>
            <a:endParaRPr/>
          </a:p>
        </p:txBody>
      </p:sp>
      <p:sp>
        <p:nvSpPr>
          <p:cNvPr id="1010" name="矩形: 圆角 1009"/>
          <p:cNvSpPr/>
          <p:nvPr/>
        </p:nvSpPr>
        <p:spPr>
          <a:xfrm>
            <a:off x="4810125" y="1143000"/>
            <a:ext cx="6743700" cy="1247775"/>
          </a:xfrm>
          <a:prstGeom prst="roundRect">
            <a:avLst>
              <a:gd name="adj" fmla="val 9160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11" name="任意多边形: 形状 1010"/>
          <p:cNvSpPr/>
          <p:nvPr/>
        </p:nvSpPr>
        <p:spPr>
          <a:xfrm>
            <a:off x="4810125" y="1143000"/>
            <a:ext cx="6743700" cy="1247775"/>
          </a:xfrm>
          <a:custGeom>
            <a:avLst/>
            <a:gdLst/>
            <a:ahLst/>
            <a:cxnLst/>
            <a:rect l="0" t="0" r="0" b="0"/>
            <a:pathLst>
              <a:path w="708" h="131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24"/>
                </a:lnTo>
                <a:cubicBezTo>
                  <a:pt x="5" y="127"/>
                  <a:pt x="7" y="130"/>
                  <a:pt x="10" y="131"/>
                </a:cubicBezTo>
                <a:cubicBezTo>
                  <a:pt x="4" y="130"/>
                  <a:pt x="0" y="125"/>
                  <a:pt x="0" y="119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64748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2" name="文本框 1011" descr="{&quot;isTemplate&quot;:true,&quot;type&quot;:&quot;text&quot;}"/>
          <p:cNvSpPr txBox="1"/>
          <p:nvPr/>
        </p:nvSpPr>
        <p:spPr>
          <a:xfrm>
            <a:off x="5019675" y="1543050"/>
            <a:ext cx="742950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64748B"/>
                </a:solidFill>
                <a:latin typeface="Microsoft YaHei"/>
                <a:ea typeface="Microsoft YaHei"/>
              </a:rPr>
              <a:t>Ask</a:t>
            </a:r>
            <a:endParaRPr/>
          </a:p>
        </p:txBody>
      </p:sp>
      <p:sp>
        <p:nvSpPr>
          <p:cNvPr id="1013" name="文本框 1012" descr="{&quot;isTemplate&quot;:true,&quot;type&quot;:&quot;text&quot;}"/>
          <p:cNvSpPr txBox="1"/>
          <p:nvPr/>
        </p:nvSpPr>
        <p:spPr>
          <a:xfrm>
            <a:off x="5019675" y="1857375"/>
            <a:ext cx="742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94A3B8"/>
                </a:solidFill>
                <a:latin typeface="Microsoft YaHei"/>
                <a:ea typeface="Microsoft YaHei"/>
              </a:rPr>
              <a:t>模式</a:t>
            </a:r>
            <a:endParaRPr/>
          </a:p>
        </p:txBody>
      </p:sp>
      <p:sp>
        <p:nvSpPr>
          <p:cNvPr id="1014" name="文本框 1013" descr="{&quot;isTemplate&quot;:true,&quot;type&quot;:&quot;text&quot;}"/>
          <p:cNvSpPr txBox="1"/>
          <p:nvPr/>
        </p:nvSpPr>
        <p:spPr>
          <a:xfrm>
            <a:off x="5934075" y="1362075"/>
            <a:ext cx="53625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只问答，不动文件</a:t>
            </a:r>
            <a:endParaRPr/>
          </a:p>
        </p:txBody>
      </p:sp>
      <p:sp>
        <p:nvSpPr>
          <p:cNvPr id="1015" name="文本框 1014" descr="{&quot;isTemplate&quot;:true,&quot;type&quot;:&quot;text&quot;}"/>
          <p:cNvSpPr txBox="1"/>
          <p:nvPr/>
        </p:nvSpPr>
        <p:spPr>
          <a:xfrm>
            <a:off x="5934075" y="1638300"/>
            <a:ext cx="53625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问概念、问原理、让它解释一段代码。它不会读你的文件，也不会写任何东西。</a:t>
            </a:r>
            <a:endParaRPr/>
          </a:p>
        </p:txBody>
      </p:sp>
      <p:sp>
        <p:nvSpPr>
          <p:cNvPr id="1016" name="矩形: 圆角 1015"/>
          <p:cNvSpPr/>
          <p:nvPr/>
        </p:nvSpPr>
        <p:spPr>
          <a:xfrm>
            <a:off x="5934075" y="1962150"/>
            <a:ext cx="2695575" cy="219075"/>
          </a:xfrm>
          <a:prstGeom prst="roundRect">
            <a:avLst>
              <a:gd name="adj" fmla="val 30435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7" name="文本框 1016" descr="{&quot;isTemplate&quot;:true,&quot;type&quot;:&quot;text&quot;}"/>
          <p:cNvSpPr txBox="1"/>
          <p:nvPr/>
        </p:nvSpPr>
        <p:spPr>
          <a:xfrm>
            <a:off x="6029325" y="2000250"/>
            <a:ext cx="25050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适用：答辩前突击概念、看不懂的报错先问一句</a:t>
            </a:r>
            <a:endParaRPr/>
          </a:p>
        </p:txBody>
      </p:sp>
      <p:sp>
        <p:nvSpPr>
          <p:cNvPr id="1018" name="矩形: 圆角 1017"/>
          <p:cNvSpPr/>
          <p:nvPr/>
        </p:nvSpPr>
        <p:spPr>
          <a:xfrm>
            <a:off x="8715375" y="1962150"/>
            <a:ext cx="1143000" cy="219075"/>
          </a:xfrm>
          <a:prstGeom prst="roundRect">
            <a:avLst>
              <a:gd name="adj" fmla="val 30435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9" name="文本框 1018" descr="{&quot;isTemplate&quot;:true,&quot;type&quot;:&quot;text&quot;}"/>
          <p:cNvSpPr txBox="1"/>
          <p:nvPr/>
        </p:nvSpPr>
        <p:spPr>
          <a:xfrm>
            <a:off x="8810625" y="2000250"/>
            <a:ext cx="9525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B45309"/>
                </a:solidFill>
                <a:latin typeface="Microsoft YaHei"/>
                <a:ea typeface="Microsoft YaHei"/>
              </a:rPr>
              <a:t>不能指望它改项目</a:t>
            </a:r>
            <a:endParaRPr/>
          </a:p>
        </p:txBody>
      </p:sp>
      <p:sp>
        <p:nvSpPr>
          <p:cNvPr id="1020" name="矩形: 圆角 1019"/>
          <p:cNvSpPr/>
          <p:nvPr/>
        </p:nvSpPr>
        <p:spPr>
          <a:xfrm>
            <a:off x="4810125" y="2514600"/>
            <a:ext cx="6743700" cy="148590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21" name="任意多边形: 形状 1020"/>
          <p:cNvSpPr/>
          <p:nvPr/>
        </p:nvSpPr>
        <p:spPr>
          <a:xfrm>
            <a:off x="4810125" y="2514600"/>
            <a:ext cx="6743700" cy="1485900"/>
          </a:xfrm>
          <a:custGeom>
            <a:avLst/>
            <a:gdLst/>
            <a:ahLst/>
            <a:cxnLst/>
            <a:rect l="0" t="0" r="0" b="0"/>
            <a:pathLst>
              <a:path w="708" h="156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49"/>
                </a:lnTo>
                <a:cubicBezTo>
                  <a:pt x="5" y="152"/>
                  <a:pt x="7" y="155"/>
                  <a:pt x="10" y="156"/>
                </a:cubicBezTo>
                <a:cubicBezTo>
                  <a:pt x="4" y="155"/>
                  <a:pt x="0" y="150"/>
                  <a:pt x="0" y="144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2" name="文本框 1021" descr="{&quot;isTemplate&quot;:true,&quot;type&quot;:&quot;text&quot;}"/>
          <p:cNvSpPr txBox="1"/>
          <p:nvPr/>
        </p:nvSpPr>
        <p:spPr>
          <a:xfrm>
            <a:off x="5019675" y="3028950"/>
            <a:ext cx="742950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0E7490"/>
                </a:solidFill>
                <a:latin typeface="Microsoft YaHei"/>
                <a:ea typeface="Microsoft YaHei"/>
              </a:rPr>
              <a:t>Plan</a:t>
            </a:r>
            <a:endParaRPr/>
          </a:p>
        </p:txBody>
      </p:sp>
      <p:sp>
        <p:nvSpPr>
          <p:cNvPr id="1023" name="文本框 1022" descr="{&quot;isTemplate&quot;:true,&quot;type&quot;:&quot;text&quot;}"/>
          <p:cNvSpPr txBox="1"/>
          <p:nvPr/>
        </p:nvSpPr>
        <p:spPr>
          <a:xfrm>
            <a:off x="5019675" y="3343275"/>
            <a:ext cx="742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94A3B8"/>
                </a:solidFill>
                <a:latin typeface="Microsoft YaHei"/>
                <a:ea typeface="Microsoft YaHei"/>
              </a:rPr>
              <a:t>模式</a:t>
            </a:r>
            <a:endParaRPr/>
          </a:p>
        </p:txBody>
      </p:sp>
      <p:sp>
        <p:nvSpPr>
          <p:cNvPr id="1024" name="文本框 1023" descr="{&quot;isTemplate&quot;:true,&quot;type&quot;:&quot;text&quot;}"/>
          <p:cNvSpPr txBox="1"/>
          <p:nvPr/>
        </p:nvSpPr>
        <p:spPr>
          <a:xfrm>
            <a:off x="5934075" y="2724150"/>
            <a:ext cx="53625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先出方案，等你确认</a:t>
            </a:r>
            <a:endParaRPr/>
          </a:p>
        </p:txBody>
      </p:sp>
      <p:sp>
        <p:nvSpPr>
          <p:cNvPr id="1025" name="文本框 1024" descr="{&quot;isTemplate&quot;:true,&quot;type&quot;:&quot;text&quot;}"/>
          <p:cNvSpPr txBox="1"/>
          <p:nvPr/>
        </p:nvSpPr>
        <p:spPr>
          <a:xfrm>
            <a:off x="5934075" y="3000375"/>
            <a:ext cx="5362575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它会读你的资料、分析需求，输出一份分步骤的计划，但不会动你的文件。你点确认后才继续。</a:t>
            </a:r>
            <a:endParaRPr/>
          </a:p>
        </p:txBody>
      </p:sp>
      <p:sp>
        <p:nvSpPr>
          <p:cNvPr id="1026" name="矩形: 圆角 1025"/>
          <p:cNvSpPr/>
          <p:nvPr/>
        </p:nvSpPr>
        <p:spPr>
          <a:xfrm>
            <a:off x="5934075" y="3571875"/>
            <a:ext cx="2457450" cy="219075"/>
          </a:xfrm>
          <a:prstGeom prst="roundRect">
            <a:avLst>
              <a:gd name="adj" fmla="val 30435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7" name="文本框 1026" descr="{&quot;isTemplate&quot;:true,&quot;type&quot;:&quot;text&quot;}"/>
          <p:cNvSpPr txBox="1"/>
          <p:nvPr/>
        </p:nvSpPr>
        <p:spPr>
          <a:xfrm>
            <a:off x="6029325" y="3609975"/>
            <a:ext cx="2266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适用：开题、方案章节规划、功能模块拆分</a:t>
            </a:r>
            <a:endParaRPr/>
          </a:p>
        </p:txBody>
      </p:sp>
      <p:sp>
        <p:nvSpPr>
          <p:cNvPr id="1028" name="矩形: 圆角 1027"/>
          <p:cNvSpPr/>
          <p:nvPr/>
        </p:nvSpPr>
        <p:spPr>
          <a:xfrm>
            <a:off x="8477250" y="3571875"/>
            <a:ext cx="1619250" cy="219075"/>
          </a:xfrm>
          <a:prstGeom prst="roundRect">
            <a:avLst>
              <a:gd name="adj" fmla="val 30435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9" name="文本框 1028" descr="{&quot;isTemplate&quot;:true,&quot;type&quot;:&quot;text&quot;}"/>
          <p:cNvSpPr txBox="1"/>
          <p:nvPr/>
        </p:nvSpPr>
        <p:spPr>
          <a:xfrm>
            <a:off x="8572500" y="3609975"/>
            <a:ext cx="14287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B45309"/>
                </a:solidFill>
                <a:latin typeface="Microsoft YaHei"/>
                <a:ea typeface="Microsoft YaHei"/>
              </a:rPr>
              <a:t>需要你自己看懂计划再确认</a:t>
            </a:r>
            <a:endParaRPr/>
          </a:p>
        </p:txBody>
      </p:sp>
      <p:sp>
        <p:nvSpPr>
          <p:cNvPr id="1030" name="矩形: 圆角 1029"/>
          <p:cNvSpPr/>
          <p:nvPr/>
        </p:nvSpPr>
        <p:spPr>
          <a:xfrm>
            <a:off x="4810125" y="4124325"/>
            <a:ext cx="6743700" cy="1495425"/>
          </a:xfrm>
          <a:prstGeom prst="roundRect">
            <a:avLst>
              <a:gd name="adj" fmla="val 7643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31" name="任意多边形: 形状 1030"/>
          <p:cNvSpPr/>
          <p:nvPr/>
        </p:nvSpPr>
        <p:spPr>
          <a:xfrm>
            <a:off x="4810125" y="4124325"/>
            <a:ext cx="6743700" cy="1495425"/>
          </a:xfrm>
          <a:custGeom>
            <a:avLst/>
            <a:gdLst/>
            <a:ahLst/>
            <a:cxnLst/>
            <a:rect l="0" t="0" r="0" b="0"/>
            <a:pathLst>
              <a:path w="708" h="157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50"/>
                </a:lnTo>
                <a:cubicBezTo>
                  <a:pt x="5" y="153"/>
                  <a:pt x="7" y="156"/>
                  <a:pt x="10" y="157"/>
                </a:cubicBezTo>
                <a:cubicBezTo>
                  <a:pt x="4" y="156"/>
                  <a:pt x="0" y="151"/>
                  <a:pt x="0" y="145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2" name="文本框 1031" descr="{&quot;isTemplate&quot;:true,&quot;type&quot;:&quot;text&quot;}"/>
          <p:cNvSpPr txBox="1"/>
          <p:nvPr/>
        </p:nvSpPr>
        <p:spPr>
          <a:xfrm>
            <a:off x="5019675" y="4648200"/>
            <a:ext cx="742950" cy="285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B45309"/>
                </a:solidFill>
                <a:latin typeface="Microsoft YaHei"/>
                <a:ea typeface="Microsoft YaHei"/>
              </a:rPr>
              <a:t>Craft</a:t>
            </a:r>
            <a:endParaRPr/>
          </a:p>
        </p:txBody>
      </p:sp>
      <p:sp>
        <p:nvSpPr>
          <p:cNvPr id="1033" name="文本框 1032" descr="{&quot;isTemplate&quot;:true,&quot;type&quot;:&quot;text&quot;}"/>
          <p:cNvSpPr txBox="1"/>
          <p:nvPr/>
        </p:nvSpPr>
        <p:spPr>
          <a:xfrm>
            <a:off x="5019675" y="4962525"/>
            <a:ext cx="742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94A3B8"/>
                </a:solidFill>
                <a:latin typeface="Microsoft YaHei"/>
                <a:ea typeface="Microsoft YaHei"/>
              </a:rPr>
              <a:t>模式</a:t>
            </a:r>
            <a:endParaRPr/>
          </a:p>
        </p:txBody>
      </p:sp>
      <p:sp>
        <p:nvSpPr>
          <p:cNvPr id="1034" name="文本框 1033" descr="{&quot;isTemplate&quot;:true,&quot;type&quot;:&quot;text&quot;}"/>
          <p:cNvSpPr txBox="1"/>
          <p:nvPr/>
        </p:nvSpPr>
        <p:spPr>
          <a:xfrm>
            <a:off x="5934075" y="4343400"/>
            <a:ext cx="53625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直接动手干</a:t>
            </a:r>
            <a:endParaRPr/>
          </a:p>
        </p:txBody>
      </p:sp>
      <p:sp>
        <p:nvSpPr>
          <p:cNvPr id="1035" name="文本框 1034" descr="{&quot;isTemplate&quot;:true,&quot;type&quot;:&quot;text&quot;}"/>
          <p:cNvSpPr txBox="1"/>
          <p:nvPr/>
        </p:nvSpPr>
        <p:spPr>
          <a:xfrm>
            <a:off x="5934075" y="4619625"/>
            <a:ext cx="5362575" cy="5048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读文件、写代码、跑命令、生成文档——它会真正改动你的工作目录。权限最大，也最需要盯着。</a:t>
            </a:r>
            <a:endParaRPr/>
          </a:p>
        </p:txBody>
      </p:sp>
      <p:sp>
        <p:nvSpPr>
          <p:cNvPr id="1036" name="矩形: 圆角 1035"/>
          <p:cNvSpPr/>
          <p:nvPr/>
        </p:nvSpPr>
        <p:spPr>
          <a:xfrm>
            <a:off x="5934075" y="5191125"/>
            <a:ext cx="2571750" cy="219075"/>
          </a:xfrm>
          <a:prstGeom prst="roundRect">
            <a:avLst>
              <a:gd name="adj" fmla="val 30435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7" name="文本框 1036" descr="{&quot;isTemplate&quot;:true,&quot;type&quot;:&quot;text&quot;}"/>
          <p:cNvSpPr txBox="1"/>
          <p:nvPr/>
        </p:nvSpPr>
        <p:spPr>
          <a:xfrm>
            <a:off x="6029325" y="5229225"/>
            <a:ext cx="23812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适用：写工具代码、批量整理资料、生成报告</a:t>
            </a:r>
            <a:endParaRPr/>
          </a:p>
        </p:txBody>
      </p:sp>
      <p:sp>
        <p:nvSpPr>
          <p:cNvPr id="1038" name="矩形: 圆角 1037"/>
          <p:cNvSpPr/>
          <p:nvPr/>
        </p:nvSpPr>
        <p:spPr>
          <a:xfrm>
            <a:off x="8591550" y="5191125"/>
            <a:ext cx="1857375" cy="219075"/>
          </a:xfrm>
          <a:prstGeom prst="roundRect">
            <a:avLst>
              <a:gd name="adj" fmla="val 30435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9" name="文本框 1038" descr="{&quot;isTemplate&quot;:true,&quot;type&quot;:&quot;text&quot;}"/>
          <p:cNvSpPr txBox="1"/>
          <p:nvPr/>
        </p:nvSpPr>
        <p:spPr>
          <a:xfrm>
            <a:off x="8686800" y="5229225"/>
            <a:ext cx="16668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B45309"/>
                </a:solidFill>
                <a:latin typeface="Microsoft YaHei"/>
                <a:ea typeface="Microsoft YaHei"/>
              </a:rPr>
              <a:t>动手前先备份，重要目录单独放</a:t>
            </a:r>
            <a:endParaRPr/>
          </a:p>
        </p:txBody>
      </p:sp>
      <p:sp>
        <p:nvSpPr>
          <p:cNvPr id="1040" name="文本框 1039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041" name="文本框 1040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27 / 44</a:t>
            </a:r>
            <a:endParaRPr/>
          </a:p>
        </p:txBody>
      </p:sp>
      <p:pic>
        <p:nvPicPr>
          <p:cNvPr id="1042" name="图形 1041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cube' style={{ fill: '#0E7490', width: 32, height: 32, opacity: 0.85 }} /&gt;&#10;            &lt;Box style={{ flexDirection: 'column' }}&gt;&#10;                &lt;Text style={{ fontSize: 36, fontWeight: 'bold', color: '#0B2E4F' }}&gt;Skill 获取渠道与安全核验&lt;/Text&gt;&#10;                &lt;Text style={{ fontSize: 17, color: '#64748B', marginTop: 4 }}&gt;&#10;                    渠道有优先级，装之前必须过两道核验&#10;                &lt;/Text&gt;&#10;            &lt;/Box&gt;&#10;        &lt;/Box&gt;&#10;        &lt;Box style={{ width: 6, height: 44, background: '#F59E0B', borderRadius: 3 }} /&gt;&#10;    &lt;/Box&gt;&#10;&#10;    &lt;Box style={{ height: 470, flexDirection: 'row', gap: 24 }}&gt;&#10;&#10;        &lt;Box style={{ flex: 5, flexDirection: 'column', gap: 13 }}&gt;&#10;            &lt;Text style={{ fontSize: 20, fontWeight: 'bold', color: '#0B2E4F' }}&gt;三个渠道，按顺序找&lt;/Text&gt;&#10;&#10;            &lt;Box style={{ flex: 1, flexDirection: 'column', gap: 11 }}&gt;&#10;                {[&#10;                    { r: '首选', t: '内置技能市场', d: '客户端里直接可见，官方审核过，兼容性和安全性最有保障。', c: '#0E7490', w: '85%' },&#10;                    { r: '次选', t: 'SkillHub（skillhub.tencent.com）', d: '腾讯云技能市场，数量多、分类清晰，注意认准发布者与更新时间。', c: '#0B2E4F', w: '64%' },&#10;                    { r: '备选', t: 'ClawHub（clawhub.ai）', d: '社区技能仓库，创新多但质量参差，必须逐行看完脚本再决定装不装。', c: '#B45309', w: '42%' },&#10;                ].map((x, i) =&gt; (&#10;                    &lt;Box key={i} style={{&#10;                        flex: 1, background: '#FFFFFF', borderRadius: 11, border: '1px solid #E2E8F0',&#10;                        borderLeft: `5px solid ${x.c}`, padding: '15px 19px', flexDirection: 'column',&#10;                        justifyContent: 'center', boxShadow: '0 2px 10px rgba(11,46,79,0.05)',&#10;                    }}&gt;&#10;                        &lt;Box style={{ flexDirection: 'row', alignItems: 'center', gap: 11, marginBottom: 6 }}&gt;&#10;                            &lt;Box style={{ background: x.c, borderRadius: 6, paddingLeft: 9, paddingRight: 9, paddingTop: 2, paddingBottom: 2 }}&gt;&#10;                                &lt;Text style={{ fontSize: 12.5, color: '#FFFFFF', fontWeight: 'bold' }}&gt;{x.r}&lt;/Text&gt;&#10;                            &lt;/Box&gt;&#10;                            &lt;Text style={{ fontSize: 17.5, fontWeight: 'bold', color: '#0B2E4F' }}&gt;{x.t}&lt;/Text&gt;&#10;                        &lt;/Box&gt;&#10;                        &lt;Text style={{ fontSize: 14, color: '#64748B', lineHeight: 1.5 }}&gt;{x.d}&lt;/Text&gt;&#10;                        &lt;Box style={{ flexDirection: 'row', alignItems: 'center', gap: 9, marginTop: 8 }}&gt;&#10;                            &lt;Box style={{ width: 190, height: 5, background: '#E9EFF4', borderRadius: 2.5 }}&gt;&#10;                                &lt;Box style={{ width: x.w, height: 5, background: x.c, borderRadius: 2.5 }} /&gt;&#10;                            &lt;/Box&gt;&#10;                            &lt;Text style={{ fontSize: 12.5, color: '#94A3B8' }}&gt;推荐优先级&lt;/Text&gt;&#10;                        &lt;/Box&gt;&#10;                    &lt;/Box&gt;&#10;                ))}&#10;            &lt;/Box&gt;&#10;        &lt;/Box&gt;&#10;&#10;        &lt;Box style={{&#10;            flex: 6, background: '#FFFFFF', borderRadius: 14, border: '1px solid #E2E8F0',&#10;            padding: 22, flexDirection: 'column', boxShadow: '0 2px 12px rgba(11,46,79,0.06)',&#10;        }}&gt;&#10;            &lt;Text style={{ fontSize: 20, fontWeight: 'bold', color: '#0B2E4F', marginBottom: 4 }}&gt;&#10;                安装前的两道核验&#10;            &lt;/Text&gt;&#10;            &lt;Text style={{ fontSize: 14, color: '#64748B', marginBottom: 15 }}&gt;&#10;                社区来的技能，本质上是一段别人写的代码在你电脑上跑&#10;            &lt;/Text&gt;&#10;&#10;            &lt;Box style={{ flexDirection: 'row', gap: 13, flex: 1 }}&gt;&#10;                &lt;Box style={{&#10;                    flex: 1, background: '#F8FAFC', borderRadius: 10, padding: '15px 16px',&#10;                    flexDirection: 'column', gap: 9,&#10;                }}&gt;&#10;                    &lt;Box style={{ flexDirection: 'row', alignItems: 'center', gap: 9 }}&gt;&#10;                        &lt;Box style={{ width: 26, height: 26, borderRadius: 13, background: '#0E7490', alignItems: 'center', justifyContent: 'center' }}&gt;&#10;                            &lt;Text style={{ fontSize: 14, fontWeight: 'bold', color: '#FFFFFF' }}&gt;1&lt;/Text&gt;&#10;                        &lt;/Box&gt;&#10;                        &lt;Text style={{ fontSize: 16.5, fontWeight: 'bold', color: '#0B2E4F' }}&gt;看权限声明&lt;/Text&gt;&#10;                    &lt;/Box&gt;&#10;                    &lt;Text style={{ fontSize: 14, color: '#64748B', lineHeight: 1.5 }}&gt;&#10;                        SKILL.md 里会写它能读哪些目录、能执行什么命令。&#10;                    &lt;/Text&gt;&#10;                    &lt;Box style={{ flexDirection: 'column', gap: 6 }}&gt;&#10;                        {[&#10;                            '要全盘读写权限 → 拒',&#10;                            '要联网上传文件 → 拒',&#10;                            '只读写指定工作目录 → 可接受',&#10;                        ].map((t, j) =&gt; (&#10;                            &lt;Text key={j} style={{ fontSize: 13.5, color: '#334155' }}&gt;· {t}&lt;/Text&gt;&#10;                        ))}&#10;                    &lt;/Box&gt;&#10;                &lt;/Box&gt;&#10;&#10;                &lt;Box style={{&#10;                    flex: 1, background: '#F8FAFC', borderRadius: 10, padding: '15px 16px',&#10;                    flexDirection: 'column', gap: 9,&#10;                }}&gt;&#10;                    &lt;Box style={{ flexDirection: 'row', alignItems: 'center', gap: 9 }}&gt;&#10;                        &lt;Box style={{ width: 26, height: 26, borderRadius: 13, background: '#B45309', alignItems: 'center', justifyContent: 'center' }}&gt;&#10;                            &lt;Text style={{ fontSize: 14, fontWeight: 'bold', color: '#FFFFFF' }}&gt;2&lt;/Text&gt;&#10;                        &lt;/Box&gt;&#10;                        &lt;Text style={{ fontSize: 16.5, fontWeight: 'bold', color: '#0B2E4F' }}&gt;看脚本内容&lt;/Text&gt;&#10;                    &lt;/Box&gt;&#10;                    &lt;Text style={{ fontSize: 14, color: '#64748B', lineHeight: 1.5 }}&gt;&#10;                        把 skills/ 目录里的脚本通读一遍，看它实际干了什么。&#10;                    &lt;/Text&gt;&#10;                    &lt;Box style={{ flexDirection: 'column', gap: 6 }}&gt;&#10;                        {[&#10;                            '有 curl 外发数据 → 拒',&#10;                            '删改系统目录 → 拒',&#10;                            '逻辑透明、只处理本地文件 → 可装',&#10;                        ].map((t, j) =&gt; (&#10;                            &lt;Text key={j} style={{ fontSize: 13.5, color: '#334155' }}&gt;· {t}&lt;/Text&gt;&#10;                        ))}&#10;                    &lt;/Box&gt;&#10;                &lt;/Box&gt;&#10;            &lt;/Box&gt;&#10;&#10;            &lt;Box style={{&#10;                marginTop: 14, background: '#FFF7E6', borderRadius: 9,&#10;                borderLeft: '4px solid #F59E0B', padding: '11px 15px',&#10;                flexDirection: 'row', alignItems: 'center', gap: 10,&#10;            }}&gt;&#10;                &lt;FAIcon name='lightbulb' style={{ fill: '#B45309', width: 17, height: 17 }} /&gt;&#10;                &lt;Text style={{ fontSize: 14, color: '#B45309', fontWeight: 'bold', flex: 1 }}&gt;&#10;                    自己写的 Skill 也要过一遍：调试阶段用沙盒跑，别在真实环境试错。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28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矩形 10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45" name="文本框 1044" descr="{&quot;isTemplate&quot;:true,&quot;type&quot;:&quot;text&quot;}"/>
          <p:cNvSpPr txBox="1"/>
          <p:nvPr/>
        </p:nvSpPr>
        <p:spPr>
          <a:xfrm>
            <a:off x="1143000" y="342900"/>
            <a:ext cx="390525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Skill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获取渠道与安全核验</a:t>
            </a:r>
            <a:endParaRPr/>
          </a:p>
        </p:txBody>
      </p:sp>
      <p:sp>
        <p:nvSpPr>
          <p:cNvPr id="1046" name="文本框 1045" descr="{&quot;isTemplate&quot;:true,&quot;type&quot;:&quot;text&quot;}"/>
          <p:cNvSpPr txBox="1"/>
          <p:nvPr/>
        </p:nvSpPr>
        <p:spPr>
          <a:xfrm>
            <a:off x="1143000" y="800100"/>
            <a:ext cx="39052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渠道有优先级，装之前必须过两道核验</a:t>
            </a:r>
            <a:endParaRPr/>
          </a:p>
        </p:txBody>
      </p:sp>
      <p:sp>
        <p:nvSpPr>
          <p:cNvPr id="1047" name="矩形: 圆角 1046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48" name="文本框 1047" descr="{&quot;isTemplate&quot;:true,&quot;type&quot;:&quot;text&quot;}"/>
          <p:cNvSpPr txBox="1"/>
          <p:nvPr/>
        </p:nvSpPr>
        <p:spPr>
          <a:xfrm>
            <a:off x="685800" y="1143000"/>
            <a:ext cx="48101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三个渠道，按顺序找</a:t>
            </a:r>
            <a:endParaRPr/>
          </a:p>
        </p:txBody>
      </p:sp>
      <p:sp>
        <p:nvSpPr>
          <p:cNvPr id="1049" name="矩形: 圆角 1048"/>
          <p:cNvSpPr/>
          <p:nvPr/>
        </p:nvSpPr>
        <p:spPr>
          <a:xfrm>
            <a:off x="733425" y="1495425"/>
            <a:ext cx="4810125" cy="1304925"/>
          </a:xfrm>
          <a:prstGeom prst="roundRect">
            <a:avLst>
              <a:gd name="adj" fmla="val 8029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50" name="任意多边形: 形状 1049"/>
          <p:cNvSpPr/>
          <p:nvPr/>
        </p:nvSpPr>
        <p:spPr>
          <a:xfrm>
            <a:off x="733425" y="1495425"/>
            <a:ext cx="4810125" cy="1304925"/>
          </a:xfrm>
          <a:custGeom>
            <a:avLst/>
            <a:gdLst/>
            <a:ahLst/>
            <a:cxnLst/>
            <a:rect l="0" t="0" r="0" b="0"/>
            <a:pathLst>
              <a:path w="505" h="137">
                <a:moveTo>
                  <a:pt x="10" y="0"/>
                </a:moveTo>
                <a:cubicBezTo>
                  <a:pt x="7" y="0"/>
                  <a:pt x="5" y="3"/>
                  <a:pt x="5" y="6"/>
                </a:cubicBezTo>
                <a:lnTo>
                  <a:pt x="5" y="131"/>
                </a:lnTo>
                <a:cubicBezTo>
                  <a:pt x="5" y="134"/>
                  <a:pt x="7" y="136"/>
                  <a:pt x="10" y="137"/>
                </a:cubicBezTo>
                <a:cubicBezTo>
                  <a:pt x="4" y="136"/>
                  <a:pt x="0" y="132"/>
                  <a:pt x="0" y="126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51" name="矩形: 圆角 1050"/>
          <p:cNvSpPr/>
          <p:nvPr/>
        </p:nvSpPr>
        <p:spPr>
          <a:xfrm>
            <a:off x="914400" y="1800225"/>
            <a:ext cx="409575" cy="180975"/>
          </a:xfrm>
          <a:prstGeom prst="roundRect">
            <a:avLst>
              <a:gd name="adj" fmla="val 31579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52" name="文本框 1051" descr="{&quot;isTemplate&quot;:true,&quot;type&quot;:&quot;text&quot;}"/>
          <p:cNvSpPr txBox="1"/>
          <p:nvPr/>
        </p:nvSpPr>
        <p:spPr>
          <a:xfrm>
            <a:off x="1000125" y="1819275"/>
            <a:ext cx="2381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FFFFFF"/>
                </a:solidFill>
                <a:latin typeface="Microsoft YaHei"/>
                <a:ea typeface="Microsoft YaHei"/>
              </a:rPr>
              <a:t>首选</a:t>
            </a:r>
            <a:endParaRPr/>
          </a:p>
        </p:txBody>
      </p:sp>
      <p:sp>
        <p:nvSpPr>
          <p:cNvPr id="1053" name="文本框 1052" descr="{&quot;isTemplate&quot;:true,&quot;type&quot;:&quot;text&quot;}"/>
          <p:cNvSpPr txBox="1"/>
          <p:nvPr/>
        </p:nvSpPr>
        <p:spPr>
          <a:xfrm>
            <a:off x="1428750" y="1790700"/>
            <a:ext cx="10001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内置技能市场</a:t>
            </a:r>
            <a:endParaRPr/>
          </a:p>
        </p:txBody>
      </p:sp>
      <p:sp>
        <p:nvSpPr>
          <p:cNvPr id="1054" name="文本框 1053" descr="{&quot;isTemplate&quot;:true,&quot;type&quot;:&quot;text&quot;}"/>
          <p:cNvSpPr txBox="1"/>
          <p:nvPr/>
        </p:nvSpPr>
        <p:spPr>
          <a:xfrm>
            <a:off x="914400" y="2047875"/>
            <a:ext cx="44005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客户端里直接可见，官方审核过，兼容性和安全性最有保障。</a:t>
            </a:r>
            <a:endParaRPr/>
          </a:p>
        </p:txBody>
      </p:sp>
      <p:sp>
        <p:nvSpPr>
          <p:cNvPr id="1055" name="矩形: 圆角 1054"/>
          <p:cNvSpPr/>
          <p:nvPr/>
        </p:nvSpPr>
        <p:spPr>
          <a:xfrm>
            <a:off x="914400" y="2419350"/>
            <a:ext cx="1809750" cy="47625"/>
          </a:xfrm>
          <a:prstGeom prst="roundRect">
            <a:avLst>
              <a:gd name="adj" fmla="val 50000"/>
            </a:avLst>
          </a:pr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56" name="矩形: 圆角 1055"/>
          <p:cNvSpPr/>
          <p:nvPr/>
        </p:nvSpPr>
        <p:spPr>
          <a:xfrm>
            <a:off x="914400" y="2419350"/>
            <a:ext cx="1543050" cy="47625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57" name="文本框 1056" descr="{&quot;isTemplate&quot;:true,&quot;type&quot;:&quot;text&quot;}"/>
          <p:cNvSpPr txBox="1"/>
          <p:nvPr/>
        </p:nvSpPr>
        <p:spPr>
          <a:xfrm>
            <a:off x="2809875" y="2371725"/>
            <a:ext cx="6000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94A3B8"/>
                </a:solidFill>
                <a:latin typeface="Microsoft YaHei"/>
                <a:ea typeface="Microsoft YaHei"/>
              </a:rPr>
              <a:t>推荐优先级</a:t>
            </a:r>
            <a:endParaRPr/>
          </a:p>
        </p:txBody>
      </p:sp>
      <p:sp>
        <p:nvSpPr>
          <p:cNvPr id="1058" name="矩形: 圆角 1057"/>
          <p:cNvSpPr/>
          <p:nvPr/>
        </p:nvSpPr>
        <p:spPr>
          <a:xfrm>
            <a:off x="733425" y="2905125"/>
            <a:ext cx="4810125" cy="1304925"/>
          </a:xfrm>
          <a:prstGeom prst="roundRect">
            <a:avLst>
              <a:gd name="adj" fmla="val 8029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59" name="任意多边形: 形状 1058"/>
          <p:cNvSpPr/>
          <p:nvPr/>
        </p:nvSpPr>
        <p:spPr>
          <a:xfrm>
            <a:off x="733425" y="2905125"/>
            <a:ext cx="4810125" cy="1304925"/>
          </a:xfrm>
          <a:custGeom>
            <a:avLst/>
            <a:gdLst/>
            <a:ahLst/>
            <a:cxnLst/>
            <a:rect l="0" t="0" r="0" b="0"/>
            <a:pathLst>
              <a:path w="505" h="137">
                <a:moveTo>
                  <a:pt x="10" y="0"/>
                </a:moveTo>
                <a:cubicBezTo>
                  <a:pt x="7" y="0"/>
                  <a:pt x="5" y="3"/>
                  <a:pt x="5" y="6"/>
                </a:cubicBezTo>
                <a:lnTo>
                  <a:pt x="5" y="131"/>
                </a:lnTo>
                <a:cubicBezTo>
                  <a:pt x="5" y="134"/>
                  <a:pt x="7" y="136"/>
                  <a:pt x="10" y="137"/>
                </a:cubicBezTo>
                <a:cubicBezTo>
                  <a:pt x="4" y="136"/>
                  <a:pt x="0" y="132"/>
                  <a:pt x="0" y="126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60" name="矩形: 圆角 1059"/>
          <p:cNvSpPr/>
          <p:nvPr/>
        </p:nvSpPr>
        <p:spPr>
          <a:xfrm>
            <a:off x="914400" y="3209925"/>
            <a:ext cx="409575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61" name="文本框 1060" descr="{&quot;isTemplate&quot;:true,&quot;type&quot;:&quot;text&quot;}"/>
          <p:cNvSpPr txBox="1"/>
          <p:nvPr/>
        </p:nvSpPr>
        <p:spPr>
          <a:xfrm>
            <a:off x="1000125" y="3228975"/>
            <a:ext cx="2381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FFFFFF"/>
                </a:solidFill>
                <a:latin typeface="Microsoft YaHei"/>
                <a:ea typeface="Microsoft YaHei"/>
              </a:rPr>
              <a:t>次选</a:t>
            </a:r>
            <a:endParaRPr/>
          </a:p>
        </p:txBody>
      </p:sp>
      <p:sp>
        <p:nvSpPr>
          <p:cNvPr id="1062" name="文本框 1061" descr="{&quot;isTemplate&quot;:true,&quot;type&quot;:&quot;text&quot;}"/>
          <p:cNvSpPr txBox="1"/>
          <p:nvPr/>
        </p:nvSpPr>
        <p:spPr>
          <a:xfrm>
            <a:off x="1428750" y="3200400"/>
            <a:ext cx="27813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13" b="1">
                <a:solidFill>
                  <a:srgbClr val="0B2E4F"/>
                </a:solidFill>
                <a:latin typeface="Microsoft YaHei"/>
                <a:ea typeface="Microsoft YaHei"/>
              </a:rPr>
              <a:t>SkillHub</a:t>
            </a: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（</a:t>
            </a:r>
            <a:r>
              <a:rPr lang="en-US" sz="1313" b="1">
                <a:solidFill>
                  <a:srgbClr val="0B2E4F"/>
                </a:solidFill>
                <a:latin typeface="Microsoft YaHei"/>
                <a:ea typeface="Microsoft YaHei"/>
              </a:rPr>
              <a:t>skillhub.tencent.com</a:t>
            </a: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063" name="文本框 1062" descr="{&quot;isTemplate&quot;:true,&quot;type&quot;:&quot;text&quot;}"/>
          <p:cNvSpPr txBox="1"/>
          <p:nvPr/>
        </p:nvSpPr>
        <p:spPr>
          <a:xfrm>
            <a:off x="914400" y="3457575"/>
            <a:ext cx="44005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腾讯云技能市场，数量多、分类清晰，注意认准发布者与更新时间。</a:t>
            </a:r>
            <a:endParaRPr/>
          </a:p>
        </p:txBody>
      </p:sp>
      <p:sp>
        <p:nvSpPr>
          <p:cNvPr id="1064" name="矩形: 圆角 1063"/>
          <p:cNvSpPr/>
          <p:nvPr/>
        </p:nvSpPr>
        <p:spPr>
          <a:xfrm>
            <a:off x="914400" y="3829050"/>
            <a:ext cx="1809750" cy="47625"/>
          </a:xfrm>
          <a:prstGeom prst="roundRect">
            <a:avLst>
              <a:gd name="adj" fmla="val 50000"/>
            </a:avLst>
          </a:pr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65" name="矩形: 圆角 1064"/>
          <p:cNvSpPr/>
          <p:nvPr/>
        </p:nvSpPr>
        <p:spPr>
          <a:xfrm>
            <a:off x="914400" y="3829050"/>
            <a:ext cx="1162050" cy="47625"/>
          </a:xfrm>
          <a:prstGeom prst="roundRect">
            <a:avLst>
              <a:gd name="adj" fmla="val 50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66" name="文本框 1065" descr="{&quot;isTemplate&quot;:true,&quot;type&quot;:&quot;text&quot;}"/>
          <p:cNvSpPr txBox="1"/>
          <p:nvPr/>
        </p:nvSpPr>
        <p:spPr>
          <a:xfrm>
            <a:off x="2809875" y="3781425"/>
            <a:ext cx="6000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94A3B8"/>
                </a:solidFill>
                <a:latin typeface="Microsoft YaHei"/>
                <a:ea typeface="Microsoft YaHei"/>
              </a:rPr>
              <a:t>推荐优先级</a:t>
            </a:r>
            <a:endParaRPr/>
          </a:p>
        </p:txBody>
      </p:sp>
      <p:sp>
        <p:nvSpPr>
          <p:cNvPr id="1067" name="矩形: 圆角 1066"/>
          <p:cNvSpPr/>
          <p:nvPr/>
        </p:nvSpPr>
        <p:spPr>
          <a:xfrm>
            <a:off x="733425" y="4314825"/>
            <a:ext cx="4810125" cy="1304925"/>
          </a:xfrm>
          <a:prstGeom prst="roundRect">
            <a:avLst>
              <a:gd name="adj" fmla="val 8029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68" name="任意多边形: 形状 1067"/>
          <p:cNvSpPr/>
          <p:nvPr/>
        </p:nvSpPr>
        <p:spPr>
          <a:xfrm>
            <a:off x="733425" y="4314825"/>
            <a:ext cx="4810125" cy="1304925"/>
          </a:xfrm>
          <a:custGeom>
            <a:avLst/>
            <a:gdLst/>
            <a:ahLst/>
            <a:cxnLst/>
            <a:rect l="0" t="0" r="0" b="0"/>
            <a:pathLst>
              <a:path w="505" h="137">
                <a:moveTo>
                  <a:pt x="10" y="0"/>
                </a:moveTo>
                <a:cubicBezTo>
                  <a:pt x="7" y="0"/>
                  <a:pt x="5" y="3"/>
                  <a:pt x="5" y="6"/>
                </a:cubicBezTo>
                <a:lnTo>
                  <a:pt x="5" y="131"/>
                </a:lnTo>
                <a:cubicBezTo>
                  <a:pt x="5" y="134"/>
                  <a:pt x="7" y="136"/>
                  <a:pt x="10" y="137"/>
                </a:cubicBezTo>
                <a:cubicBezTo>
                  <a:pt x="4" y="136"/>
                  <a:pt x="0" y="132"/>
                  <a:pt x="0" y="126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69" name="矩形: 圆角 1068"/>
          <p:cNvSpPr/>
          <p:nvPr/>
        </p:nvSpPr>
        <p:spPr>
          <a:xfrm>
            <a:off x="914400" y="4619625"/>
            <a:ext cx="409575" cy="180975"/>
          </a:xfrm>
          <a:prstGeom prst="roundRect">
            <a:avLst>
              <a:gd name="adj" fmla="val 31579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70" name="文本框 1069" descr="{&quot;isTemplate&quot;:true,&quot;type&quot;:&quot;text&quot;}"/>
          <p:cNvSpPr txBox="1"/>
          <p:nvPr/>
        </p:nvSpPr>
        <p:spPr>
          <a:xfrm>
            <a:off x="1000125" y="4638675"/>
            <a:ext cx="2381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FFFFFF"/>
                </a:solidFill>
                <a:latin typeface="Microsoft YaHei"/>
                <a:ea typeface="Microsoft YaHei"/>
              </a:rPr>
              <a:t>备选</a:t>
            </a:r>
            <a:endParaRPr/>
          </a:p>
        </p:txBody>
      </p:sp>
      <p:sp>
        <p:nvSpPr>
          <p:cNvPr id="1071" name="文本框 1070" descr="{&quot;isTemplate&quot;:true,&quot;type&quot;:&quot;text&quot;}"/>
          <p:cNvSpPr txBox="1"/>
          <p:nvPr/>
        </p:nvSpPr>
        <p:spPr>
          <a:xfrm>
            <a:off x="1428750" y="4610100"/>
            <a:ext cx="19907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13" b="1">
                <a:solidFill>
                  <a:srgbClr val="0B2E4F"/>
                </a:solidFill>
                <a:latin typeface="Microsoft YaHei"/>
                <a:ea typeface="Microsoft YaHei"/>
              </a:rPr>
              <a:t>ClawHub</a:t>
            </a: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（</a:t>
            </a:r>
            <a:r>
              <a:rPr lang="en-US" sz="1313" b="1">
                <a:solidFill>
                  <a:srgbClr val="0B2E4F"/>
                </a:solidFill>
                <a:latin typeface="Microsoft YaHei"/>
                <a:ea typeface="Microsoft YaHei"/>
              </a:rPr>
              <a:t>clawhub.ai</a:t>
            </a: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1072" name="文本框 1071" descr="{&quot;isTemplate&quot;:true,&quot;type&quot;:&quot;text&quot;}"/>
          <p:cNvSpPr txBox="1"/>
          <p:nvPr/>
        </p:nvSpPr>
        <p:spPr>
          <a:xfrm>
            <a:off x="914400" y="4867275"/>
            <a:ext cx="44005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社区技能仓库，创新多但质量参差，必须逐行看完脚本再决定装不装。</a:t>
            </a:r>
            <a:endParaRPr/>
          </a:p>
        </p:txBody>
      </p:sp>
      <p:sp>
        <p:nvSpPr>
          <p:cNvPr id="1073" name="矩形: 圆角 1072"/>
          <p:cNvSpPr/>
          <p:nvPr/>
        </p:nvSpPr>
        <p:spPr>
          <a:xfrm>
            <a:off x="914400" y="5238750"/>
            <a:ext cx="1809750" cy="47625"/>
          </a:xfrm>
          <a:prstGeom prst="roundRect">
            <a:avLst>
              <a:gd name="adj" fmla="val 50000"/>
            </a:avLst>
          </a:pr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74" name="矩形: 圆角 1073"/>
          <p:cNvSpPr/>
          <p:nvPr/>
        </p:nvSpPr>
        <p:spPr>
          <a:xfrm>
            <a:off x="914400" y="5238750"/>
            <a:ext cx="762000" cy="47625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75" name="文本框 1074" descr="{&quot;isTemplate&quot;:true,&quot;type&quot;:&quot;text&quot;}"/>
          <p:cNvSpPr txBox="1"/>
          <p:nvPr/>
        </p:nvSpPr>
        <p:spPr>
          <a:xfrm>
            <a:off x="2809875" y="5191125"/>
            <a:ext cx="6000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94A3B8"/>
                </a:solidFill>
                <a:latin typeface="Microsoft YaHei"/>
                <a:ea typeface="Microsoft YaHei"/>
              </a:rPr>
              <a:t>推荐优先级</a:t>
            </a:r>
            <a:endParaRPr/>
          </a:p>
        </p:txBody>
      </p:sp>
      <p:sp>
        <p:nvSpPr>
          <p:cNvPr id="1076" name="矩形: 圆角 1075"/>
          <p:cNvSpPr/>
          <p:nvPr/>
        </p:nvSpPr>
        <p:spPr>
          <a:xfrm>
            <a:off x="5724525" y="1143000"/>
            <a:ext cx="5781675" cy="4476750"/>
          </a:xfrm>
          <a:prstGeom prst="roundRect">
            <a:avLst>
              <a:gd name="adj" fmla="val 297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77" name="文本框 1076" descr="{&quot;isTemplate&quot;:true,&quot;type&quot;:&quot;text&quot;}"/>
          <p:cNvSpPr txBox="1"/>
          <p:nvPr/>
        </p:nvSpPr>
        <p:spPr>
          <a:xfrm>
            <a:off x="5934075" y="1352550"/>
            <a:ext cx="53625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B2E4F"/>
                </a:solidFill>
                <a:latin typeface="Microsoft YaHei"/>
                <a:ea typeface="Microsoft YaHei"/>
              </a:rPr>
              <a:t>安装前的两道核验</a:t>
            </a:r>
            <a:endParaRPr/>
          </a:p>
        </p:txBody>
      </p:sp>
      <p:sp>
        <p:nvSpPr>
          <p:cNvPr id="1078" name="文本框 1077" descr="{&quot;isTemplate&quot;:true,&quot;type&quot;:&quot;text&quot;}"/>
          <p:cNvSpPr txBox="1"/>
          <p:nvPr/>
        </p:nvSpPr>
        <p:spPr>
          <a:xfrm>
            <a:off x="5934075" y="1619250"/>
            <a:ext cx="5362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社区来的技能，本质上是一段别人写的代码在你电脑上跑</a:t>
            </a:r>
            <a:endParaRPr/>
          </a:p>
        </p:txBody>
      </p:sp>
      <p:sp>
        <p:nvSpPr>
          <p:cNvPr id="1079" name="矩形: 圆角 1078"/>
          <p:cNvSpPr/>
          <p:nvPr/>
        </p:nvSpPr>
        <p:spPr>
          <a:xfrm>
            <a:off x="5934075" y="1924050"/>
            <a:ext cx="2619375" cy="2981325"/>
          </a:xfrm>
          <a:prstGeom prst="roundRect">
            <a:avLst>
              <a:gd name="adj" fmla="val 36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80" name="矩形: 圆角 1079"/>
          <p:cNvSpPr/>
          <p:nvPr/>
        </p:nvSpPr>
        <p:spPr>
          <a:xfrm>
            <a:off x="6086475" y="20669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81" name="文本框 1080" descr="{&quot;isTemplate&quot;:true,&quot;type&quot;:&quot;text&quot;}"/>
          <p:cNvSpPr txBox="1"/>
          <p:nvPr/>
        </p:nvSpPr>
        <p:spPr>
          <a:xfrm>
            <a:off x="6172200" y="211455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1082" name="文本框 1081" descr="{&quot;isTemplate&quot;:true,&quot;type&quot;:&quot;text&quot;}"/>
          <p:cNvSpPr txBox="1"/>
          <p:nvPr/>
        </p:nvSpPr>
        <p:spPr>
          <a:xfrm>
            <a:off x="6419850" y="2095500"/>
            <a:ext cx="7905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看权限声明</a:t>
            </a:r>
            <a:endParaRPr/>
          </a:p>
        </p:txBody>
      </p:sp>
      <p:sp>
        <p:nvSpPr>
          <p:cNvPr id="1083" name="文本框 1082" descr="{&quot;isTemplate&quot;:true,&quot;type&quot;:&quot;text&quot;}"/>
          <p:cNvSpPr txBox="1"/>
          <p:nvPr/>
        </p:nvSpPr>
        <p:spPr>
          <a:xfrm>
            <a:off x="6086475" y="2400300"/>
            <a:ext cx="2314575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SKILL.md 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里会写它能读哪些目录、能执行什么命令。</a:t>
            </a:r>
            <a:endParaRPr/>
          </a:p>
        </p:txBody>
      </p:sp>
      <p:sp>
        <p:nvSpPr>
          <p:cNvPr id="1084" name="文本框 1083" descr="{&quot;isTemplate&quot;:true,&quot;type&quot;:&quot;text&quot;}"/>
          <p:cNvSpPr txBox="1"/>
          <p:nvPr/>
        </p:nvSpPr>
        <p:spPr>
          <a:xfrm>
            <a:off x="6086475" y="2971800"/>
            <a:ext cx="2314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·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要全盘读写权限</a:t>
            </a: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 →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拒</a:t>
            </a:r>
            <a:endParaRPr/>
          </a:p>
        </p:txBody>
      </p:sp>
      <p:sp>
        <p:nvSpPr>
          <p:cNvPr id="1085" name="文本框 1084" descr="{&quot;isTemplate&quot;:true,&quot;type&quot;:&quot;text&quot;}"/>
          <p:cNvSpPr txBox="1"/>
          <p:nvPr/>
        </p:nvSpPr>
        <p:spPr>
          <a:xfrm>
            <a:off x="6086475" y="3190875"/>
            <a:ext cx="2314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·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要联网上传文件</a:t>
            </a: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 →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拒</a:t>
            </a:r>
            <a:endParaRPr/>
          </a:p>
        </p:txBody>
      </p:sp>
      <p:sp>
        <p:nvSpPr>
          <p:cNvPr id="1086" name="文本框 1085" descr="{&quot;isTemplate&quot;:true,&quot;type&quot;:&quot;text&quot;}"/>
          <p:cNvSpPr txBox="1"/>
          <p:nvPr/>
        </p:nvSpPr>
        <p:spPr>
          <a:xfrm>
            <a:off x="6086475" y="3409950"/>
            <a:ext cx="2314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·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只读写指定工作目录</a:t>
            </a: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 →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可接受</a:t>
            </a:r>
            <a:endParaRPr/>
          </a:p>
        </p:txBody>
      </p:sp>
      <p:sp>
        <p:nvSpPr>
          <p:cNvPr id="1087" name="矩形: 圆角 1086"/>
          <p:cNvSpPr/>
          <p:nvPr/>
        </p:nvSpPr>
        <p:spPr>
          <a:xfrm>
            <a:off x="8677275" y="1924050"/>
            <a:ext cx="2619375" cy="2981325"/>
          </a:xfrm>
          <a:prstGeom prst="roundRect">
            <a:avLst>
              <a:gd name="adj" fmla="val 36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88" name="矩形: 圆角 1087"/>
          <p:cNvSpPr/>
          <p:nvPr/>
        </p:nvSpPr>
        <p:spPr>
          <a:xfrm>
            <a:off x="8829675" y="206692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89" name="文本框 1088" descr="{&quot;isTemplate&quot;:true,&quot;type&quot;:&quot;text&quot;}"/>
          <p:cNvSpPr txBox="1"/>
          <p:nvPr/>
        </p:nvSpPr>
        <p:spPr>
          <a:xfrm>
            <a:off x="8915400" y="211455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1090" name="文本框 1089" descr="{&quot;isTemplate&quot;:true,&quot;type&quot;:&quot;text&quot;}"/>
          <p:cNvSpPr txBox="1"/>
          <p:nvPr/>
        </p:nvSpPr>
        <p:spPr>
          <a:xfrm>
            <a:off x="9163050" y="2095500"/>
            <a:ext cx="7905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看脚本内容</a:t>
            </a:r>
            <a:endParaRPr/>
          </a:p>
        </p:txBody>
      </p:sp>
      <p:sp>
        <p:nvSpPr>
          <p:cNvPr id="1091" name="文本框 1090" descr="{&quot;isTemplate&quot;:true,&quot;type&quot;:&quot;text&quot;}"/>
          <p:cNvSpPr txBox="1"/>
          <p:nvPr/>
        </p:nvSpPr>
        <p:spPr>
          <a:xfrm>
            <a:off x="8829675" y="2400300"/>
            <a:ext cx="2314575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把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 skills/ 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目录里的脚本通读一遍，看它实际干了什么。</a:t>
            </a:r>
            <a:endParaRPr/>
          </a:p>
        </p:txBody>
      </p:sp>
      <p:sp>
        <p:nvSpPr>
          <p:cNvPr id="1092" name="文本框 1091" descr="{&quot;isTemplate&quot;:true,&quot;type&quot;:&quot;text&quot;}"/>
          <p:cNvSpPr txBox="1"/>
          <p:nvPr/>
        </p:nvSpPr>
        <p:spPr>
          <a:xfrm>
            <a:off x="8829675" y="2971800"/>
            <a:ext cx="2314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·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有</a:t>
            </a: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 curl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外发数据</a:t>
            </a: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 →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拒</a:t>
            </a:r>
            <a:endParaRPr/>
          </a:p>
        </p:txBody>
      </p:sp>
      <p:sp>
        <p:nvSpPr>
          <p:cNvPr id="1093" name="文本框 1092" descr="{&quot;isTemplate&quot;:true,&quot;type&quot;:&quot;text&quot;}"/>
          <p:cNvSpPr txBox="1"/>
          <p:nvPr/>
        </p:nvSpPr>
        <p:spPr>
          <a:xfrm>
            <a:off x="8829675" y="3190875"/>
            <a:ext cx="2314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·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删改系统目录</a:t>
            </a: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 →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拒</a:t>
            </a:r>
            <a:endParaRPr/>
          </a:p>
        </p:txBody>
      </p:sp>
      <p:sp>
        <p:nvSpPr>
          <p:cNvPr id="1094" name="文本框 1093" descr="{&quot;isTemplate&quot;:true,&quot;type&quot;:&quot;text&quot;}"/>
          <p:cNvSpPr txBox="1"/>
          <p:nvPr/>
        </p:nvSpPr>
        <p:spPr>
          <a:xfrm>
            <a:off x="8829675" y="3409950"/>
            <a:ext cx="2314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·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逻辑透明、只处理本地文件</a:t>
            </a: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 →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可装</a:t>
            </a:r>
            <a:endParaRPr/>
          </a:p>
        </p:txBody>
      </p:sp>
      <p:sp>
        <p:nvSpPr>
          <p:cNvPr id="1095" name="矩形: 圆角 1094"/>
          <p:cNvSpPr/>
          <p:nvPr/>
        </p:nvSpPr>
        <p:spPr>
          <a:xfrm>
            <a:off x="5972175" y="5038725"/>
            <a:ext cx="5362575" cy="371475"/>
          </a:xfrm>
          <a:prstGeom prst="roundRect">
            <a:avLst>
              <a:gd name="adj" fmla="val 23077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96" name="任意多边形: 形状 1095"/>
          <p:cNvSpPr/>
          <p:nvPr/>
        </p:nvSpPr>
        <p:spPr>
          <a:xfrm>
            <a:off x="5972175" y="5038725"/>
            <a:ext cx="5362575" cy="371475"/>
          </a:xfrm>
          <a:custGeom>
            <a:avLst/>
            <a:gdLst/>
            <a:ahLst/>
            <a:cxnLst/>
            <a:rect l="0" t="0" r="0" b="0"/>
            <a:pathLst>
              <a:path w="563" h="39">
                <a:moveTo>
                  <a:pt x="9" y="0"/>
                </a:moveTo>
                <a:cubicBezTo>
                  <a:pt x="6" y="0"/>
                  <a:pt x="4" y="2"/>
                  <a:pt x="4" y="5"/>
                </a:cubicBezTo>
                <a:lnTo>
                  <a:pt x="4" y="34"/>
                </a:lnTo>
                <a:cubicBezTo>
                  <a:pt x="4" y="36"/>
                  <a:pt x="6" y="38"/>
                  <a:pt x="8" y="39"/>
                </a:cubicBezTo>
                <a:cubicBezTo>
                  <a:pt x="4" y="39"/>
                  <a:pt x="0" y="35"/>
                  <a:pt x="0" y="30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97" name="图形 109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5050" y="5143500"/>
            <a:ext cx="161925" cy="161925"/>
          </a:xfrm>
          <a:prstGeom prst="rect">
            <a:avLst/>
          </a:prstGeom>
          <a:ln/>
        </p:spPr>
      </p:pic>
      <p:sp>
        <p:nvSpPr>
          <p:cNvPr id="1098" name="文本框 1097" descr="{&quot;isTemplate&quot;:true,&quot;type&quot;:&quot;text&quot;}"/>
          <p:cNvSpPr txBox="1"/>
          <p:nvPr/>
        </p:nvSpPr>
        <p:spPr>
          <a:xfrm>
            <a:off x="6372225" y="5143500"/>
            <a:ext cx="4781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B45309"/>
                </a:solidFill>
                <a:latin typeface="Microsoft YaHei"/>
                <a:ea typeface="Microsoft YaHei"/>
              </a:rPr>
              <a:t>自己写的</a:t>
            </a:r>
            <a:r>
              <a:rPr lang="en-US" sz="1050" b="1">
                <a:solidFill>
                  <a:srgbClr val="B45309"/>
                </a:solidFill>
                <a:latin typeface="Microsoft YaHei"/>
                <a:ea typeface="Microsoft YaHei"/>
              </a:rPr>
              <a:t> Skill </a:t>
            </a:r>
            <a:r>
              <a:rPr lang="zh-CN" sz="1050" b="1">
                <a:solidFill>
                  <a:srgbClr val="B45309"/>
                </a:solidFill>
                <a:latin typeface="Microsoft YaHei"/>
                <a:ea typeface="Microsoft YaHei"/>
              </a:rPr>
              <a:t>也要过一遍：调试阶段用沙盒跑，别在真实环境试错。</a:t>
            </a:r>
            <a:endParaRPr/>
          </a:p>
        </p:txBody>
      </p:sp>
      <p:sp>
        <p:nvSpPr>
          <p:cNvPr id="1099" name="文本框 1098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100" name="文本框 1099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28 / 44</a:t>
            </a:r>
            <a:endParaRPr/>
          </a:p>
        </p:txBody>
      </p:sp>
      <p:pic>
        <p:nvPicPr>
          <p:cNvPr id="1101" name="图形 1100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file-code' style={{ fill: '#0E7490', width: 32, height: 32, opacity: 0.85 }} /&gt;&#10;            &lt;Box style={{ flexDirection: 'column' }}&gt;&#10;                &lt;Text style={{ fontSize: 36, fontWeight: 'bold', color: '#0B2E4F' }}&gt;四个可直接复制的 Prompt 模板&lt;/Text&gt;&#10;                &lt;Text style={{ fontSize: 17, color: '#64748B', marginTop: 4 }}&gt;&#10;                    复制过去，把方括号里的内容换成你自己的，就能用&#10;                &lt;/Text&gt;&#10;            &lt;/Box&gt;&#10;        &lt;/Box&gt;&#10;        &lt;Box style={{ width: 6, height: 44, background: '#F59E0B', borderRadius: 3 }} /&gt;&#10;    &lt;/Box&gt;&#10;&#10;    &lt;Box style={{ height: 470, flexDirection: 'column', gap: 12 }}&gt;&#10;        {[&#10;            [&#10;                {&#10;                    tag: '模板一', t: '文献整理',&#10;                    p: '角色：论文资料整理助手。\n任务：把 [文献] 里的 PDF 按&quot;主题—方法—结论—引用点&quot;整理成表。\n约束：只依据原文；判断不了的写&quot;原文未提及&quot;。\n格式：Markdown 表格，存为 [文献整理表.md]。',&#10;                },&#10;                {&#10;                    tag: '模板二', t: '方案撰写',&#10;                    p: '角色：网络安全方案评审专家。\n任务：依据 [调研材料] 撰写第 [3] 章&quot;现状评估&quot;。\n约束：每个结论标注依据来源，不写无依据的判断。\n格式：三级标题 + 正文，800–1000 字。',&#10;                },&#10;            ],&#10;            [&#10;                {&#10;                    tag: '模板三', t: '代码生成',&#10;                    p: '角色：Python 安全工具开发者。\n任务：实现 [主机基线检查] 模块，检查项见 [需求.md]。\n约束：只用标准库；检查失败不抛异常；不写系统配置。\n格式：app.py + requirements.txt + 说明。',&#10;                },&#10;                {&#10;                    tag: '模板四', t: '报告输出',&#10;                    p: '角色：技术文档工程师。\n任务：基于 [测试结果.csv] 生成测试报告。\n约束：数字必须来自该 CSV，不得估算；缺失标&quot;未采集&quot;。\n格式：含五节，存为 [测试报告.md]。',&#10;                },&#10;            ],&#10;        ].map((row, ri) =&gt; (&#10;            &lt;Box key={ri} style={{ flex: 1, flexDirection: 'row', gap: 15 }}&gt;&#10;                {row.map((x, i) =&gt; (&#10;                    &lt;Box key={i} style={{&#10;                        flex: 1, background: '#FFFFFF', borderRadius: 12, border: '1px solid #E2E8F0',&#10;                        padding: '14px 18px', flexDirection: 'column',&#10;                        boxShadow: '0 2px 10px rgba(11,46,79,0.05)',&#10;                    }}&gt;&#10;                        &lt;Box style={{ flexDirection: 'row', alignItems: 'center', gap: 9, marginBottom: 9 }}&gt;&#10;                            &lt;Box style={{ background: '#E7F2F6', borderRadius: 6, paddingLeft: 8, paddingRight: 8, paddingTop: 2, paddingBottom: 2 }}&gt;&#10;                                &lt;Text style={{ fontSize: 12, color: '#0E7490', fontWeight: 'bold' }}&gt;{x.tag}&lt;/Text&gt;&#10;                            &lt;/Box&gt;&#10;                            &lt;Text style={{ fontSize: 17.5, fontWeight: 'bold', color: '#0B2E4F' }}&gt;{x.t}&lt;/Text&gt;&#10;                        &lt;/Box&gt;&#10;                        &lt;Box style={{ flex: 1, background: '#F1F5F9', borderRadius: 9, padding: '11px 14px', flexDirection: 'column', gap: 5 }}&gt;&#10;                            {x.p.split('\n').map((l, j) =&gt; (&#10;                                &lt;Text key={j} style={{&#10;                                    fontSize: 13, fontFamily: 'JetBrains Mono', color: '#334155',&#10;                                    lineHeight: 1.45,&#10;                                }}&gt;{l}&lt;/Text&gt;&#10;                            ))}&#10;                        &lt;/Box&gt;&#10;                    &lt;/Box&gt;&#10;                ))}&#10;            &lt;/Box&gt;&#10;        ))}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29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矩形 11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04" name="文本框 1103" descr="{&quot;isTemplate&quot;:true,&quot;type&quot;:&quot;text&quot;}"/>
          <p:cNvSpPr txBox="1"/>
          <p:nvPr/>
        </p:nvSpPr>
        <p:spPr>
          <a:xfrm>
            <a:off x="1143000" y="342900"/>
            <a:ext cx="494347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四个可直接复制的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 Prompt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模板</a:t>
            </a:r>
            <a:endParaRPr/>
          </a:p>
        </p:txBody>
      </p:sp>
      <p:sp>
        <p:nvSpPr>
          <p:cNvPr id="1105" name="文本框 1104" descr="{&quot;isTemplate&quot;:true,&quot;type&quot;:&quot;text&quot;}"/>
          <p:cNvSpPr txBox="1"/>
          <p:nvPr/>
        </p:nvSpPr>
        <p:spPr>
          <a:xfrm>
            <a:off x="1143000" y="800100"/>
            <a:ext cx="49434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复制过去，把方括号里的内容换成你自己的，就能用</a:t>
            </a:r>
            <a:endParaRPr/>
          </a:p>
        </p:txBody>
      </p:sp>
      <p:sp>
        <p:nvSpPr>
          <p:cNvPr id="1106" name="矩形: 圆角 1105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07" name="矩形: 圆角 1106"/>
          <p:cNvSpPr/>
          <p:nvPr/>
        </p:nvSpPr>
        <p:spPr>
          <a:xfrm>
            <a:off x="685800" y="1143000"/>
            <a:ext cx="5343525" cy="2181225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08" name="矩形: 圆角 1107"/>
          <p:cNvSpPr/>
          <p:nvPr/>
        </p:nvSpPr>
        <p:spPr>
          <a:xfrm>
            <a:off x="857250" y="1285875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09" name="文本框 1108" descr="{&quot;isTemplate&quot;:true,&quot;type&quot;:&quot;text&quot;}"/>
          <p:cNvSpPr txBox="1"/>
          <p:nvPr/>
        </p:nvSpPr>
        <p:spPr>
          <a:xfrm>
            <a:off x="933450" y="1304925"/>
            <a:ext cx="342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E7490"/>
                </a:solidFill>
                <a:latin typeface="Microsoft YaHei"/>
                <a:ea typeface="Microsoft YaHei"/>
              </a:rPr>
              <a:t>模板一</a:t>
            </a:r>
            <a:endParaRPr/>
          </a:p>
        </p:txBody>
      </p:sp>
      <p:sp>
        <p:nvSpPr>
          <p:cNvPr id="1110" name="文本框 1109" descr="{&quot;isTemplate&quot;:true,&quot;type&quot;:&quot;text&quot;}"/>
          <p:cNvSpPr txBox="1"/>
          <p:nvPr/>
        </p:nvSpPr>
        <p:spPr>
          <a:xfrm>
            <a:off x="1438275" y="1276350"/>
            <a:ext cx="6667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文献整理</a:t>
            </a:r>
            <a:endParaRPr/>
          </a:p>
        </p:txBody>
      </p:sp>
      <p:sp>
        <p:nvSpPr>
          <p:cNvPr id="1111" name="矩形: 圆角 1110"/>
          <p:cNvSpPr/>
          <p:nvPr/>
        </p:nvSpPr>
        <p:spPr>
          <a:xfrm>
            <a:off x="857250" y="1562100"/>
            <a:ext cx="5000625" cy="1628775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12" name="文本框 1111" descr="{&quot;isTemplate&quot;:true,&quot;type&quot;:&quot;text&quot;}"/>
          <p:cNvSpPr txBox="1"/>
          <p:nvPr/>
        </p:nvSpPr>
        <p:spPr>
          <a:xfrm>
            <a:off x="990600" y="1666875"/>
            <a:ext cx="4733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角色：论文资料整理助手。</a:t>
            </a:r>
            <a:endParaRPr/>
          </a:p>
        </p:txBody>
      </p:sp>
      <p:sp>
        <p:nvSpPr>
          <p:cNvPr id="1113" name="文本框 1112" descr="{&quot;isTemplate&quot;:true,&quot;type&quot;:&quot;text&quot;}"/>
          <p:cNvSpPr txBox="1"/>
          <p:nvPr/>
        </p:nvSpPr>
        <p:spPr>
          <a:xfrm>
            <a:off x="990600" y="1933575"/>
            <a:ext cx="4733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任务：把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[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文献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]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里的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PDF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按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"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主题—方法—结论—引用点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"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整理成表。</a:t>
            </a:r>
            <a:endParaRPr/>
          </a:p>
        </p:txBody>
      </p:sp>
      <p:sp>
        <p:nvSpPr>
          <p:cNvPr id="1114" name="文本框 1113" descr="{&quot;isTemplate&quot;:true,&quot;type&quot;:&quot;text&quot;}"/>
          <p:cNvSpPr txBox="1"/>
          <p:nvPr/>
        </p:nvSpPr>
        <p:spPr>
          <a:xfrm>
            <a:off x="990600" y="2200275"/>
            <a:ext cx="4733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约束：只依据原文；判断不了的写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"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原文未提及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"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。</a:t>
            </a:r>
            <a:endParaRPr/>
          </a:p>
        </p:txBody>
      </p:sp>
      <p:sp>
        <p:nvSpPr>
          <p:cNvPr id="1115" name="文本框 1114" descr="{&quot;isTemplate&quot;:true,&quot;type&quot;:&quot;text&quot;}"/>
          <p:cNvSpPr txBox="1"/>
          <p:nvPr/>
        </p:nvSpPr>
        <p:spPr>
          <a:xfrm>
            <a:off x="990600" y="2466975"/>
            <a:ext cx="4733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格式：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Markdown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表格，存为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[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文献整理表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.md]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。</a:t>
            </a:r>
            <a:endParaRPr/>
          </a:p>
        </p:txBody>
      </p:sp>
      <p:sp>
        <p:nvSpPr>
          <p:cNvPr id="1116" name="矩形: 圆角 1115"/>
          <p:cNvSpPr/>
          <p:nvPr/>
        </p:nvSpPr>
        <p:spPr>
          <a:xfrm>
            <a:off x="6172200" y="1143000"/>
            <a:ext cx="5334000" cy="2181225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17" name="矩形: 圆角 1116"/>
          <p:cNvSpPr/>
          <p:nvPr/>
        </p:nvSpPr>
        <p:spPr>
          <a:xfrm>
            <a:off x="6343650" y="1285875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18" name="文本框 1117" descr="{&quot;isTemplate&quot;:true,&quot;type&quot;:&quot;text&quot;}"/>
          <p:cNvSpPr txBox="1"/>
          <p:nvPr/>
        </p:nvSpPr>
        <p:spPr>
          <a:xfrm>
            <a:off x="6419850" y="1304925"/>
            <a:ext cx="342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E7490"/>
                </a:solidFill>
                <a:latin typeface="Microsoft YaHei"/>
                <a:ea typeface="Microsoft YaHei"/>
              </a:rPr>
              <a:t>模板二</a:t>
            </a:r>
            <a:endParaRPr/>
          </a:p>
        </p:txBody>
      </p:sp>
      <p:sp>
        <p:nvSpPr>
          <p:cNvPr id="1119" name="文本框 1118" descr="{&quot;isTemplate&quot;:true,&quot;type&quot;:&quot;text&quot;}"/>
          <p:cNvSpPr txBox="1"/>
          <p:nvPr/>
        </p:nvSpPr>
        <p:spPr>
          <a:xfrm>
            <a:off x="6924675" y="1276350"/>
            <a:ext cx="6667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方案撰写</a:t>
            </a:r>
            <a:endParaRPr/>
          </a:p>
        </p:txBody>
      </p:sp>
      <p:sp>
        <p:nvSpPr>
          <p:cNvPr id="1120" name="矩形: 圆角 1119"/>
          <p:cNvSpPr/>
          <p:nvPr/>
        </p:nvSpPr>
        <p:spPr>
          <a:xfrm>
            <a:off x="6343650" y="1562100"/>
            <a:ext cx="4991100" cy="1628775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21" name="文本框 1120" descr="{&quot;isTemplate&quot;:true,&quot;type&quot;:&quot;text&quot;}"/>
          <p:cNvSpPr txBox="1"/>
          <p:nvPr/>
        </p:nvSpPr>
        <p:spPr>
          <a:xfrm>
            <a:off x="6477000" y="1666875"/>
            <a:ext cx="47244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角色：网络安全方案评审专家。</a:t>
            </a:r>
            <a:endParaRPr/>
          </a:p>
        </p:txBody>
      </p:sp>
      <p:sp>
        <p:nvSpPr>
          <p:cNvPr id="1122" name="文本框 1121" descr="{&quot;isTemplate&quot;:true,&quot;type&quot;:&quot;text&quot;}"/>
          <p:cNvSpPr txBox="1"/>
          <p:nvPr/>
        </p:nvSpPr>
        <p:spPr>
          <a:xfrm>
            <a:off x="6477000" y="1933575"/>
            <a:ext cx="47244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任务：依据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[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调研材料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]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撰写第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[3]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章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"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现状评估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"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。</a:t>
            </a:r>
            <a:endParaRPr/>
          </a:p>
        </p:txBody>
      </p:sp>
      <p:sp>
        <p:nvSpPr>
          <p:cNvPr id="1123" name="文本框 1122" descr="{&quot;isTemplate&quot;:true,&quot;type&quot;:&quot;text&quot;}"/>
          <p:cNvSpPr txBox="1"/>
          <p:nvPr/>
        </p:nvSpPr>
        <p:spPr>
          <a:xfrm>
            <a:off x="6477000" y="2200275"/>
            <a:ext cx="47244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约束：每个结论标注依据来源，不写无依据的判断。</a:t>
            </a:r>
            <a:endParaRPr/>
          </a:p>
        </p:txBody>
      </p:sp>
      <p:sp>
        <p:nvSpPr>
          <p:cNvPr id="1124" name="文本框 1123" descr="{&quot;isTemplate&quot;:true,&quot;type&quot;:&quot;text&quot;}"/>
          <p:cNvSpPr txBox="1"/>
          <p:nvPr/>
        </p:nvSpPr>
        <p:spPr>
          <a:xfrm>
            <a:off x="6477000" y="2466975"/>
            <a:ext cx="47244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格式：三级标题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+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正文，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800–1000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字。</a:t>
            </a:r>
            <a:endParaRPr/>
          </a:p>
        </p:txBody>
      </p:sp>
      <p:sp>
        <p:nvSpPr>
          <p:cNvPr id="1125" name="矩形: 圆角 1124"/>
          <p:cNvSpPr/>
          <p:nvPr/>
        </p:nvSpPr>
        <p:spPr>
          <a:xfrm>
            <a:off x="685800" y="3438525"/>
            <a:ext cx="5343525" cy="2181225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26" name="矩形: 圆角 1125"/>
          <p:cNvSpPr/>
          <p:nvPr/>
        </p:nvSpPr>
        <p:spPr>
          <a:xfrm>
            <a:off x="857250" y="3581400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27" name="文本框 1126" descr="{&quot;isTemplate&quot;:true,&quot;type&quot;:&quot;text&quot;}"/>
          <p:cNvSpPr txBox="1"/>
          <p:nvPr/>
        </p:nvSpPr>
        <p:spPr>
          <a:xfrm>
            <a:off x="933450" y="3600450"/>
            <a:ext cx="342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E7490"/>
                </a:solidFill>
                <a:latin typeface="Microsoft YaHei"/>
                <a:ea typeface="Microsoft YaHei"/>
              </a:rPr>
              <a:t>模板三</a:t>
            </a:r>
            <a:endParaRPr/>
          </a:p>
        </p:txBody>
      </p:sp>
      <p:sp>
        <p:nvSpPr>
          <p:cNvPr id="1128" name="文本框 1127" descr="{&quot;isTemplate&quot;:true,&quot;type&quot;:&quot;text&quot;}"/>
          <p:cNvSpPr txBox="1"/>
          <p:nvPr/>
        </p:nvSpPr>
        <p:spPr>
          <a:xfrm>
            <a:off x="1438275" y="3571875"/>
            <a:ext cx="6667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代码生成</a:t>
            </a:r>
            <a:endParaRPr/>
          </a:p>
        </p:txBody>
      </p:sp>
      <p:sp>
        <p:nvSpPr>
          <p:cNvPr id="1129" name="矩形: 圆角 1128"/>
          <p:cNvSpPr/>
          <p:nvPr/>
        </p:nvSpPr>
        <p:spPr>
          <a:xfrm>
            <a:off x="857250" y="3857625"/>
            <a:ext cx="5000625" cy="1628775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30" name="文本框 1129" descr="{&quot;isTemplate&quot;:true,&quot;type&quot;:&quot;text&quot;}"/>
          <p:cNvSpPr txBox="1"/>
          <p:nvPr/>
        </p:nvSpPr>
        <p:spPr>
          <a:xfrm>
            <a:off x="990600" y="3962400"/>
            <a:ext cx="4733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角色：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Python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安全工具开发者。</a:t>
            </a:r>
            <a:endParaRPr/>
          </a:p>
        </p:txBody>
      </p:sp>
      <p:sp>
        <p:nvSpPr>
          <p:cNvPr id="1131" name="文本框 1130" descr="{&quot;isTemplate&quot;:true,&quot;type&quot;:&quot;text&quot;}"/>
          <p:cNvSpPr txBox="1"/>
          <p:nvPr/>
        </p:nvSpPr>
        <p:spPr>
          <a:xfrm>
            <a:off x="990600" y="4229100"/>
            <a:ext cx="4733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任务：实现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[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主机基线检查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]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模块，检查项见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[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需求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.md]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。</a:t>
            </a:r>
            <a:endParaRPr/>
          </a:p>
        </p:txBody>
      </p:sp>
      <p:sp>
        <p:nvSpPr>
          <p:cNvPr id="1132" name="文本框 1131" descr="{&quot;isTemplate&quot;:true,&quot;type&quot;:&quot;text&quot;}"/>
          <p:cNvSpPr txBox="1"/>
          <p:nvPr/>
        </p:nvSpPr>
        <p:spPr>
          <a:xfrm>
            <a:off x="990600" y="4495800"/>
            <a:ext cx="4733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约束：只用标准库；检查失败不抛异常；不写系统配置。</a:t>
            </a:r>
            <a:endParaRPr/>
          </a:p>
        </p:txBody>
      </p:sp>
      <p:sp>
        <p:nvSpPr>
          <p:cNvPr id="1133" name="文本框 1132" descr="{&quot;isTemplate&quot;:true,&quot;type&quot;:&quot;text&quot;}"/>
          <p:cNvSpPr txBox="1"/>
          <p:nvPr/>
        </p:nvSpPr>
        <p:spPr>
          <a:xfrm>
            <a:off x="990600" y="4762500"/>
            <a:ext cx="4733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格式：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app.py + requirements.txt +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说明。</a:t>
            </a:r>
            <a:endParaRPr/>
          </a:p>
        </p:txBody>
      </p:sp>
      <p:sp>
        <p:nvSpPr>
          <p:cNvPr id="1134" name="矩形: 圆角 1133"/>
          <p:cNvSpPr/>
          <p:nvPr/>
        </p:nvSpPr>
        <p:spPr>
          <a:xfrm>
            <a:off x="6172200" y="3438525"/>
            <a:ext cx="5334000" cy="2181225"/>
          </a:xfrm>
          <a:prstGeom prst="roundRect">
            <a:avLst>
              <a:gd name="adj" fmla="val 524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35" name="矩形: 圆角 1134"/>
          <p:cNvSpPr/>
          <p:nvPr/>
        </p:nvSpPr>
        <p:spPr>
          <a:xfrm>
            <a:off x="6343650" y="3581400"/>
            <a:ext cx="495300" cy="180975"/>
          </a:xfrm>
          <a:prstGeom prst="roundRect">
            <a:avLst>
              <a:gd name="adj" fmla="val 31579"/>
            </a:avLst>
          </a:pr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36" name="文本框 1135" descr="{&quot;isTemplate&quot;:true,&quot;type&quot;:&quot;text&quot;}"/>
          <p:cNvSpPr txBox="1"/>
          <p:nvPr/>
        </p:nvSpPr>
        <p:spPr>
          <a:xfrm>
            <a:off x="6419850" y="3600450"/>
            <a:ext cx="342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E7490"/>
                </a:solidFill>
                <a:latin typeface="Microsoft YaHei"/>
                <a:ea typeface="Microsoft YaHei"/>
              </a:rPr>
              <a:t>模板四</a:t>
            </a:r>
            <a:endParaRPr/>
          </a:p>
        </p:txBody>
      </p:sp>
      <p:sp>
        <p:nvSpPr>
          <p:cNvPr id="1137" name="文本框 1136" descr="{&quot;isTemplate&quot;:true,&quot;type&quot;:&quot;text&quot;}"/>
          <p:cNvSpPr txBox="1"/>
          <p:nvPr/>
        </p:nvSpPr>
        <p:spPr>
          <a:xfrm>
            <a:off x="6924675" y="3571875"/>
            <a:ext cx="6667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报告输出</a:t>
            </a:r>
            <a:endParaRPr/>
          </a:p>
        </p:txBody>
      </p:sp>
      <p:sp>
        <p:nvSpPr>
          <p:cNvPr id="1138" name="矩形: 圆角 1137"/>
          <p:cNvSpPr/>
          <p:nvPr/>
        </p:nvSpPr>
        <p:spPr>
          <a:xfrm>
            <a:off x="6343650" y="3857625"/>
            <a:ext cx="4991100" cy="1628775"/>
          </a:xfrm>
          <a:prstGeom prst="roundRect">
            <a:avLst>
              <a:gd name="adj" fmla="val 5263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39" name="文本框 1138" descr="{&quot;isTemplate&quot;:true,&quot;type&quot;:&quot;text&quot;}"/>
          <p:cNvSpPr txBox="1"/>
          <p:nvPr/>
        </p:nvSpPr>
        <p:spPr>
          <a:xfrm>
            <a:off x="6477000" y="3962400"/>
            <a:ext cx="47244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角色：技术文档工程师。</a:t>
            </a:r>
            <a:endParaRPr/>
          </a:p>
        </p:txBody>
      </p:sp>
      <p:sp>
        <p:nvSpPr>
          <p:cNvPr id="1140" name="文本框 1139" descr="{&quot;isTemplate&quot;:true,&quot;type&quot;:&quot;text&quot;}"/>
          <p:cNvSpPr txBox="1"/>
          <p:nvPr/>
        </p:nvSpPr>
        <p:spPr>
          <a:xfrm>
            <a:off x="6477000" y="4229100"/>
            <a:ext cx="47244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任务：基于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[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测试结果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.csv] 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生成测试报告。</a:t>
            </a:r>
            <a:endParaRPr/>
          </a:p>
        </p:txBody>
      </p:sp>
      <p:sp>
        <p:nvSpPr>
          <p:cNvPr id="1141" name="文本框 1140" descr="{&quot;isTemplate&quot;:true,&quot;type&quot;:&quot;text&quot;}"/>
          <p:cNvSpPr txBox="1"/>
          <p:nvPr/>
        </p:nvSpPr>
        <p:spPr>
          <a:xfrm>
            <a:off x="6477000" y="4495800"/>
            <a:ext cx="47244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约束：数字必须来自该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CSV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，不得估算；缺失标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"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未采集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"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。</a:t>
            </a:r>
            <a:endParaRPr/>
          </a:p>
        </p:txBody>
      </p:sp>
      <p:sp>
        <p:nvSpPr>
          <p:cNvPr id="1142" name="文本框 1141" descr="{&quot;isTemplate&quot;:true,&quot;type&quot;:&quot;text&quot;}"/>
          <p:cNvSpPr txBox="1"/>
          <p:nvPr/>
        </p:nvSpPr>
        <p:spPr>
          <a:xfrm>
            <a:off x="6477000" y="4762500"/>
            <a:ext cx="47244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格式：含五节，存为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[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测试报告</a:t>
            </a: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.md]</a:t>
            </a:r>
            <a:r>
              <a:rPr lang="zh-CN" sz="975">
                <a:solidFill>
                  <a:srgbClr val="334155"/>
                </a:solidFill>
                <a:latin typeface="JetBrains Mono"/>
                <a:ea typeface="JetBrains Mono"/>
              </a:rPr>
              <a:t>。</a:t>
            </a:r>
            <a:endParaRPr/>
          </a:p>
        </p:txBody>
      </p:sp>
      <p:sp>
        <p:nvSpPr>
          <p:cNvPr id="1143" name="文本框 1142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144" name="文本框 1143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29 / 44</a:t>
            </a:r>
            <a:endParaRPr/>
          </a:p>
        </p:txBody>
      </p:sp>
      <p:pic>
        <p:nvPicPr>
          <p:cNvPr id="1145" name="图形 1144"/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bug' style={{ fill: '#0E7490', width: 32, height: 32, opacity: 0.85 }} /&gt;&#10;            &lt;Box style={{ flexDirection: 'column' }}&gt;&#10;                &lt;Text style={{ fontSize: 36, fontWeight: 'bold', color: '#0B2E4F' }}&gt;WorkBuddy 六个高频坑&lt;/Text&gt;&#10;                &lt;Text style={{ fontSize: 17, color: '#64748B', marginTop: 4 }}&gt;&#10;                    这些不是工具的问题，是用法的问题——每一条都给了正解&#10;                &lt;/Text&gt;&#10;            &lt;/Box&gt;&#10;        &lt;/Box&gt;&#10;        &lt;Box style={{ width: 6, height: 44, background: '#F59E0B', borderRadius: 3 }} /&gt;&#10;    &lt;/Box&gt;&#10;&#10;    &lt;Box style={{ height: 470, flexDirection: 'column' }}&gt;&#10;&#10;        &lt;Box style={{ flexDirection: 'row', background: '#B45309', borderRadius: '11px 11px 0 0', padding: '12px 20px' }}&gt;&#10;            &lt;Text style={{ fontSize: 15, fontWeight: 'bold', color: '#FFFFFF', width: 60 }}&gt;序号&lt;/Text&gt;&#10;            &lt;Text style={{ fontSize: 15, fontWeight: 'bold', color: '#FFFFFF', width: 330 }}&gt;常见误区&lt;/Text&gt;&#10;            &lt;Text style={{ fontSize: 15, fontWeight: 'bold', color: '#FFFFFF', flex: 1 }}&gt;正解做法&lt;/Text&gt;&#10;        &lt;/Box&gt;&#10;&#10;        &lt;Box style={{ flex: 1, flexDirection: 'column' }}&gt;&#10;            {[&#10;                { n: '1', w: '一次性粘贴几千字需求，让它&quot;全做完&quot;', s: '拆成 3–5 步，每步一个明确产出物，做完一步确认一步' },&#10;                { n: '2', w: '在 Ask 模式下要求它改文件', s: 'Ask 只回答不动手；要改文件切 Plan 或 Craft' },&#10;                { n: '3', w: '给的工作目录是整个磁盘或桌面', s: '为毕设单建一个项目文件夹，只把这个目录交给它' },&#10;                { n: '4', w: '同时装一堆功能重叠的 Skill', s: '同一任务只保留一个主力技能，装前先看权限声明' },&#10;                { n: '5', w: '生成结果不核对就直接写进论文', s: '所有数字与结论回原始文件核对，标注来源再使用' },&#10;                { n: '6', w: 'Craft 模式下在重要目录直接运行', s: '先备份，或用沙盒跑；系统目录与个人资料目录不交给它' },&#10;            ].map((x, i) =&gt; (&#10;                &lt;Box key={i} style={{&#10;                    flex: 1, flexDirection: 'row', alignItems: 'center', paddingLeft: 20, paddingRight: 20,&#10;                    background: i % 2 === 0 ? '#FFFFFF' : '#F4F8FA',&#10;                    borderBottom: '1px solid #E9EFF4',&#10;                }}&gt;&#10;                    &lt;Text style={{ fontSize: 15.5, fontWeight: 'bold', color: '#B45309', width: 60 }}&gt;{x.n}&lt;/Text&gt;&#10;                    &lt;Box style={{ width: 330, flexDirection: 'row', alignItems: 'center', gap: 8 }}&gt;&#10;                        &lt;FAIcon name='circle-xmark' style={{ fill: '#DC2626', width: 14, height: 14 }} /&gt;&#10;                        &lt;Text style={{ fontSize: 14.5, color: '#334155', flex: 1, lineHeight: 1.4 }}&gt;{x.w}&lt;/Text&gt;&#10;                    &lt;/Box&gt;&#10;                    &lt;Box style={{ flex: 1, flexDirection: 'row', alignItems: 'center', gap: 8 }}&gt;&#10;                        &lt;FAIcon name='circle-check' style={{ fill: '#0E7490', width: 14, height: 14 }} /&gt;&#10;                        &lt;Text style={{ fontSize: 14.5, color: '#0B2E4F', flex: 1, lineHeight: 1.4 }}&gt;{x.s}&lt;/Text&gt;&#10;                    &lt;/Box&gt;&#10;                &lt;/Box&gt;&#10;            ))}&#10;        &lt;/Box&gt;&#10;&#10;        &lt;Box style={{&#10;            background: '#E7F2F6', borderRadius: '0 0 11px 11px', borderLeft: '5px solid #0E7490',&#10;            padding: '12px 20px', flexDirection: 'row', alignItems: 'center', gap: 11,&#10;        }}&gt;&#10;            &lt;FAIcon name='shield-halved' style={{ fill: '#0E7490', width: 18, height: 18 }} /&gt;&#10;            &lt;Text style={{ fontSize: 14.5, color: '#0B2E4F', fontWeight: 'bold' }}&gt;&#10;                记住一句话：AI 负责跑得快，你负责说得清。答辩问的是你，不是它。&#10;            &lt;/Text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30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矩形 11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48" name="文本框 1147" descr="{&quot;isTemplate&quot;:true,&quot;type&quot;:&quot;text&quot;}"/>
          <p:cNvSpPr txBox="1"/>
          <p:nvPr/>
        </p:nvSpPr>
        <p:spPr>
          <a:xfrm>
            <a:off x="1143000" y="342900"/>
            <a:ext cx="423862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WorkBuddy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六个高频坑</a:t>
            </a:r>
            <a:endParaRPr/>
          </a:p>
        </p:txBody>
      </p:sp>
      <p:sp>
        <p:nvSpPr>
          <p:cNvPr id="1149" name="文本框 1148" descr="{&quot;isTemplate&quot;:true,&quot;type&quot;:&quot;text&quot;}"/>
          <p:cNvSpPr txBox="1"/>
          <p:nvPr/>
        </p:nvSpPr>
        <p:spPr>
          <a:xfrm>
            <a:off x="1143000" y="800100"/>
            <a:ext cx="42386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这些不是工具的问题，是用法的问题——每一条都给了正解</a:t>
            </a:r>
            <a:endParaRPr/>
          </a:p>
        </p:txBody>
      </p:sp>
      <p:sp>
        <p:nvSpPr>
          <p:cNvPr id="1150" name="矩形: 圆角 1149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51" name="任意多边形: 形状 1150"/>
          <p:cNvSpPr/>
          <p:nvPr/>
        </p:nvSpPr>
        <p:spPr>
          <a:xfrm>
            <a:off x="685800" y="1143000"/>
            <a:ext cx="10820400" cy="400050"/>
          </a:xfrm>
          <a:custGeom>
            <a:avLst/>
            <a:gdLst/>
            <a:ahLst/>
            <a:cxnLst/>
            <a:rect l="0" t="0" r="0" b="0"/>
            <a:pathLst>
              <a:path w="1136" h="42">
                <a:moveTo>
                  <a:pt x="11" y="0"/>
                </a:moveTo>
                <a:lnTo>
                  <a:pt x="1125" y="0"/>
                </a:lnTo>
                <a:cubicBezTo>
                  <a:pt x="1131" y="0"/>
                  <a:pt x="1136" y="5"/>
                  <a:pt x="1136" y="11"/>
                </a:cubicBezTo>
                <a:lnTo>
                  <a:pt x="1136" y="42"/>
                </a:lnTo>
                <a:lnTo>
                  <a:pt x="1136" y="42"/>
                </a:lnTo>
                <a:lnTo>
                  <a:pt x="0" y="42"/>
                </a:lnTo>
                <a:lnTo>
                  <a:pt x="0" y="42"/>
                </a:ln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52" name="文本框 1151" descr="{&quot;isTemplate&quot;:true,&quot;type&quot;:&quot;text&quot;}"/>
          <p:cNvSpPr txBox="1"/>
          <p:nvPr/>
        </p:nvSpPr>
        <p:spPr>
          <a:xfrm>
            <a:off x="876300" y="1257300"/>
            <a:ext cx="5715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序号</a:t>
            </a:r>
            <a:endParaRPr/>
          </a:p>
        </p:txBody>
      </p:sp>
      <p:sp>
        <p:nvSpPr>
          <p:cNvPr id="1153" name="文本框 1152" descr="{&quot;isTemplate&quot;:true,&quot;type&quot;:&quot;text&quot;}"/>
          <p:cNvSpPr txBox="1"/>
          <p:nvPr/>
        </p:nvSpPr>
        <p:spPr>
          <a:xfrm>
            <a:off x="1447800" y="1257300"/>
            <a:ext cx="31432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常见误区</a:t>
            </a:r>
            <a:endParaRPr/>
          </a:p>
        </p:txBody>
      </p:sp>
      <p:sp>
        <p:nvSpPr>
          <p:cNvPr id="1154" name="文本框 1153" descr="{&quot;isTemplate&quot;:true,&quot;type&quot;:&quot;text&quot;}"/>
          <p:cNvSpPr txBox="1"/>
          <p:nvPr/>
        </p:nvSpPr>
        <p:spPr>
          <a:xfrm>
            <a:off x="4591050" y="1257300"/>
            <a:ext cx="6724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正解做法</a:t>
            </a:r>
            <a:endParaRPr/>
          </a:p>
        </p:txBody>
      </p:sp>
      <p:sp>
        <p:nvSpPr>
          <p:cNvPr id="1155" name="矩形 1154"/>
          <p:cNvSpPr/>
          <p:nvPr/>
        </p:nvSpPr>
        <p:spPr>
          <a:xfrm>
            <a:off x="685800" y="1543050"/>
            <a:ext cx="10820400" cy="60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56" name="任意多边形: 形状 1155"/>
          <p:cNvSpPr/>
          <p:nvPr/>
        </p:nvSpPr>
        <p:spPr>
          <a:xfrm>
            <a:off x="685800" y="1543050"/>
            <a:ext cx="10820400" cy="619125"/>
          </a:xfrm>
          <a:custGeom>
            <a:avLst/>
            <a:gdLst/>
            <a:ahLst/>
            <a:cxnLst/>
            <a:rect l="0" t="0" r="0" b="0"/>
            <a:pathLst>
              <a:path w="1136" h="65">
                <a:moveTo>
                  <a:pt x="0" y="64"/>
                </a:moveTo>
                <a:lnTo>
                  <a:pt x="1136" y="64"/>
                </a:lnTo>
                <a:lnTo>
                  <a:pt x="1136" y="65"/>
                </a:lnTo>
                <a:lnTo>
                  <a:pt x="0" y="65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57" name="文本框 1156" descr="{&quot;isTemplate&quot;:true,&quot;type&quot;:&quot;text&quot;}"/>
          <p:cNvSpPr txBox="1"/>
          <p:nvPr/>
        </p:nvSpPr>
        <p:spPr>
          <a:xfrm>
            <a:off x="876300" y="1752600"/>
            <a:ext cx="57150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63" b="1">
                <a:solidFill>
                  <a:srgbClr val="B45309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pic>
        <p:nvPicPr>
          <p:cNvPr id="1158" name="图形 115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1781175"/>
            <a:ext cx="133350" cy="133350"/>
          </a:xfrm>
          <a:prstGeom prst="rect">
            <a:avLst/>
          </a:prstGeom>
          <a:ln/>
        </p:spPr>
      </p:pic>
      <p:sp>
        <p:nvSpPr>
          <p:cNvPr id="1159" name="文本框 1158" descr="{&quot;isTemplate&quot;:true,&quot;type&quot;:&quot;text&quot;}"/>
          <p:cNvSpPr txBox="1"/>
          <p:nvPr/>
        </p:nvSpPr>
        <p:spPr>
          <a:xfrm>
            <a:off x="1657350" y="1724025"/>
            <a:ext cx="29337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334155"/>
                </a:solidFill>
                <a:latin typeface="Microsoft YaHei"/>
                <a:ea typeface="Microsoft YaHei"/>
              </a:rPr>
              <a:t>一次性粘贴几千字需求，让它</a:t>
            </a:r>
            <a:r>
              <a:rPr lang="en-US" sz="108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1088">
                <a:solidFill>
                  <a:srgbClr val="334155"/>
                </a:solidFill>
                <a:latin typeface="Microsoft YaHei"/>
                <a:ea typeface="Microsoft YaHei"/>
              </a:rPr>
              <a:t>全做完</a:t>
            </a:r>
            <a:r>
              <a:rPr lang="en-US" sz="108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pic>
        <p:nvPicPr>
          <p:cNvPr id="1160" name="图形 115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1050" y="1781175"/>
            <a:ext cx="133350" cy="133350"/>
          </a:xfrm>
          <a:prstGeom prst="rect">
            <a:avLst/>
          </a:prstGeom>
          <a:ln/>
        </p:spPr>
      </p:pic>
      <p:sp>
        <p:nvSpPr>
          <p:cNvPr id="1161" name="文本框 1160" descr="{&quot;isTemplate&quot;:true,&quot;type&quot;:&quot;text&quot;}"/>
          <p:cNvSpPr txBox="1"/>
          <p:nvPr/>
        </p:nvSpPr>
        <p:spPr>
          <a:xfrm>
            <a:off x="4800600" y="1724025"/>
            <a:ext cx="65151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0B2E4F"/>
                </a:solidFill>
                <a:latin typeface="Microsoft YaHei"/>
                <a:ea typeface="Microsoft YaHei"/>
              </a:rPr>
              <a:t>拆成</a:t>
            </a:r>
            <a:r>
              <a:rPr lang="en-US" sz="1088">
                <a:solidFill>
                  <a:srgbClr val="0B2E4F"/>
                </a:solidFill>
                <a:latin typeface="Microsoft YaHei"/>
                <a:ea typeface="Microsoft YaHei"/>
              </a:rPr>
              <a:t> 3–5 </a:t>
            </a:r>
            <a:r>
              <a:rPr lang="zh-CN" sz="1088">
                <a:solidFill>
                  <a:srgbClr val="0B2E4F"/>
                </a:solidFill>
                <a:latin typeface="Microsoft YaHei"/>
                <a:ea typeface="Microsoft YaHei"/>
              </a:rPr>
              <a:t>步，每步一个明确产出物，做完一步确认一步</a:t>
            </a:r>
            <a:endParaRPr/>
          </a:p>
        </p:txBody>
      </p:sp>
      <p:sp>
        <p:nvSpPr>
          <p:cNvPr id="1162" name="矩形 1161"/>
          <p:cNvSpPr/>
          <p:nvPr/>
        </p:nvSpPr>
        <p:spPr>
          <a:xfrm>
            <a:off x="685800" y="2152650"/>
            <a:ext cx="10820400" cy="619125"/>
          </a:xfrm>
          <a:prstGeom prst="rect">
            <a:avLst/>
          </a:prstGeom>
          <a:solidFill>
            <a:srgbClr val="F4F8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63" name="任意多边形: 形状 1162"/>
          <p:cNvSpPr/>
          <p:nvPr/>
        </p:nvSpPr>
        <p:spPr>
          <a:xfrm>
            <a:off x="685800" y="2152650"/>
            <a:ext cx="10820400" cy="628650"/>
          </a:xfrm>
          <a:custGeom>
            <a:avLst/>
            <a:gdLst/>
            <a:ahLst/>
            <a:cxnLst/>
            <a:rect l="0" t="0" r="0" b="0"/>
            <a:pathLst>
              <a:path w="1136" h="66">
                <a:moveTo>
                  <a:pt x="0" y="65"/>
                </a:moveTo>
                <a:lnTo>
                  <a:pt x="1136" y="65"/>
                </a:lnTo>
                <a:lnTo>
                  <a:pt x="1136" y="66"/>
                </a:lnTo>
                <a:lnTo>
                  <a:pt x="0" y="66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64" name="文本框 1163" descr="{&quot;isTemplate&quot;:true,&quot;type&quot;:&quot;text&quot;}"/>
          <p:cNvSpPr txBox="1"/>
          <p:nvPr/>
        </p:nvSpPr>
        <p:spPr>
          <a:xfrm>
            <a:off x="876300" y="2371725"/>
            <a:ext cx="57150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63" b="1">
                <a:solidFill>
                  <a:srgbClr val="B45309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pic>
        <p:nvPicPr>
          <p:cNvPr id="1165" name="图形 116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2400300"/>
            <a:ext cx="133350" cy="133350"/>
          </a:xfrm>
          <a:prstGeom prst="rect">
            <a:avLst/>
          </a:prstGeom>
          <a:ln/>
        </p:spPr>
      </p:pic>
      <p:sp>
        <p:nvSpPr>
          <p:cNvPr id="1166" name="文本框 1165" descr="{&quot;isTemplate&quot;:true,&quot;type&quot;:&quot;text&quot;}"/>
          <p:cNvSpPr txBox="1"/>
          <p:nvPr/>
        </p:nvSpPr>
        <p:spPr>
          <a:xfrm>
            <a:off x="1657350" y="2343150"/>
            <a:ext cx="29337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334155"/>
                </a:solidFill>
                <a:latin typeface="Microsoft YaHei"/>
                <a:ea typeface="Microsoft YaHei"/>
              </a:rPr>
              <a:t>在</a:t>
            </a:r>
            <a:r>
              <a:rPr lang="en-US" sz="1088">
                <a:solidFill>
                  <a:srgbClr val="334155"/>
                </a:solidFill>
                <a:latin typeface="Microsoft YaHei"/>
                <a:ea typeface="Microsoft YaHei"/>
              </a:rPr>
              <a:t> Ask </a:t>
            </a:r>
            <a:r>
              <a:rPr lang="zh-CN" sz="1088">
                <a:solidFill>
                  <a:srgbClr val="334155"/>
                </a:solidFill>
                <a:latin typeface="Microsoft YaHei"/>
                <a:ea typeface="Microsoft YaHei"/>
              </a:rPr>
              <a:t>模式下要求它改文件</a:t>
            </a:r>
            <a:endParaRPr/>
          </a:p>
        </p:txBody>
      </p:sp>
      <p:pic>
        <p:nvPicPr>
          <p:cNvPr id="1167" name="图形 116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1050" y="2400300"/>
            <a:ext cx="133350" cy="133350"/>
          </a:xfrm>
          <a:prstGeom prst="rect">
            <a:avLst/>
          </a:prstGeom>
          <a:ln/>
        </p:spPr>
      </p:pic>
      <p:sp>
        <p:nvSpPr>
          <p:cNvPr id="1168" name="文本框 1167" descr="{&quot;isTemplate&quot;:true,&quot;type&quot;:&quot;text&quot;}"/>
          <p:cNvSpPr txBox="1"/>
          <p:nvPr/>
        </p:nvSpPr>
        <p:spPr>
          <a:xfrm>
            <a:off x="4800600" y="2343150"/>
            <a:ext cx="65151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1088">
                <a:solidFill>
                  <a:srgbClr val="0B2E4F"/>
                </a:solidFill>
                <a:latin typeface="Microsoft YaHei"/>
                <a:ea typeface="Microsoft YaHei"/>
              </a:rPr>
              <a:t>Ask </a:t>
            </a:r>
            <a:r>
              <a:rPr lang="zh-CN" sz="1088">
                <a:solidFill>
                  <a:srgbClr val="0B2E4F"/>
                </a:solidFill>
                <a:latin typeface="Microsoft YaHei"/>
                <a:ea typeface="Microsoft YaHei"/>
              </a:rPr>
              <a:t>只回答不动手；要改文件切</a:t>
            </a:r>
            <a:r>
              <a:rPr lang="en-US" sz="1088">
                <a:solidFill>
                  <a:srgbClr val="0B2E4F"/>
                </a:solidFill>
                <a:latin typeface="Microsoft YaHei"/>
                <a:ea typeface="Microsoft YaHei"/>
              </a:rPr>
              <a:t> Plan </a:t>
            </a:r>
            <a:r>
              <a:rPr lang="zh-CN" sz="1088">
                <a:solidFill>
                  <a:srgbClr val="0B2E4F"/>
                </a:solidFill>
                <a:latin typeface="Microsoft YaHei"/>
                <a:ea typeface="Microsoft YaHei"/>
              </a:rPr>
              <a:t>或</a:t>
            </a:r>
            <a:r>
              <a:rPr lang="en-US" sz="1088">
                <a:solidFill>
                  <a:srgbClr val="0B2E4F"/>
                </a:solidFill>
                <a:latin typeface="Microsoft YaHei"/>
                <a:ea typeface="Microsoft YaHei"/>
              </a:rPr>
              <a:t> Craft</a:t>
            </a:r>
            <a:endParaRPr/>
          </a:p>
        </p:txBody>
      </p:sp>
      <p:sp>
        <p:nvSpPr>
          <p:cNvPr id="1169" name="矩形 1168"/>
          <p:cNvSpPr/>
          <p:nvPr/>
        </p:nvSpPr>
        <p:spPr>
          <a:xfrm>
            <a:off x="685800" y="2771775"/>
            <a:ext cx="10820400" cy="60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70" name="任意多边形: 形状 1169"/>
          <p:cNvSpPr/>
          <p:nvPr/>
        </p:nvSpPr>
        <p:spPr>
          <a:xfrm>
            <a:off x="685800" y="2771775"/>
            <a:ext cx="10820400" cy="619125"/>
          </a:xfrm>
          <a:custGeom>
            <a:avLst/>
            <a:gdLst/>
            <a:ahLst/>
            <a:cxnLst/>
            <a:rect l="0" t="0" r="0" b="0"/>
            <a:pathLst>
              <a:path w="1136" h="65">
                <a:moveTo>
                  <a:pt x="0" y="64"/>
                </a:moveTo>
                <a:lnTo>
                  <a:pt x="1136" y="64"/>
                </a:lnTo>
                <a:lnTo>
                  <a:pt x="1136" y="65"/>
                </a:lnTo>
                <a:lnTo>
                  <a:pt x="0" y="65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71" name="文本框 1170" descr="{&quot;isTemplate&quot;:true,&quot;type&quot;:&quot;text&quot;}"/>
          <p:cNvSpPr txBox="1"/>
          <p:nvPr/>
        </p:nvSpPr>
        <p:spPr>
          <a:xfrm>
            <a:off x="876300" y="2981325"/>
            <a:ext cx="57150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63" b="1">
                <a:solidFill>
                  <a:srgbClr val="B45309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pic>
        <p:nvPicPr>
          <p:cNvPr id="1172" name="图形 117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3009900"/>
            <a:ext cx="133350" cy="133350"/>
          </a:xfrm>
          <a:prstGeom prst="rect">
            <a:avLst/>
          </a:prstGeom>
          <a:ln/>
        </p:spPr>
      </p:pic>
      <p:sp>
        <p:nvSpPr>
          <p:cNvPr id="1173" name="文本框 1172" descr="{&quot;isTemplate&quot;:true,&quot;type&quot;:&quot;text&quot;}"/>
          <p:cNvSpPr txBox="1"/>
          <p:nvPr/>
        </p:nvSpPr>
        <p:spPr>
          <a:xfrm>
            <a:off x="1657350" y="2952750"/>
            <a:ext cx="29337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334155"/>
                </a:solidFill>
                <a:latin typeface="Microsoft YaHei"/>
                <a:ea typeface="Microsoft YaHei"/>
              </a:rPr>
              <a:t>给的工作目录是整个磁盘或桌面</a:t>
            </a:r>
            <a:endParaRPr/>
          </a:p>
        </p:txBody>
      </p:sp>
      <p:pic>
        <p:nvPicPr>
          <p:cNvPr id="1174" name="图形 117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1050" y="3009900"/>
            <a:ext cx="133350" cy="133350"/>
          </a:xfrm>
          <a:prstGeom prst="rect">
            <a:avLst/>
          </a:prstGeom>
          <a:ln/>
        </p:spPr>
      </p:pic>
      <p:sp>
        <p:nvSpPr>
          <p:cNvPr id="1175" name="文本框 1174" descr="{&quot;isTemplate&quot;:true,&quot;type&quot;:&quot;text&quot;}"/>
          <p:cNvSpPr txBox="1"/>
          <p:nvPr/>
        </p:nvSpPr>
        <p:spPr>
          <a:xfrm>
            <a:off x="4800600" y="2952750"/>
            <a:ext cx="65151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0B2E4F"/>
                </a:solidFill>
                <a:latin typeface="Microsoft YaHei"/>
                <a:ea typeface="Microsoft YaHei"/>
              </a:rPr>
              <a:t>为毕设单建一个项目文件夹，只把这个目录交给它</a:t>
            </a:r>
            <a:endParaRPr/>
          </a:p>
        </p:txBody>
      </p:sp>
      <p:sp>
        <p:nvSpPr>
          <p:cNvPr id="1176" name="矩形 1175"/>
          <p:cNvSpPr/>
          <p:nvPr/>
        </p:nvSpPr>
        <p:spPr>
          <a:xfrm>
            <a:off x="685800" y="3381375"/>
            <a:ext cx="10820400" cy="609600"/>
          </a:xfrm>
          <a:prstGeom prst="rect">
            <a:avLst/>
          </a:prstGeom>
          <a:solidFill>
            <a:srgbClr val="F4F8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77" name="任意多边形: 形状 1176"/>
          <p:cNvSpPr/>
          <p:nvPr/>
        </p:nvSpPr>
        <p:spPr>
          <a:xfrm>
            <a:off x="685800" y="3381375"/>
            <a:ext cx="10820400" cy="619125"/>
          </a:xfrm>
          <a:custGeom>
            <a:avLst/>
            <a:gdLst/>
            <a:ahLst/>
            <a:cxnLst/>
            <a:rect l="0" t="0" r="0" b="0"/>
            <a:pathLst>
              <a:path w="1136" h="65">
                <a:moveTo>
                  <a:pt x="0" y="64"/>
                </a:moveTo>
                <a:lnTo>
                  <a:pt x="1136" y="64"/>
                </a:lnTo>
                <a:lnTo>
                  <a:pt x="1136" y="65"/>
                </a:lnTo>
                <a:lnTo>
                  <a:pt x="0" y="65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78" name="文本框 1177" descr="{&quot;isTemplate&quot;:true,&quot;type&quot;:&quot;text&quot;}"/>
          <p:cNvSpPr txBox="1"/>
          <p:nvPr/>
        </p:nvSpPr>
        <p:spPr>
          <a:xfrm>
            <a:off x="876300" y="3590925"/>
            <a:ext cx="57150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63" b="1">
                <a:solidFill>
                  <a:srgbClr val="B45309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pic>
        <p:nvPicPr>
          <p:cNvPr id="1179" name="图形 117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3619500"/>
            <a:ext cx="133350" cy="133350"/>
          </a:xfrm>
          <a:prstGeom prst="rect">
            <a:avLst/>
          </a:prstGeom>
          <a:ln/>
        </p:spPr>
      </p:pic>
      <p:sp>
        <p:nvSpPr>
          <p:cNvPr id="1180" name="文本框 1179" descr="{&quot;isTemplate&quot;:true,&quot;type&quot;:&quot;text&quot;}"/>
          <p:cNvSpPr txBox="1"/>
          <p:nvPr/>
        </p:nvSpPr>
        <p:spPr>
          <a:xfrm>
            <a:off x="1657350" y="3562350"/>
            <a:ext cx="29337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334155"/>
                </a:solidFill>
                <a:latin typeface="Microsoft YaHei"/>
                <a:ea typeface="Microsoft YaHei"/>
              </a:rPr>
              <a:t>同时装一堆功能重叠的</a:t>
            </a:r>
            <a:r>
              <a:rPr lang="en-US" sz="1088">
                <a:solidFill>
                  <a:srgbClr val="334155"/>
                </a:solidFill>
                <a:latin typeface="Microsoft YaHei"/>
                <a:ea typeface="Microsoft YaHei"/>
              </a:rPr>
              <a:t> Skill</a:t>
            </a:r>
            <a:endParaRPr/>
          </a:p>
        </p:txBody>
      </p:sp>
      <p:pic>
        <p:nvPicPr>
          <p:cNvPr id="1181" name="图形 1180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1050" y="3619500"/>
            <a:ext cx="133350" cy="133350"/>
          </a:xfrm>
          <a:prstGeom prst="rect">
            <a:avLst/>
          </a:prstGeom>
          <a:ln/>
        </p:spPr>
      </p:pic>
      <p:sp>
        <p:nvSpPr>
          <p:cNvPr id="1182" name="文本框 1181" descr="{&quot;isTemplate&quot;:true,&quot;type&quot;:&quot;text&quot;}"/>
          <p:cNvSpPr txBox="1"/>
          <p:nvPr/>
        </p:nvSpPr>
        <p:spPr>
          <a:xfrm>
            <a:off x="4800600" y="3562350"/>
            <a:ext cx="65151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0B2E4F"/>
                </a:solidFill>
                <a:latin typeface="Microsoft YaHei"/>
                <a:ea typeface="Microsoft YaHei"/>
              </a:rPr>
              <a:t>同一任务只保留一个主力技能，装前先看权限声明</a:t>
            </a:r>
            <a:endParaRPr/>
          </a:p>
        </p:txBody>
      </p:sp>
      <p:sp>
        <p:nvSpPr>
          <p:cNvPr id="1183" name="矩形 1182"/>
          <p:cNvSpPr/>
          <p:nvPr/>
        </p:nvSpPr>
        <p:spPr>
          <a:xfrm>
            <a:off x="685800" y="3990975"/>
            <a:ext cx="10820400" cy="619125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84" name="任意多边形: 形状 1183"/>
          <p:cNvSpPr/>
          <p:nvPr/>
        </p:nvSpPr>
        <p:spPr>
          <a:xfrm>
            <a:off x="685800" y="3990975"/>
            <a:ext cx="10820400" cy="628650"/>
          </a:xfrm>
          <a:custGeom>
            <a:avLst/>
            <a:gdLst/>
            <a:ahLst/>
            <a:cxnLst/>
            <a:rect l="0" t="0" r="0" b="0"/>
            <a:pathLst>
              <a:path w="1136" h="66">
                <a:moveTo>
                  <a:pt x="0" y="65"/>
                </a:moveTo>
                <a:lnTo>
                  <a:pt x="1136" y="65"/>
                </a:lnTo>
                <a:lnTo>
                  <a:pt x="1136" y="66"/>
                </a:lnTo>
                <a:lnTo>
                  <a:pt x="0" y="66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85" name="文本框 1184" descr="{&quot;isTemplate&quot;:true,&quot;type&quot;:&quot;text&quot;}"/>
          <p:cNvSpPr txBox="1"/>
          <p:nvPr/>
        </p:nvSpPr>
        <p:spPr>
          <a:xfrm>
            <a:off x="876300" y="4210050"/>
            <a:ext cx="57150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63" b="1">
                <a:solidFill>
                  <a:srgbClr val="B45309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pic>
        <p:nvPicPr>
          <p:cNvPr id="1186" name="图形 118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4238625"/>
            <a:ext cx="133350" cy="133350"/>
          </a:xfrm>
          <a:prstGeom prst="rect">
            <a:avLst/>
          </a:prstGeom>
          <a:ln/>
        </p:spPr>
      </p:pic>
      <p:sp>
        <p:nvSpPr>
          <p:cNvPr id="1187" name="文本框 1186" descr="{&quot;isTemplate&quot;:true,&quot;type&quot;:&quot;text&quot;}"/>
          <p:cNvSpPr txBox="1"/>
          <p:nvPr/>
        </p:nvSpPr>
        <p:spPr>
          <a:xfrm>
            <a:off x="1657350" y="4181475"/>
            <a:ext cx="29337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334155"/>
                </a:solidFill>
                <a:latin typeface="Microsoft YaHei"/>
                <a:ea typeface="Microsoft YaHei"/>
              </a:rPr>
              <a:t>生成结果不核对就直接写进论文</a:t>
            </a:r>
            <a:endParaRPr/>
          </a:p>
        </p:txBody>
      </p:sp>
      <p:pic>
        <p:nvPicPr>
          <p:cNvPr id="1188" name="图形 118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1050" y="4238625"/>
            <a:ext cx="133350" cy="133350"/>
          </a:xfrm>
          <a:prstGeom prst="rect">
            <a:avLst/>
          </a:prstGeom>
          <a:ln/>
        </p:spPr>
      </p:pic>
      <p:sp>
        <p:nvSpPr>
          <p:cNvPr id="1189" name="文本框 1188" descr="{&quot;isTemplate&quot;:true,&quot;type&quot;:&quot;text&quot;}"/>
          <p:cNvSpPr txBox="1"/>
          <p:nvPr/>
        </p:nvSpPr>
        <p:spPr>
          <a:xfrm>
            <a:off x="4800600" y="4181475"/>
            <a:ext cx="65151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0B2E4F"/>
                </a:solidFill>
                <a:latin typeface="Microsoft YaHei"/>
                <a:ea typeface="Microsoft YaHei"/>
              </a:rPr>
              <a:t>所有数字与结论回原始文件核对，标注来源再使用</a:t>
            </a:r>
            <a:endParaRPr/>
          </a:p>
        </p:txBody>
      </p:sp>
      <p:sp>
        <p:nvSpPr>
          <p:cNvPr id="1190" name="矩形 1189"/>
          <p:cNvSpPr/>
          <p:nvPr/>
        </p:nvSpPr>
        <p:spPr>
          <a:xfrm>
            <a:off x="685800" y="4610100"/>
            <a:ext cx="10820400" cy="609600"/>
          </a:xfrm>
          <a:prstGeom prst="rect">
            <a:avLst/>
          </a:prstGeom>
          <a:solidFill>
            <a:srgbClr val="F4F8F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91" name="任意多边形: 形状 1190"/>
          <p:cNvSpPr/>
          <p:nvPr/>
        </p:nvSpPr>
        <p:spPr>
          <a:xfrm>
            <a:off x="685800" y="4610100"/>
            <a:ext cx="10820400" cy="619125"/>
          </a:xfrm>
          <a:custGeom>
            <a:avLst/>
            <a:gdLst/>
            <a:ahLst/>
            <a:cxnLst/>
            <a:rect l="0" t="0" r="0" b="0"/>
            <a:pathLst>
              <a:path w="1136" h="65">
                <a:moveTo>
                  <a:pt x="0" y="64"/>
                </a:moveTo>
                <a:lnTo>
                  <a:pt x="1136" y="64"/>
                </a:lnTo>
                <a:lnTo>
                  <a:pt x="1136" y="65"/>
                </a:lnTo>
                <a:lnTo>
                  <a:pt x="0" y="65"/>
                </a:lnTo>
                <a:close/>
              </a:path>
            </a:pathLst>
          </a:custGeom>
          <a:solidFill>
            <a:srgbClr val="E9EF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92" name="文本框 1191" descr="{&quot;isTemplate&quot;:true,&quot;type&quot;:&quot;text&quot;}"/>
          <p:cNvSpPr txBox="1"/>
          <p:nvPr/>
        </p:nvSpPr>
        <p:spPr>
          <a:xfrm>
            <a:off x="876300" y="4819650"/>
            <a:ext cx="57150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163" b="1">
                <a:solidFill>
                  <a:srgbClr val="B45309"/>
                </a:solidFill>
                <a:latin typeface="Microsoft YaHei"/>
                <a:ea typeface="Microsoft YaHei"/>
              </a:rPr>
              <a:t>6</a:t>
            </a:r>
            <a:endParaRPr/>
          </a:p>
        </p:txBody>
      </p:sp>
      <p:pic>
        <p:nvPicPr>
          <p:cNvPr id="1193" name="图形 119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4848225"/>
            <a:ext cx="133350" cy="133350"/>
          </a:xfrm>
          <a:prstGeom prst="rect">
            <a:avLst/>
          </a:prstGeom>
          <a:ln/>
        </p:spPr>
      </p:pic>
      <p:sp>
        <p:nvSpPr>
          <p:cNvPr id="1194" name="文本框 1193" descr="{&quot;isTemplate&quot;:true,&quot;type&quot;:&quot;text&quot;}"/>
          <p:cNvSpPr txBox="1"/>
          <p:nvPr/>
        </p:nvSpPr>
        <p:spPr>
          <a:xfrm>
            <a:off x="1657350" y="4791075"/>
            <a:ext cx="29337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1088">
                <a:solidFill>
                  <a:srgbClr val="334155"/>
                </a:solidFill>
                <a:latin typeface="Microsoft YaHei"/>
                <a:ea typeface="Microsoft YaHei"/>
              </a:rPr>
              <a:t>Craft </a:t>
            </a:r>
            <a:r>
              <a:rPr lang="zh-CN" sz="1088">
                <a:solidFill>
                  <a:srgbClr val="334155"/>
                </a:solidFill>
                <a:latin typeface="Microsoft YaHei"/>
                <a:ea typeface="Microsoft YaHei"/>
              </a:rPr>
              <a:t>模式下在重要目录直接运行</a:t>
            </a:r>
            <a:endParaRPr/>
          </a:p>
        </p:txBody>
      </p:sp>
      <p:pic>
        <p:nvPicPr>
          <p:cNvPr id="1195" name="图形 119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1050" y="4848225"/>
            <a:ext cx="133350" cy="133350"/>
          </a:xfrm>
          <a:prstGeom prst="rect">
            <a:avLst/>
          </a:prstGeom>
          <a:ln/>
        </p:spPr>
      </p:pic>
      <p:sp>
        <p:nvSpPr>
          <p:cNvPr id="1196" name="文本框 1195" descr="{&quot;isTemplate&quot;:true,&quot;type&quot;:&quot;text&quot;}"/>
          <p:cNvSpPr txBox="1"/>
          <p:nvPr/>
        </p:nvSpPr>
        <p:spPr>
          <a:xfrm>
            <a:off x="4800600" y="4791075"/>
            <a:ext cx="65151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88">
                <a:solidFill>
                  <a:srgbClr val="0B2E4F"/>
                </a:solidFill>
                <a:latin typeface="Microsoft YaHei"/>
                <a:ea typeface="Microsoft YaHei"/>
              </a:rPr>
              <a:t>先备份，或用沙盒跑；系统目录与个人资料目录不交给它</a:t>
            </a:r>
            <a:endParaRPr/>
          </a:p>
        </p:txBody>
      </p:sp>
      <p:sp>
        <p:nvSpPr>
          <p:cNvPr id="1197" name="任意多边形: 形状 1196"/>
          <p:cNvSpPr/>
          <p:nvPr/>
        </p:nvSpPr>
        <p:spPr>
          <a:xfrm>
            <a:off x="733425" y="5219700"/>
            <a:ext cx="10820400" cy="400050"/>
          </a:xfrm>
          <a:custGeom>
            <a:avLst/>
            <a:gdLst/>
            <a:ahLst/>
            <a:cxnLst/>
            <a:rect l="0" t="0" r="0" b="0"/>
            <a:pathLst>
              <a:path w="1136" h="42">
                <a:moveTo>
                  <a:pt x="0" y="0"/>
                </a:moveTo>
                <a:lnTo>
                  <a:pt x="1136" y="0"/>
                </a:lnTo>
                <a:lnTo>
                  <a:pt x="1136" y="0"/>
                </a:lnTo>
                <a:lnTo>
                  <a:pt x="1136" y="31"/>
                </a:lnTo>
                <a:cubicBezTo>
                  <a:pt x="1136" y="37"/>
                  <a:pt x="1131" y="42"/>
                  <a:pt x="1125" y="42"/>
                </a:cubicBezTo>
                <a:lnTo>
                  <a:pt x="11" y="42"/>
                </a:lnTo>
                <a:cubicBezTo>
                  <a:pt x="5" y="42"/>
                  <a:pt x="0" y="37"/>
                  <a:pt x="0" y="31"/>
                </a:cubicBez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98" name="任意多边形: 形状 1197"/>
          <p:cNvSpPr/>
          <p:nvPr/>
        </p:nvSpPr>
        <p:spPr>
          <a:xfrm>
            <a:off x="733425" y="5219700"/>
            <a:ext cx="10820400" cy="400050"/>
          </a:xfrm>
          <a:custGeom>
            <a:avLst/>
            <a:gdLst/>
            <a:ahLst/>
            <a:cxnLst/>
            <a:rect l="0" t="0" r="0" b="0"/>
            <a:pathLst>
              <a:path w="1136" h="42">
                <a:moveTo>
                  <a:pt x="5" y="36"/>
                </a:moveTo>
                <a:cubicBezTo>
                  <a:pt x="5" y="39"/>
                  <a:pt x="7" y="41"/>
                  <a:pt x="10" y="42"/>
                </a:cubicBezTo>
                <a:cubicBezTo>
                  <a:pt x="4" y="41"/>
                  <a:pt x="0" y="37"/>
                  <a:pt x="0" y="31"/>
                </a:cubicBezTo>
                <a:lnTo>
                  <a:pt x="0" y="0"/>
                </a:lnTo>
                <a:lnTo>
                  <a:pt x="5" y="0"/>
                </a:ln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99" name="图形 1198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3925" y="5334000"/>
            <a:ext cx="171450" cy="171450"/>
          </a:xfrm>
          <a:prstGeom prst="rect">
            <a:avLst/>
          </a:prstGeom>
          <a:ln/>
        </p:spPr>
      </p:pic>
      <p:sp>
        <p:nvSpPr>
          <p:cNvPr id="1200" name="文本框 1199" descr="{&quot;isTemplate&quot;:true,&quot;type&quot;:&quot;text&quot;}"/>
          <p:cNvSpPr txBox="1"/>
          <p:nvPr/>
        </p:nvSpPr>
        <p:spPr>
          <a:xfrm>
            <a:off x="1200150" y="5334000"/>
            <a:ext cx="43434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记住一句话：</a:t>
            </a:r>
            <a:r>
              <a:rPr lang="en-US" sz="1088" b="1">
                <a:solidFill>
                  <a:srgbClr val="0B2E4F"/>
                </a:solidFill>
                <a:latin typeface="Microsoft YaHei"/>
                <a:ea typeface="Microsoft YaHei"/>
              </a:rPr>
              <a:t>AI </a:t>
            </a: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负责跑得快，你负责说得清。答辩问的是你，不是它。</a:t>
            </a:r>
            <a:endParaRPr/>
          </a:p>
        </p:txBody>
      </p:sp>
      <p:sp>
        <p:nvSpPr>
          <p:cNvPr id="1201" name="文本框 1200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202" name="文本框 1201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30 / 44</a:t>
            </a:r>
            <a:endParaRPr/>
          </a:p>
        </p:txBody>
      </p:sp>
      <p:pic>
        <p:nvPicPr>
          <p:cNvPr id="1203" name="图形 1202"/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terminal' style={{ fill: '#0E7490', width: 32, height: 32, opacity: 0.85 }} /&gt;&#10;            &lt;Box style={{ flexDirection: 'column' }}&gt;&#10;                &lt;Text style={{ fontSize: 36, fontWeight: 'bold', color: '#0B2E4F' }}&gt;CodeBuddy 双形态与高频命令&lt;/Text&gt;&#10;                &lt;Text style={{ fontSize: 17, color: '#64748B', marginTop: 4 }}&gt;&#10;                    同样的能力，一个在图形界面里用，一个在命令行里用&#10;                &lt;/Text&gt;&#10;            &lt;/Box&gt;&#10;        &lt;/Box&gt;&#10;        &lt;Box style={{ width: 6, height: 44, background: '#F59E0B', borderRadius: 3 }} /&gt;&#10;    &lt;/Box&gt;&#10;&#10;    &lt;Box style={{ height: 470, flexDirection: 'row', gap: 22 }}&gt;&#10;&#10;        &lt;Box style={{ flex: 4, flexDirection: 'column', gap: 13 }}&gt;&#10;            &lt;Box style={{&#10;                flex: 1, background: '#FFFFFF', borderRadius: 12, border: '1px solid #E2E8F0',&#10;                borderTop: '5px solid #0E7490', padding: '17px 20px', flexDirection: 'column',&#10;                boxShadow: '0 2px 10px rgba(11,46,79,0.05)',&#10;            }}&gt;&#10;                &lt;Box style={{ flexDirection: 'row', alignItems: 'center', gap: 10, marginBottom: 9 }}&gt;&#10;                    &lt;FAIcon name='window-maximize' style={{ fill: '#0E7490', width: 19, height: 19 }} /&gt;&#10;                    &lt;Text style={{ fontSize: 19, fontWeight: 'bold', color: '#0B2E4F' }}&gt;形态一 · IDE 插件 / 独立 IDE&lt;/Text&gt;&#10;                &lt;/Box&gt;&#10;                &lt;Text style={{ fontSize: 14.5, color: '#64748B', lineHeight: 1.55 }}&gt;&#10;                    在编辑器里侧边栏对话，能看到文件树、能直接改代码、能看 diff。&#10;                    适合刚开始写工具、需要边看边改的阶段。&#10;                &lt;/Text&gt;&#10;                &lt;Box style={{ marginTop: 'auto', background: '#F1F5F9', borderRadius: 8, padding: '9px 13px' }}&gt;&#10;                    &lt;Text style={{ fontSize: 13, color: '#0B2E4F', fontWeight: 'bold' }}&gt;毕设用法：写模块、看报错、局部重构&lt;/Text&gt;&#10;                &lt;/Box&gt;&#10;            &lt;/Box&gt;&#10;&#10;            &lt;Box style={{&#10;                flex: 1, background: '#0B2E4F', borderRadius: 12, padding: '17px 20px',&#10;                flexDirection: 'column', boxShadow: '0 2px 12px rgba(11,46,79,0.16)',&#10;            }}&gt;&#10;                &lt;Box style={{ flexDirection: 'row', alignItems: 'center', gap: 10, marginBottom: 9 }}&gt;&#10;                    &lt;FAIcon name='terminal' style={{ fill: '#F59E0B', width: 19, height: 19 }} /&gt;&#10;                    &lt;Text style={{ fontSize: 19, fontWeight: 'bold', color: '#FFFFFF' }}&gt;形态二 · 命令行 CLI&lt;/Text&gt;&#10;                &lt;/Box&gt;&#10;                &lt;Text style={{ fontSize: 14.5, color: '#AFC8DA', lineHeight: 1.55 }}&gt;&#10;                    在终端里跑，能一次处理整个项目、能接脚本、能无人值守跑批。&#10;                    适合批量改造、自动化任务、部署前的检查。&#10;                &lt;/Text&gt;&#10;                &lt;Box style={{ marginTop: 'auto', background: 'rgba(255,255,255,0.09)', borderRadius: 8, padding: '9px 13px' }}&gt;&#10;                    &lt;Text style={{ fontSize: 13, color: '#7FD4E4', fontWeight: 'bold' }}&gt;毕设用法：批量生成、跑测试、部署脚本&lt;/Text&gt;&#10;                &lt;/Box&gt;&#10;            &lt;/Box&gt;&#10;        &lt;/Box&gt;&#10;&#10;        &lt;Box style={{&#10;            flex: 7, background: '#FFFFFF', borderRadius: 14, border: '1px solid #E2E8F0',&#10;            padding: 20, flexDirection: 'column', boxShadow: '0 2px 12px rgba(11,46,79,0.06)',&#10;        }}&gt;&#10;            &lt;Box style={{ flexDirection: 'row', alignItems: 'center', justifyContent: 'space-between', marginBottom: 12 }}&gt;&#10;                &lt;Text style={{ fontSize: 19, fontWeight: 'bold', color: '#0B2E4F' }}&gt;12 个高频命令&lt;/Text&gt;&#10;                &lt;Box style={{ paddingLeft: 11, paddingRight: 11, paddingTop: 3, paddingBottom: 3, background: '#E7F2F6', borderRadius: 11 }}&gt;&#10;                    &lt;Text style={{ fontSize: 12.5, color: '#0E7490', fontWeight: 'bold' }}&gt;输入 / 可唤出命令列表&lt;/Text&gt;&#10;                &lt;/Box&gt;&#10;            &lt;/Box&gt;&#10;&#10;            &lt;Box style={{ flex: 1, flexDirection: 'row', gap: 12 }}&gt;&#10;                {[&#10;                    [&#10;                        { c: '/init', u: '分析项目生成上下文说明' },&#10;                        { c: '/skills', u: '查看已装载的技能清单' },&#10;                        { c: '/memory', u: '查看或编辑长期记忆' },&#10;                        { c: '/add-dir', u: '把额外目录加入工作范围' },&#10;                        { c: '/review', u: '对当前改动做代码审查' },&#10;                        { c: '/test', u: '让它在沙盒里跑测试' },&#10;                    ],&#10;                    [&#10;                        { c: '/plan', u: '先出计划，等你确认再动手' },&#10;                        { c: '/explain', u: '解释一段代码或一个报错' },&#10;                        { c: '/fix', u: '定位并修复当前报错' },&#10;                        { c: '/commit', u: '整理改动并生成提交' },&#10;                        { c: '/sandbox', u: '切换沙盒运行模式' },&#10;                        { c: '/help', u: '查看全部命令与用法' },&#10;                    ],&#10;                ].map((col, ci) =&gt; (&#10;                    &lt;Box key={ci} style={{ flex: 1, flexDirection: 'column', gap: 8 }}&gt;&#10;                        {col.map((x, i) =&gt; (&#10;                            &lt;Box key={i} style={{&#10;                                flex: 1, background: '#F8FAFC', borderRadius: 8, padding: '8px 12px',&#10;                                flexDirection: 'row', alignItems: 'center', gap: 10,&#10;                            }}&gt;&#10;                                &lt;Box style={{&#10;                                    background: '#0B2E4F', borderRadius: 6, paddingLeft: 8, paddingRight: 8,&#10;                                    paddingTop: 2, paddingBottom: 2, minWidth: 74,&#10;                                }}&gt;&#10;                                    &lt;Text style={{ fontSize: 12, fontFamily: 'JetBrains Mono', color: '#7FD4E4', fontWeight: 'bold' }}&gt;{x.c}&lt;/Text&gt;&#10;                                &lt;/Box&gt;&#10;                                &lt;Text style={{ fontSize: 13, color: '#475569', flex: 1, lineHeight: 1.35 }}&gt;{x.u}&lt;/Text&gt;&#10;                            &lt;/Box&gt;&#10;                        ))}&#10;                    &lt;/Box&gt;&#10;                ))}&#10;            &lt;/Box&gt;&#10;&#10;            &lt;Box style={{&#10;                marginTop: 12, background: '#F1F5F9', borderRadius: 9, padding: '10px 14px',&#10;                flexDirection: 'column', gap: 4,&#10;            }}&gt;&#10;                &lt;Text style={{ fontSize: 12.5, fontFamily: 'JetBrains Mono', color: '#0B2E4F', fontWeight: 'bold' }}&gt;&#10;                    # 安装（示例，具体以官网最新说明为准）&#10;                &lt;/Text&gt;&#10;                &lt;Text style={{ fontSize: 12.5, fontFamily: 'JetBrains Mono', color: '#334155' }}&gt;&#10;                    npm install -g @tencent-ai/codebuddy-code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32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矩形 12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06" name="文本框 1205" descr="{&quot;isTemplate&quot;:true,&quot;type&quot;:&quot;text&quot;}"/>
          <p:cNvSpPr txBox="1"/>
          <p:nvPr/>
        </p:nvSpPr>
        <p:spPr>
          <a:xfrm>
            <a:off x="1143000" y="342900"/>
            <a:ext cx="48387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CodeBuddy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双形态与高频命令</a:t>
            </a:r>
            <a:endParaRPr/>
          </a:p>
        </p:txBody>
      </p:sp>
      <p:sp>
        <p:nvSpPr>
          <p:cNvPr id="1207" name="文本框 1206" descr="{&quot;isTemplate&quot;:true,&quot;type&quot;:&quot;text&quot;}"/>
          <p:cNvSpPr txBox="1"/>
          <p:nvPr/>
        </p:nvSpPr>
        <p:spPr>
          <a:xfrm>
            <a:off x="1143000" y="800100"/>
            <a:ext cx="48387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同样的能力，一个在图形界面里用，一个在命令行里用</a:t>
            </a:r>
            <a:endParaRPr/>
          </a:p>
        </p:txBody>
      </p:sp>
      <p:sp>
        <p:nvSpPr>
          <p:cNvPr id="1208" name="矩形: 圆角 1207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09" name="矩形: 圆角 1208"/>
          <p:cNvSpPr/>
          <p:nvPr/>
        </p:nvSpPr>
        <p:spPr>
          <a:xfrm>
            <a:off x="685800" y="1190625"/>
            <a:ext cx="3857625" cy="2200275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10" name="任意多边形: 形状 1209"/>
          <p:cNvSpPr/>
          <p:nvPr/>
        </p:nvSpPr>
        <p:spPr>
          <a:xfrm>
            <a:off x="685800" y="1190625"/>
            <a:ext cx="3857625" cy="2200275"/>
          </a:xfrm>
          <a:custGeom>
            <a:avLst/>
            <a:gdLst/>
            <a:ahLst/>
            <a:cxnLst/>
            <a:rect l="0" t="0" r="0" b="0"/>
            <a:pathLst>
              <a:path w="405" h="231">
                <a:moveTo>
                  <a:pt x="394" y="0"/>
                </a:moveTo>
                <a:cubicBezTo>
                  <a:pt x="399" y="0"/>
                  <a:pt x="404" y="4"/>
                  <a:pt x="405" y="10"/>
                </a:cubicBezTo>
                <a:cubicBezTo>
                  <a:pt x="404" y="7"/>
                  <a:pt x="401" y="5"/>
                  <a:pt x="398" y="5"/>
                </a:cubicBezTo>
                <a:lnTo>
                  <a:pt x="7" y="5"/>
                </a:lnTo>
                <a:cubicBezTo>
                  <a:pt x="4" y="5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393" y="0"/>
                </a:ln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11" name="图形 121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300" y="1371600"/>
            <a:ext cx="180975" cy="180975"/>
          </a:xfrm>
          <a:prstGeom prst="rect">
            <a:avLst/>
          </a:prstGeom>
          <a:ln/>
        </p:spPr>
      </p:pic>
      <p:sp>
        <p:nvSpPr>
          <p:cNvPr id="1212" name="文本框 1211" descr="{&quot;isTemplate&quot;:true,&quot;type&quot;:&quot;text&quot;}"/>
          <p:cNvSpPr txBox="1"/>
          <p:nvPr/>
        </p:nvSpPr>
        <p:spPr>
          <a:xfrm>
            <a:off x="1152525" y="1352550"/>
            <a:ext cx="23717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形态一</a:t>
            </a:r>
            <a:r>
              <a:rPr lang="en-US" sz="1425" b="1">
                <a:solidFill>
                  <a:srgbClr val="0B2E4F"/>
                </a:solidFill>
                <a:latin typeface="Microsoft YaHei"/>
                <a:ea typeface="Microsoft YaHei"/>
              </a:rPr>
              <a:t> · IDE </a:t>
            </a: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插件</a:t>
            </a:r>
            <a:r>
              <a:rPr lang="en-US" sz="1425" b="1">
                <a:solidFill>
                  <a:srgbClr val="0B2E4F"/>
                </a:solidFill>
                <a:latin typeface="Microsoft YaHei"/>
                <a:ea typeface="Microsoft YaHei"/>
              </a:rPr>
              <a:t> / </a:t>
            </a: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独立</a:t>
            </a:r>
            <a:r>
              <a:rPr lang="en-US" sz="1425" b="1">
                <a:solidFill>
                  <a:srgbClr val="0B2E4F"/>
                </a:solidFill>
                <a:latin typeface="Microsoft YaHei"/>
                <a:ea typeface="Microsoft YaHei"/>
              </a:rPr>
              <a:t> IDE</a:t>
            </a:r>
            <a:endParaRPr/>
          </a:p>
        </p:txBody>
      </p:sp>
      <p:sp>
        <p:nvSpPr>
          <p:cNvPr id="1213" name="文本框 1212" descr="{&quot;isTemplate&quot;:true,&quot;type&quot;:&quot;text&quot;}"/>
          <p:cNvSpPr txBox="1"/>
          <p:nvPr/>
        </p:nvSpPr>
        <p:spPr>
          <a:xfrm>
            <a:off x="876300" y="1657350"/>
            <a:ext cx="3476625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在编辑器里侧边栏对话，能看到文件树、能直接改代码、能看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diff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。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适合刚开始写工具、需要边看边改的阶段。</a:t>
            </a:r>
            <a:endParaRPr/>
          </a:p>
        </p:txBody>
      </p:sp>
      <p:sp>
        <p:nvSpPr>
          <p:cNvPr id="1214" name="矩形: 圆角 1213"/>
          <p:cNvSpPr/>
          <p:nvPr/>
        </p:nvSpPr>
        <p:spPr>
          <a:xfrm>
            <a:off x="876300" y="2857500"/>
            <a:ext cx="3476625" cy="323850"/>
          </a:xfrm>
          <a:prstGeom prst="roundRect">
            <a:avLst>
              <a:gd name="adj" fmla="val 23529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15" name="文本框 1214" descr="{&quot;isTemplate&quot;:true,&quot;type&quot;:&quot;text&quot;}"/>
          <p:cNvSpPr txBox="1"/>
          <p:nvPr/>
        </p:nvSpPr>
        <p:spPr>
          <a:xfrm>
            <a:off x="1000125" y="2943225"/>
            <a:ext cx="32289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B2E4F"/>
                </a:solidFill>
                <a:latin typeface="Microsoft YaHei"/>
                <a:ea typeface="Microsoft YaHei"/>
              </a:rPr>
              <a:t>毕设用法：写模块、看报错、局部重构</a:t>
            </a:r>
            <a:endParaRPr/>
          </a:p>
        </p:txBody>
      </p:sp>
      <p:sp>
        <p:nvSpPr>
          <p:cNvPr id="1216" name="矩形: 圆角 1215"/>
          <p:cNvSpPr/>
          <p:nvPr/>
        </p:nvSpPr>
        <p:spPr>
          <a:xfrm>
            <a:off x="685800" y="3467100"/>
            <a:ext cx="3857625" cy="2152650"/>
          </a:xfrm>
          <a:prstGeom prst="roundRect">
            <a:avLst>
              <a:gd name="adj" fmla="val 5310"/>
            </a:avLst>
          </a:prstGeom>
          <a:solidFill>
            <a:srgbClr val="0B2E4F"/>
          </a:solidFill>
          <a:ln/>
          <a:effectLst>
            <a:outerShdw blurRad="114300" dist="19050" dir="5400000">
              <a:srgbClr val="0B2E4F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217" name="图形 121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300" y="3648075"/>
            <a:ext cx="180975" cy="180975"/>
          </a:xfrm>
          <a:prstGeom prst="rect">
            <a:avLst/>
          </a:prstGeom>
          <a:ln/>
        </p:spPr>
      </p:pic>
      <p:sp>
        <p:nvSpPr>
          <p:cNvPr id="1218" name="文本框 1217" descr="{&quot;isTemplate&quot;:true,&quot;type&quot;:&quot;text&quot;}"/>
          <p:cNvSpPr txBox="1"/>
          <p:nvPr/>
        </p:nvSpPr>
        <p:spPr>
          <a:xfrm>
            <a:off x="1152525" y="3629025"/>
            <a:ext cx="16097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形态二</a:t>
            </a: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 · </a:t>
            </a:r>
            <a:r>
              <a:rPr lang="zh-CN" sz="1425" b="1">
                <a:solidFill>
                  <a:srgbClr val="FFFFFF"/>
                </a:solidFill>
                <a:latin typeface="Microsoft YaHei"/>
                <a:ea typeface="Microsoft YaHei"/>
              </a:rPr>
              <a:t>命令行</a:t>
            </a:r>
            <a:r>
              <a:rPr lang="en-US" sz="1425" b="1">
                <a:solidFill>
                  <a:srgbClr val="FFFFFF"/>
                </a:solidFill>
                <a:latin typeface="Microsoft YaHei"/>
                <a:ea typeface="Microsoft YaHei"/>
              </a:rPr>
              <a:t> CLI</a:t>
            </a:r>
            <a:endParaRPr/>
          </a:p>
        </p:txBody>
      </p:sp>
      <p:sp>
        <p:nvSpPr>
          <p:cNvPr id="1219" name="文本框 1218" descr="{&quot;isTemplate&quot;:true,&quot;type&quot;:&quot;text&quot;}"/>
          <p:cNvSpPr txBox="1"/>
          <p:nvPr/>
        </p:nvSpPr>
        <p:spPr>
          <a:xfrm>
            <a:off x="876300" y="3933825"/>
            <a:ext cx="3476625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在终端里跑，能一次处理整个项目、能接脚本、能无人值守跑批。</a:t>
            </a:r>
            <a:r>
              <a:rPr lang="en-US" sz="1088">
                <a:solidFill>
                  <a:srgbClr val="AFC8DA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适合批量改造、自动化任务、部署前的检查。</a:t>
            </a:r>
            <a:endParaRPr/>
          </a:p>
        </p:txBody>
      </p:sp>
      <p:sp>
        <p:nvSpPr>
          <p:cNvPr id="1220" name="矩形: 圆角 1219"/>
          <p:cNvSpPr/>
          <p:nvPr/>
        </p:nvSpPr>
        <p:spPr>
          <a:xfrm>
            <a:off x="876300" y="5133975"/>
            <a:ext cx="3476625" cy="323850"/>
          </a:xfrm>
          <a:prstGeom prst="roundRect">
            <a:avLst>
              <a:gd name="adj" fmla="val 23529"/>
            </a:avLst>
          </a:prstGeom>
          <a:solidFill>
            <a:srgbClr val="FFFFFF">
              <a:alpha val="9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21" name="文本框 1220" descr="{&quot;isTemplate&quot;:true,&quot;type&quot;:&quot;text&quot;}"/>
          <p:cNvSpPr txBox="1"/>
          <p:nvPr/>
        </p:nvSpPr>
        <p:spPr>
          <a:xfrm>
            <a:off x="1000125" y="5219700"/>
            <a:ext cx="32289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7FD4E4"/>
                </a:solidFill>
                <a:latin typeface="Microsoft YaHei"/>
                <a:ea typeface="Microsoft YaHei"/>
              </a:rPr>
              <a:t>毕设用法：批量生成、跑测试、部署脚本</a:t>
            </a:r>
            <a:endParaRPr/>
          </a:p>
        </p:txBody>
      </p:sp>
      <p:sp>
        <p:nvSpPr>
          <p:cNvPr id="1222" name="矩形: 圆角 1221"/>
          <p:cNvSpPr/>
          <p:nvPr/>
        </p:nvSpPr>
        <p:spPr>
          <a:xfrm>
            <a:off x="4752975" y="1143000"/>
            <a:ext cx="6753225" cy="4476750"/>
          </a:xfrm>
          <a:prstGeom prst="roundRect">
            <a:avLst>
              <a:gd name="adj" fmla="val 297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23" name="文本框 1222" descr="{&quot;isTemplate&quot;:true,&quot;type&quot;:&quot;text&quot;}"/>
          <p:cNvSpPr txBox="1"/>
          <p:nvPr/>
        </p:nvSpPr>
        <p:spPr>
          <a:xfrm>
            <a:off x="4943475" y="1333500"/>
            <a:ext cx="11906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425" b="1">
                <a:solidFill>
                  <a:srgbClr val="0B2E4F"/>
                </a:solidFill>
                <a:latin typeface="Microsoft YaHei"/>
                <a:ea typeface="Microsoft YaHei"/>
              </a:rPr>
              <a:t>12 </a:t>
            </a: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个高频命令</a:t>
            </a:r>
            <a:endParaRPr/>
          </a:p>
        </p:txBody>
      </p:sp>
      <p:sp>
        <p:nvSpPr>
          <p:cNvPr id="1224" name="矩形: 圆角 1223"/>
          <p:cNvSpPr/>
          <p:nvPr/>
        </p:nvSpPr>
        <p:spPr>
          <a:xfrm>
            <a:off x="9906000" y="1343025"/>
            <a:ext cx="1409700" cy="200025"/>
          </a:xfrm>
          <a:prstGeom prst="roundRect">
            <a:avLst>
              <a:gd name="adj" fmla="val 52381"/>
            </a:avLst>
          </a:pr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25" name="文本框 1224" descr="{&quot;isTemplate&quot;:true,&quot;type&quot;:&quot;text&quot;}"/>
          <p:cNvSpPr txBox="1"/>
          <p:nvPr/>
        </p:nvSpPr>
        <p:spPr>
          <a:xfrm>
            <a:off x="10010775" y="1371600"/>
            <a:ext cx="12001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输入</a:t>
            </a: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 / </a:t>
            </a: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可唤出命令列表</a:t>
            </a:r>
            <a:endParaRPr/>
          </a:p>
        </p:txBody>
      </p:sp>
      <p:sp>
        <p:nvSpPr>
          <p:cNvPr id="1226" name="矩形: 圆角 1225"/>
          <p:cNvSpPr/>
          <p:nvPr/>
        </p:nvSpPr>
        <p:spPr>
          <a:xfrm>
            <a:off x="4943475" y="1666875"/>
            <a:ext cx="3133725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27" name="矩形: 圆角 1226"/>
          <p:cNvSpPr/>
          <p:nvPr/>
        </p:nvSpPr>
        <p:spPr>
          <a:xfrm>
            <a:off x="5057775" y="1809750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28" name="文本框 1227" descr="{&quot;isTemplate&quot;:true,&quot;type&quot;:&quot;text&quot;}"/>
          <p:cNvSpPr txBox="1"/>
          <p:nvPr/>
        </p:nvSpPr>
        <p:spPr>
          <a:xfrm>
            <a:off x="5133975" y="1828800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/init</a:t>
            </a:r>
            <a:endParaRPr/>
          </a:p>
        </p:txBody>
      </p:sp>
      <p:sp>
        <p:nvSpPr>
          <p:cNvPr id="1229" name="文本框 1228" descr="{&quot;isTemplate&quot;:true,&quot;type&quot;:&quot;text&quot;}"/>
          <p:cNvSpPr txBox="1"/>
          <p:nvPr/>
        </p:nvSpPr>
        <p:spPr>
          <a:xfrm>
            <a:off x="5857875" y="1790700"/>
            <a:ext cx="21050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分析项目生成上下文说明</a:t>
            </a:r>
            <a:endParaRPr/>
          </a:p>
        </p:txBody>
      </p:sp>
      <p:sp>
        <p:nvSpPr>
          <p:cNvPr id="1230" name="矩形: 圆角 1229"/>
          <p:cNvSpPr/>
          <p:nvPr/>
        </p:nvSpPr>
        <p:spPr>
          <a:xfrm>
            <a:off x="4943475" y="2200275"/>
            <a:ext cx="3133725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31" name="矩形: 圆角 1230"/>
          <p:cNvSpPr/>
          <p:nvPr/>
        </p:nvSpPr>
        <p:spPr>
          <a:xfrm>
            <a:off x="5057775" y="2343150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32" name="文本框 1231" descr="{&quot;isTemplate&quot;:true,&quot;type&quot;:&quot;text&quot;}"/>
          <p:cNvSpPr txBox="1"/>
          <p:nvPr/>
        </p:nvSpPr>
        <p:spPr>
          <a:xfrm>
            <a:off x="5133975" y="2362200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/skills</a:t>
            </a:r>
            <a:endParaRPr/>
          </a:p>
        </p:txBody>
      </p:sp>
      <p:sp>
        <p:nvSpPr>
          <p:cNvPr id="1233" name="文本框 1232" descr="{&quot;isTemplate&quot;:true,&quot;type&quot;:&quot;text&quot;}"/>
          <p:cNvSpPr txBox="1"/>
          <p:nvPr/>
        </p:nvSpPr>
        <p:spPr>
          <a:xfrm>
            <a:off x="5857875" y="2324100"/>
            <a:ext cx="21050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查看已装载的技能清单</a:t>
            </a:r>
            <a:endParaRPr/>
          </a:p>
        </p:txBody>
      </p:sp>
      <p:sp>
        <p:nvSpPr>
          <p:cNvPr id="1234" name="矩形: 圆角 1233"/>
          <p:cNvSpPr/>
          <p:nvPr/>
        </p:nvSpPr>
        <p:spPr>
          <a:xfrm>
            <a:off x="4943475" y="2733675"/>
            <a:ext cx="3133725" cy="466725"/>
          </a:xfrm>
          <a:prstGeom prst="roundRect">
            <a:avLst>
              <a:gd name="adj" fmla="val 1632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35" name="矩形: 圆角 1234"/>
          <p:cNvSpPr/>
          <p:nvPr/>
        </p:nvSpPr>
        <p:spPr>
          <a:xfrm>
            <a:off x="5057775" y="2876550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36" name="文本框 1235" descr="{&quot;isTemplate&quot;:true,&quot;type&quot;:&quot;text&quot;}"/>
          <p:cNvSpPr txBox="1"/>
          <p:nvPr/>
        </p:nvSpPr>
        <p:spPr>
          <a:xfrm>
            <a:off x="5133975" y="2895600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/memory</a:t>
            </a:r>
            <a:endParaRPr/>
          </a:p>
        </p:txBody>
      </p:sp>
      <p:sp>
        <p:nvSpPr>
          <p:cNvPr id="1237" name="文本框 1236" descr="{&quot;isTemplate&quot;:true,&quot;type&quot;:&quot;text&quot;}"/>
          <p:cNvSpPr txBox="1"/>
          <p:nvPr/>
        </p:nvSpPr>
        <p:spPr>
          <a:xfrm>
            <a:off x="5857875" y="2867025"/>
            <a:ext cx="21050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查看或编辑长期记忆</a:t>
            </a:r>
            <a:endParaRPr/>
          </a:p>
        </p:txBody>
      </p:sp>
      <p:sp>
        <p:nvSpPr>
          <p:cNvPr id="1238" name="矩形: 圆角 1237"/>
          <p:cNvSpPr/>
          <p:nvPr/>
        </p:nvSpPr>
        <p:spPr>
          <a:xfrm>
            <a:off x="4943475" y="3276600"/>
            <a:ext cx="3133725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39" name="矩形: 圆角 1238"/>
          <p:cNvSpPr/>
          <p:nvPr/>
        </p:nvSpPr>
        <p:spPr>
          <a:xfrm>
            <a:off x="5057775" y="3419475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40" name="文本框 1239" descr="{&quot;isTemplate&quot;:true,&quot;type&quot;:&quot;text&quot;}"/>
          <p:cNvSpPr txBox="1"/>
          <p:nvPr/>
        </p:nvSpPr>
        <p:spPr>
          <a:xfrm>
            <a:off x="5133975" y="3438525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/add-dir</a:t>
            </a:r>
            <a:endParaRPr/>
          </a:p>
        </p:txBody>
      </p:sp>
      <p:sp>
        <p:nvSpPr>
          <p:cNvPr id="1241" name="文本框 1240" descr="{&quot;isTemplate&quot;:true,&quot;type&quot;:&quot;text&quot;}"/>
          <p:cNvSpPr txBox="1"/>
          <p:nvPr/>
        </p:nvSpPr>
        <p:spPr>
          <a:xfrm>
            <a:off x="5857875" y="3400425"/>
            <a:ext cx="21050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把额外目录加入工作范围</a:t>
            </a:r>
            <a:endParaRPr/>
          </a:p>
        </p:txBody>
      </p:sp>
      <p:sp>
        <p:nvSpPr>
          <p:cNvPr id="1242" name="矩形: 圆角 1241"/>
          <p:cNvSpPr/>
          <p:nvPr/>
        </p:nvSpPr>
        <p:spPr>
          <a:xfrm>
            <a:off x="4943475" y="3810000"/>
            <a:ext cx="3133725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43" name="矩形: 圆角 1242"/>
          <p:cNvSpPr/>
          <p:nvPr/>
        </p:nvSpPr>
        <p:spPr>
          <a:xfrm>
            <a:off x="5057775" y="3952875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44" name="文本框 1243" descr="{&quot;isTemplate&quot;:true,&quot;type&quot;:&quot;text&quot;}"/>
          <p:cNvSpPr txBox="1"/>
          <p:nvPr/>
        </p:nvSpPr>
        <p:spPr>
          <a:xfrm>
            <a:off x="5133975" y="3971925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/review</a:t>
            </a:r>
            <a:endParaRPr/>
          </a:p>
        </p:txBody>
      </p:sp>
      <p:sp>
        <p:nvSpPr>
          <p:cNvPr id="1245" name="文本框 1244" descr="{&quot;isTemplate&quot;:true,&quot;type&quot;:&quot;text&quot;}"/>
          <p:cNvSpPr txBox="1"/>
          <p:nvPr/>
        </p:nvSpPr>
        <p:spPr>
          <a:xfrm>
            <a:off x="5857875" y="3933825"/>
            <a:ext cx="21050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对当前改动做代码审查</a:t>
            </a:r>
            <a:endParaRPr/>
          </a:p>
        </p:txBody>
      </p:sp>
      <p:sp>
        <p:nvSpPr>
          <p:cNvPr id="1246" name="矩形: 圆角 1245"/>
          <p:cNvSpPr/>
          <p:nvPr/>
        </p:nvSpPr>
        <p:spPr>
          <a:xfrm>
            <a:off x="4943475" y="4343400"/>
            <a:ext cx="3133725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47" name="矩形: 圆角 1246"/>
          <p:cNvSpPr/>
          <p:nvPr/>
        </p:nvSpPr>
        <p:spPr>
          <a:xfrm>
            <a:off x="5057775" y="4486275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48" name="文本框 1247" descr="{&quot;isTemplate&quot;:true,&quot;type&quot;:&quot;text&quot;}"/>
          <p:cNvSpPr txBox="1"/>
          <p:nvPr/>
        </p:nvSpPr>
        <p:spPr>
          <a:xfrm>
            <a:off x="5133975" y="4505325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/test</a:t>
            </a:r>
            <a:endParaRPr/>
          </a:p>
        </p:txBody>
      </p:sp>
      <p:sp>
        <p:nvSpPr>
          <p:cNvPr id="1249" name="文本框 1248" descr="{&quot;isTemplate&quot;:true,&quot;type&quot;:&quot;text&quot;}"/>
          <p:cNvSpPr txBox="1"/>
          <p:nvPr/>
        </p:nvSpPr>
        <p:spPr>
          <a:xfrm>
            <a:off x="5857875" y="4467225"/>
            <a:ext cx="21050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让它在沙盒里跑测试</a:t>
            </a:r>
            <a:endParaRPr/>
          </a:p>
        </p:txBody>
      </p:sp>
      <p:sp>
        <p:nvSpPr>
          <p:cNvPr id="1250" name="矩形: 圆角 1249"/>
          <p:cNvSpPr/>
          <p:nvPr/>
        </p:nvSpPr>
        <p:spPr>
          <a:xfrm>
            <a:off x="8191500" y="1666875"/>
            <a:ext cx="3124200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51" name="矩形: 圆角 1250"/>
          <p:cNvSpPr/>
          <p:nvPr/>
        </p:nvSpPr>
        <p:spPr>
          <a:xfrm>
            <a:off x="8305800" y="1809750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52" name="文本框 1251" descr="{&quot;isTemplate&quot;:true,&quot;type&quot;:&quot;text&quot;}"/>
          <p:cNvSpPr txBox="1"/>
          <p:nvPr/>
        </p:nvSpPr>
        <p:spPr>
          <a:xfrm>
            <a:off x="8382000" y="1828800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/plan</a:t>
            </a:r>
            <a:endParaRPr/>
          </a:p>
        </p:txBody>
      </p:sp>
      <p:sp>
        <p:nvSpPr>
          <p:cNvPr id="1253" name="文本框 1252" descr="{&quot;isTemplate&quot;:true,&quot;type&quot;:&quot;text&quot;}"/>
          <p:cNvSpPr txBox="1"/>
          <p:nvPr/>
        </p:nvSpPr>
        <p:spPr>
          <a:xfrm>
            <a:off x="9105900" y="1790700"/>
            <a:ext cx="2095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先出计划，等你确认再动手</a:t>
            </a:r>
            <a:endParaRPr/>
          </a:p>
        </p:txBody>
      </p:sp>
      <p:sp>
        <p:nvSpPr>
          <p:cNvPr id="1254" name="矩形: 圆角 1253"/>
          <p:cNvSpPr/>
          <p:nvPr/>
        </p:nvSpPr>
        <p:spPr>
          <a:xfrm>
            <a:off x="8191500" y="2200275"/>
            <a:ext cx="3124200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55" name="矩形: 圆角 1254"/>
          <p:cNvSpPr/>
          <p:nvPr/>
        </p:nvSpPr>
        <p:spPr>
          <a:xfrm>
            <a:off x="8305800" y="2343150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56" name="文本框 1255" descr="{&quot;isTemplate&quot;:true,&quot;type&quot;:&quot;text&quot;}"/>
          <p:cNvSpPr txBox="1"/>
          <p:nvPr/>
        </p:nvSpPr>
        <p:spPr>
          <a:xfrm>
            <a:off x="8382000" y="2362200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/explain</a:t>
            </a:r>
            <a:endParaRPr/>
          </a:p>
        </p:txBody>
      </p:sp>
      <p:sp>
        <p:nvSpPr>
          <p:cNvPr id="1257" name="文本框 1256" descr="{&quot;isTemplate&quot;:true,&quot;type&quot;:&quot;text&quot;}"/>
          <p:cNvSpPr txBox="1"/>
          <p:nvPr/>
        </p:nvSpPr>
        <p:spPr>
          <a:xfrm>
            <a:off x="9105900" y="2324100"/>
            <a:ext cx="2095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解释一段代码或一个报错</a:t>
            </a:r>
            <a:endParaRPr/>
          </a:p>
        </p:txBody>
      </p:sp>
      <p:sp>
        <p:nvSpPr>
          <p:cNvPr id="1258" name="矩形: 圆角 1257"/>
          <p:cNvSpPr/>
          <p:nvPr/>
        </p:nvSpPr>
        <p:spPr>
          <a:xfrm>
            <a:off x="8191500" y="2733675"/>
            <a:ext cx="3124200" cy="466725"/>
          </a:xfrm>
          <a:prstGeom prst="roundRect">
            <a:avLst>
              <a:gd name="adj" fmla="val 1632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59" name="矩形: 圆角 1258"/>
          <p:cNvSpPr/>
          <p:nvPr/>
        </p:nvSpPr>
        <p:spPr>
          <a:xfrm>
            <a:off x="8305800" y="2876550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60" name="文本框 1259" descr="{&quot;isTemplate&quot;:true,&quot;type&quot;:&quot;text&quot;}"/>
          <p:cNvSpPr txBox="1"/>
          <p:nvPr/>
        </p:nvSpPr>
        <p:spPr>
          <a:xfrm>
            <a:off x="8382000" y="2895600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/fix</a:t>
            </a:r>
            <a:endParaRPr/>
          </a:p>
        </p:txBody>
      </p:sp>
      <p:sp>
        <p:nvSpPr>
          <p:cNvPr id="1261" name="文本框 1260" descr="{&quot;isTemplate&quot;:true,&quot;type&quot;:&quot;text&quot;}"/>
          <p:cNvSpPr txBox="1"/>
          <p:nvPr/>
        </p:nvSpPr>
        <p:spPr>
          <a:xfrm>
            <a:off x="9105900" y="2867025"/>
            <a:ext cx="2095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定位并修复当前报错</a:t>
            </a:r>
            <a:endParaRPr/>
          </a:p>
        </p:txBody>
      </p:sp>
      <p:sp>
        <p:nvSpPr>
          <p:cNvPr id="1262" name="矩形: 圆角 1261"/>
          <p:cNvSpPr/>
          <p:nvPr/>
        </p:nvSpPr>
        <p:spPr>
          <a:xfrm>
            <a:off x="8191500" y="3276600"/>
            <a:ext cx="3124200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63" name="矩形: 圆角 1262"/>
          <p:cNvSpPr/>
          <p:nvPr/>
        </p:nvSpPr>
        <p:spPr>
          <a:xfrm>
            <a:off x="8305800" y="3419475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64" name="文本框 1263" descr="{&quot;isTemplate&quot;:true,&quot;type&quot;:&quot;text&quot;}"/>
          <p:cNvSpPr txBox="1"/>
          <p:nvPr/>
        </p:nvSpPr>
        <p:spPr>
          <a:xfrm>
            <a:off x="8382000" y="3438525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/commit</a:t>
            </a:r>
            <a:endParaRPr/>
          </a:p>
        </p:txBody>
      </p:sp>
      <p:sp>
        <p:nvSpPr>
          <p:cNvPr id="1265" name="文本框 1264" descr="{&quot;isTemplate&quot;:true,&quot;type&quot;:&quot;text&quot;}"/>
          <p:cNvSpPr txBox="1"/>
          <p:nvPr/>
        </p:nvSpPr>
        <p:spPr>
          <a:xfrm>
            <a:off x="9105900" y="3400425"/>
            <a:ext cx="2095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整理改动并生成提交</a:t>
            </a:r>
            <a:endParaRPr/>
          </a:p>
        </p:txBody>
      </p:sp>
      <p:sp>
        <p:nvSpPr>
          <p:cNvPr id="1266" name="矩形: 圆角 1265"/>
          <p:cNvSpPr/>
          <p:nvPr/>
        </p:nvSpPr>
        <p:spPr>
          <a:xfrm>
            <a:off x="8191500" y="3810000"/>
            <a:ext cx="3124200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67" name="矩形: 圆角 1266"/>
          <p:cNvSpPr/>
          <p:nvPr/>
        </p:nvSpPr>
        <p:spPr>
          <a:xfrm>
            <a:off x="8305800" y="3952875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68" name="文本框 1267" descr="{&quot;isTemplate&quot;:true,&quot;type&quot;:&quot;text&quot;}"/>
          <p:cNvSpPr txBox="1"/>
          <p:nvPr/>
        </p:nvSpPr>
        <p:spPr>
          <a:xfrm>
            <a:off x="8382000" y="3971925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/sandbox</a:t>
            </a:r>
            <a:endParaRPr/>
          </a:p>
        </p:txBody>
      </p:sp>
      <p:sp>
        <p:nvSpPr>
          <p:cNvPr id="1269" name="文本框 1268" descr="{&quot;isTemplate&quot;:true,&quot;type&quot;:&quot;text&quot;}"/>
          <p:cNvSpPr txBox="1"/>
          <p:nvPr/>
        </p:nvSpPr>
        <p:spPr>
          <a:xfrm>
            <a:off x="9105900" y="3933825"/>
            <a:ext cx="2095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切换沙盒运行模式</a:t>
            </a:r>
            <a:endParaRPr/>
          </a:p>
        </p:txBody>
      </p:sp>
      <p:sp>
        <p:nvSpPr>
          <p:cNvPr id="1270" name="矩形: 圆角 1269"/>
          <p:cNvSpPr/>
          <p:nvPr/>
        </p:nvSpPr>
        <p:spPr>
          <a:xfrm>
            <a:off x="8191500" y="4343400"/>
            <a:ext cx="3124200" cy="457200"/>
          </a:xfrm>
          <a:prstGeom prst="roundRect">
            <a:avLst>
              <a:gd name="adj" fmla="val 1666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71" name="矩形: 圆角 1270"/>
          <p:cNvSpPr/>
          <p:nvPr/>
        </p:nvSpPr>
        <p:spPr>
          <a:xfrm>
            <a:off x="8305800" y="4486275"/>
            <a:ext cx="704850" cy="180975"/>
          </a:xfrm>
          <a:prstGeom prst="roundRect">
            <a:avLst>
              <a:gd name="adj" fmla="val 3157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72" name="文本框 1271" descr="{&quot;isTemplate&quot;:true,&quot;type&quot;:&quot;text&quot;}"/>
          <p:cNvSpPr txBox="1"/>
          <p:nvPr/>
        </p:nvSpPr>
        <p:spPr>
          <a:xfrm>
            <a:off x="8382000" y="4505325"/>
            <a:ext cx="552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/help</a:t>
            </a:r>
            <a:endParaRPr/>
          </a:p>
        </p:txBody>
      </p:sp>
      <p:sp>
        <p:nvSpPr>
          <p:cNvPr id="1273" name="文本框 1272" descr="{&quot;isTemplate&quot;:true,&quot;type&quot;:&quot;text&quot;}"/>
          <p:cNvSpPr txBox="1"/>
          <p:nvPr/>
        </p:nvSpPr>
        <p:spPr>
          <a:xfrm>
            <a:off x="9105900" y="4467225"/>
            <a:ext cx="20955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查看全部命令与用法</a:t>
            </a:r>
            <a:endParaRPr/>
          </a:p>
        </p:txBody>
      </p:sp>
      <p:sp>
        <p:nvSpPr>
          <p:cNvPr id="1274" name="矩形: 圆角 1273"/>
          <p:cNvSpPr/>
          <p:nvPr/>
        </p:nvSpPr>
        <p:spPr>
          <a:xfrm>
            <a:off x="4943475" y="4914900"/>
            <a:ext cx="6372225" cy="51435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75" name="文本框 1274" descr="{&quot;isTemplate&quot;:true,&quot;type&quot;:&quot;text&quot;}"/>
          <p:cNvSpPr txBox="1"/>
          <p:nvPr/>
        </p:nvSpPr>
        <p:spPr>
          <a:xfrm>
            <a:off x="5076825" y="5010150"/>
            <a:ext cx="6105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# 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安装（示例，具体以官网最新说明为准）</a:t>
            </a:r>
            <a:endParaRPr/>
          </a:p>
        </p:txBody>
      </p:sp>
      <p:sp>
        <p:nvSpPr>
          <p:cNvPr id="1276" name="文本框 1275" descr="{&quot;isTemplate&quot;:true,&quot;type&quot;:&quot;text&quot;}"/>
          <p:cNvSpPr txBox="1"/>
          <p:nvPr/>
        </p:nvSpPr>
        <p:spPr>
          <a:xfrm>
            <a:off x="5076825" y="5191125"/>
            <a:ext cx="6105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38">
                <a:solidFill>
                  <a:srgbClr val="334155"/>
                </a:solidFill>
                <a:latin typeface="JetBrains Mono"/>
                <a:ea typeface="JetBrains Mono"/>
              </a:rPr>
              <a:t>npm install -g @tencent-ai/codebuddy-code</a:t>
            </a:r>
            <a:endParaRPr/>
          </a:p>
        </p:txBody>
      </p:sp>
      <p:sp>
        <p:nvSpPr>
          <p:cNvPr id="1277" name="文本框 1276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278" name="文本框 1277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32 / 44</a:t>
            </a:r>
            <a:endParaRPr/>
          </a:p>
        </p:txBody>
      </p:sp>
      <p:pic>
        <p:nvPicPr>
          <p:cNvPr id="1279" name="图形 1278"/>
          <p:cNvPicPr>
            <a:picLocks noChangeAspect="1"/>
          </p:cNvPicPr>
          <p:nvPr/>
        </p:nvPicPr>
        <p:blipFill>
          <a:blip r:embed="rId6">
            <a:alphaModFix amt="8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96, flexDirection: 'row', alignItems: 'center', justifyContent: 'space-between' }}&gt;&#10;        &lt;Box style={{ flexDirection: 'row', alignItems: 'center', gap: 16 }}&gt;&#10;            &lt;FAIcon name='puzzle-piece' style={{ fill: '#0E7490', width: 30, height: 30, opacity: 0.85 }} /&gt;&#10;            &lt;Box style={{ flexDirection: 'column' }}&gt;&#10;                &lt;Text style={{ fontSize: 34, fontWeight: 'bold', color: '#0B2E4F' }}&gt;自定义 Skill：写一个代码审查技能&lt;/Text&gt;&#10;                &lt;Text style={{ fontSize: 16, color: '#64748B', marginTop: 3 }}&gt;&#10;                    结构很简单：一个目录 + 一个 SKILL.md，其余是可选的脚本&#10;                &lt;/Text&gt;&#10;            &lt;/Box&gt;&#10;        &lt;/Box&gt;&#10;        &lt;Box style={{ width: 6, height: 42, background: '#F59E0B', borderRadius: 3 }} /&gt;&#10;    &lt;/Box&gt;&#10;&#10;    &lt;Box style={{ height: 480, flexDirection: 'row', gap: 22 }}&gt;&#10;&#10;        &lt;Box style={{ flex: 4, flexDirection: 'column', gap: 13 }}&gt;&#10;            &lt;Box style={{&#10;                flex: 1, background: '#FFFFFF', borderRadius: 12, border: '1px solid #E2E8F0',&#10;                padding: '16px 19px', flexDirection: 'column',&#10;                boxShadow: '0 2px 10px rgba(11,46,79,0.05)',&#10;            }}&gt;&#10;                &lt;Text style={{ fontSize: 18, fontWeight: 'bold', color: '#0B2E4F', marginBottom: 8 }}&gt;目录结构&lt;/Text&gt;&#10;                &lt;Box style={{ background: '#F1F5F9', borderRadius: 9, padding: '10px 15px', flex: 1, flexDirection: 'column', gap: 5 }}&gt;&#10;                    {[&#10;                        '.codebuddy/skills/',&#10;                        '  └─ code-review/',&#10;                        '       ├─ SKILL.md',&#10;                        '       ├─ references/',&#10;                        '       │    └─ checklist.md',&#10;                        '       └─ scripts/scan.sh',&#10;                    ].map((l, i) =&gt; (&#10;                        &lt;Text key={i} style={{&#10;                            fontSize: 13, fontFamily: 'JetBrains Mono', lineHeight: 1.45,&#10;                            color: l.indexOf('SKILL.md') &gt;= 0 ? '#B45309' : '#334155',&#10;                            fontWeight: l.indexOf('SKILL.md') &gt;= 0 ? 'bold' : 'normal',&#10;                        }}&gt;{l}&lt;/Text&gt;&#10;                    ))}&#10;                &lt;/Box&gt;&#10;                &lt;Box style={{ marginTop: 9, background: '#E7F2F6', borderRadius: 8, padding: '8px 13px' }}&gt;&#10;                    &lt;Text style={{ fontSize: 12.5, color: '#0B2E4F', lineHeight: 1.45 }}&gt;&#10;                        放项目里 = 全组共用；放 ~/.codebuddy/skills/ = 只你自己用&#10;                    &lt;/Text&gt;&#10;                &lt;/Box&gt;&#10;            &lt;/Box&gt;&#10;&#10;            &lt;Box style={{&#10;                flex: 1, background: '#FFF7E6', borderRadius: 12, borderLeft: '5px solid #F59E0B',&#10;                padding: '16px 19px', flexDirection: 'column', justifyContent: 'center',&#10;            }}&gt;&#10;                &lt;Text style={{ fontSize: 17, fontWeight: 'bold', color: '#B45309', marginBottom: 8 }}&gt;三个必备字段&lt;/Text&gt;&#10;                {[&#10;                    'name：技能名，英文短横线，和目录名一致',&#10;                    'description：写清&quot;什么时候用&quot;，模型靠它匹配',&#10;                    'allowed-tools：声明它能用哪些工具，越窄越安全',&#10;                ].map((t, i) =&gt; (&#10;                    &lt;Box key={i} style={{ flexDirection: 'row', gap: 8, marginBottom: 6 }}&gt;&#10;                        &lt;Text style={{ fontSize: 14, color: '#B45309', fontWeight: 'bold' }}&gt;·&lt;/Text&gt;&#10;                        &lt;Text style={{ fontSize: 13.5, color: '#8A4E08', flex: 1, lineHeight: 1.45 }}&gt;{t}&lt;/Text&gt;&#10;                    &lt;/Box&gt;&#10;                ))}&#10;            &lt;/Box&gt;&#10;        &lt;/Box&gt;&#10;&#10;        &lt;Box style={{&#10;            flex: 7, background: '#0B2E4F', borderRadius: 14, padding: '16px 20px',&#10;            flexDirection: 'column', boxShadow: '0 2px 12px rgba(11,46,79,0.16)',&#10;        }}&gt;&#10;            &lt;Box style={{ flexDirection: 'row', alignItems: 'center', gap: 10, marginBottom: 9 }}&gt;&#10;                &lt;FAIcon name='file-code' style={{ fill: '#F59E0B', width: 18, height: 18 }} /&gt;&#10;                &lt;Text style={{ fontSize: 18.5, fontWeight: 'bold', color: '#FFFFFF' }}&gt;SKILL.md 完整示例&lt;/Text&gt;&#10;            &lt;/Box&gt;&#10;            &lt;Box style={{ flex: 1, background: 'rgba(0,0,0,0.22)', borderRadius: 10, padding: '12px 17px', flexDirection: 'column', gap: 4 }}&gt;&#10;                {[&#10;                    '---',&#10;                    'name: code-review',&#10;                    'description: 对安全工具代码做审查，检查输入校验、',&#10;                    '  错误处理、日志脱敏、依赖风险。用户要求 review、',&#10;                    '  审查代码或提交前自检时使用。',&#10;                    'allowed-tools: Read, Grep, Glob',&#10;                    '---',&#10;                    '# 代码审查技能',&#10;                    '## 执行步骤',&#10;                    '1. 用 Glob 找出本次改动的源文件',&#10;                    '2. 用 Grep 搜索危险模式：eval(、os.system、',&#10;                    '   明文密码、shell=True',&#10;                    '3. 对照 references/checklist.md 逐项核对',&#10;                    '4. 输出问题清单：文件:行号 + 等级 + 改法',&#10;                ].map((l, i) =&gt; (&#10;                    &lt;Text key={i} style={{&#10;                        fontSize: 12, fontFamily: 'JetBrains Mono', lineHeight: 1.42,&#10;                        color: l.indexOf('---') === 0 ? '#F59E0B' : (l.indexOf('#') === 0 ? '#7FD4E4' : '#C9DCE8'),&#10;                        fontWeight: l.indexOf('#') === 0 ? 'bold' : 'normal',&#10;                    }}&gt;{l}&lt;/Text&gt;&#10;                ))}&#10;            &lt;/Box&gt;&#10;            &lt;Box style={{&#10;                marginTop: 9, background: 'rgba(255,255,255,0.09)', borderRadius: 9,&#10;                padding: '8px 14px', flexDirection: 'row', alignItems: 'center', gap: 10,&#10;            }}&gt;&#10;                &lt;FAIcon name='lightbulb' style={{ fill: '#F59E0B', width: 16, height: 16 }} /&gt;&#10;                &lt;Text style={{ fontSize: 13, color: '#D6E5EF', flex: 1, lineHeight: 1.4 }}&gt;&#10;                    description 写得好不好，直接决定模型会不会在正确的时候调用它。&#10;                &lt;/Text&gt;&#10;            &lt;/Box&gt;&#10;        &lt;/Box&gt;&#10;&#10;    &lt;/Box&gt;&#10;&#10;    &lt;Box style={{ height: 54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33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矩形 12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82" name="文本框 1281" descr="{&quot;isTemplate&quot;:true,&quot;type&quot;:&quot;text&quot;}"/>
          <p:cNvSpPr txBox="1"/>
          <p:nvPr/>
        </p:nvSpPr>
        <p:spPr>
          <a:xfrm>
            <a:off x="1123950" y="342900"/>
            <a:ext cx="49911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B2E4F"/>
                </a:solidFill>
                <a:latin typeface="Microsoft YaHei"/>
                <a:ea typeface="Microsoft YaHei"/>
              </a:rPr>
              <a:t>自定义</a:t>
            </a:r>
            <a:r>
              <a:rPr lang="en-US" sz="2550" b="1">
                <a:solidFill>
                  <a:srgbClr val="0B2E4F"/>
                </a:solidFill>
                <a:latin typeface="Microsoft YaHei"/>
                <a:ea typeface="Microsoft YaHei"/>
              </a:rPr>
              <a:t> Skill</a:t>
            </a:r>
            <a:r>
              <a:rPr lang="zh-CN" sz="2550" b="1">
                <a:solidFill>
                  <a:srgbClr val="0B2E4F"/>
                </a:solidFill>
                <a:latin typeface="Microsoft YaHei"/>
                <a:ea typeface="Microsoft YaHei"/>
              </a:rPr>
              <a:t>：写一个代码审查技能</a:t>
            </a:r>
            <a:endParaRPr/>
          </a:p>
        </p:txBody>
      </p:sp>
      <p:sp>
        <p:nvSpPr>
          <p:cNvPr id="1283" name="文本框 1282" descr="{&quot;isTemplate&quot;:true,&quot;type&quot;:&quot;text&quot;}"/>
          <p:cNvSpPr txBox="1"/>
          <p:nvPr/>
        </p:nvSpPr>
        <p:spPr>
          <a:xfrm>
            <a:off x="1123950" y="762000"/>
            <a:ext cx="49911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>
                <a:solidFill>
                  <a:srgbClr val="64748B"/>
                </a:solidFill>
                <a:latin typeface="Microsoft YaHei"/>
                <a:ea typeface="Microsoft YaHei"/>
              </a:rPr>
              <a:t>结构很简单：一个目录</a:t>
            </a:r>
            <a:r>
              <a:rPr lang="en-US" sz="1200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1200">
                <a:solidFill>
                  <a:srgbClr val="64748B"/>
                </a:solidFill>
                <a:latin typeface="Microsoft YaHei"/>
                <a:ea typeface="Microsoft YaHei"/>
              </a:rPr>
              <a:t>一个</a:t>
            </a:r>
            <a:r>
              <a:rPr lang="en-US" sz="1200">
                <a:solidFill>
                  <a:srgbClr val="64748B"/>
                </a:solidFill>
                <a:latin typeface="Microsoft YaHei"/>
                <a:ea typeface="Microsoft YaHei"/>
              </a:rPr>
              <a:t> SKILL.md</a:t>
            </a:r>
            <a:r>
              <a:rPr lang="zh-CN" sz="1200">
                <a:solidFill>
                  <a:srgbClr val="64748B"/>
                </a:solidFill>
                <a:latin typeface="Microsoft YaHei"/>
                <a:ea typeface="Microsoft YaHei"/>
              </a:rPr>
              <a:t>，其余是可选的脚本</a:t>
            </a:r>
            <a:endParaRPr/>
          </a:p>
        </p:txBody>
      </p:sp>
      <p:sp>
        <p:nvSpPr>
          <p:cNvPr id="1284" name="矩形: 圆角 1283"/>
          <p:cNvSpPr/>
          <p:nvPr/>
        </p:nvSpPr>
        <p:spPr>
          <a:xfrm>
            <a:off x="11449050" y="447675"/>
            <a:ext cx="57150" cy="4000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85" name="矩形: 圆角 1284"/>
          <p:cNvSpPr/>
          <p:nvPr/>
        </p:nvSpPr>
        <p:spPr>
          <a:xfrm>
            <a:off x="685800" y="1104900"/>
            <a:ext cx="3857625" cy="3000375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86" name="文本框 1285" descr="{&quot;isTemplate&quot;:true,&quot;type&quot;:&quot;text&quot;}"/>
          <p:cNvSpPr txBox="1"/>
          <p:nvPr/>
        </p:nvSpPr>
        <p:spPr>
          <a:xfrm>
            <a:off x="866775" y="1257300"/>
            <a:ext cx="34956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目录结构</a:t>
            </a:r>
            <a:endParaRPr/>
          </a:p>
        </p:txBody>
      </p:sp>
      <p:sp>
        <p:nvSpPr>
          <p:cNvPr id="1287" name="矩形: 圆角 1286"/>
          <p:cNvSpPr/>
          <p:nvPr/>
        </p:nvSpPr>
        <p:spPr>
          <a:xfrm>
            <a:off x="866775" y="1543050"/>
            <a:ext cx="3495675" cy="1752600"/>
          </a:xfrm>
          <a:prstGeom prst="roundRect">
            <a:avLst>
              <a:gd name="adj" fmla="val 489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88" name="文本框 1287" descr="{&quot;isTemplate&quot;:true,&quot;type&quot;:&quot;text&quot;}"/>
          <p:cNvSpPr txBox="1"/>
          <p:nvPr/>
        </p:nvSpPr>
        <p:spPr>
          <a:xfrm>
            <a:off x="1009650" y="1638300"/>
            <a:ext cx="3209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.codebuddy/skills/</a:t>
            </a:r>
            <a:endParaRPr/>
          </a:p>
        </p:txBody>
      </p:sp>
      <p:sp>
        <p:nvSpPr>
          <p:cNvPr id="1289" name="文本框 1288" descr="{&quot;isTemplate&quot;:true,&quot;type&quot;:&quot;text&quot;}"/>
          <p:cNvSpPr txBox="1"/>
          <p:nvPr/>
        </p:nvSpPr>
        <p:spPr>
          <a:xfrm>
            <a:off x="1009650" y="1905000"/>
            <a:ext cx="3209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 └─ code-review/</a:t>
            </a:r>
            <a:endParaRPr/>
          </a:p>
        </p:txBody>
      </p:sp>
      <p:sp>
        <p:nvSpPr>
          <p:cNvPr id="1290" name="文本框 1289" descr="{&quot;isTemplate&quot;:true,&quot;type&quot;:&quot;text&quot;}"/>
          <p:cNvSpPr txBox="1"/>
          <p:nvPr/>
        </p:nvSpPr>
        <p:spPr>
          <a:xfrm>
            <a:off x="1009650" y="2171700"/>
            <a:ext cx="3209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975" b="1">
                <a:solidFill>
                  <a:srgbClr val="B45309"/>
                </a:solidFill>
                <a:latin typeface="JetBrains Mono"/>
                <a:ea typeface="JetBrains Mono"/>
              </a:rPr>
              <a:t>       ├─ SKILL.md</a:t>
            </a:r>
            <a:endParaRPr/>
          </a:p>
        </p:txBody>
      </p:sp>
      <p:sp>
        <p:nvSpPr>
          <p:cNvPr id="1291" name="文本框 1290" descr="{&quot;isTemplate&quot;:true,&quot;type&quot;:&quot;text&quot;}"/>
          <p:cNvSpPr txBox="1"/>
          <p:nvPr/>
        </p:nvSpPr>
        <p:spPr>
          <a:xfrm>
            <a:off x="1009650" y="2438400"/>
            <a:ext cx="3209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      ├─ references/</a:t>
            </a:r>
            <a:endParaRPr/>
          </a:p>
        </p:txBody>
      </p:sp>
      <p:sp>
        <p:nvSpPr>
          <p:cNvPr id="1292" name="文本框 1291" descr="{&quot;isTemplate&quot;:true,&quot;type&quot;:&quot;text&quot;}"/>
          <p:cNvSpPr txBox="1"/>
          <p:nvPr/>
        </p:nvSpPr>
        <p:spPr>
          <a:xfrm>
            <a:off x="1009650" y="2705100"/>
            <a:ext cx="3209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      │    └─ checklist.md</a:t>
            </a:r>
            <a:endParaRPr/>
          </a:p>
        </p:txBody>
      </p:sp>
      <p:sp>
        <p:nvSpPr>
          <p:cNvPr id="1293" name="文本框 1292" descr="{&quot;isTemplate&quot;:true,&quot;type&quot;:&quot;text&quot;}"/>
          <p:cNvSpPr txBox="1"/>
          <p:nvPr/>
        </p:nvSpPr>
        <p:spPr>
          <a:xfrm>
            <a:off x="1009650" y="2971800"/>
            <a:ext cx="32099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975">
                <a:solidFill>
                  <a:srgbClr val="334155"/>
                </a:solidFill>
                <a:latin typeface="JetBrains Mono"/>
                <a:ea typeface="JetBrains Mono"/>
              </a:rPr>
              <a:t>       └─ scripts/scan.sh</a:t>
            </a:r>
            <a:endParaRPr/>
          </a:p>
        </p:txBody>
      </p:sp>
      <p:sp>
        <p:nvSpPr>
          <p:cNvPr id="1294" name="矩形: 圆角 1293"/>
          <p:cNvSpPr/>
          <p:nvPr/>
        </p:nvSpPr>
        <p:spPr>
          <a:xfrm>
            <a:off x="866775" y="3381375"/>
            <a:ext cx="3495675" cy="571500"/>
          </a:xfrm>
          <a:prstGeom prst="roundRect">
            <a:avLst>
              <a:gd name="adj" fmla="val 13333"/>
            </a:avLst>
          </a:prstGeom>
          <a:solidFill>
            <a:srgbClr val="E7F2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95" name="文本框 1294" descr="{&quot;isTemplate&quot;:true,&quot;type&quot;:&quot;text&quot;}"/>
          <p:cNvSpPr txBox="1"/>
          <p:nvPr/>
        </p:nvSpPr>
        <p:spPr>
          <a:xfrm>
            <a:off x="990600" y="3457575"/>
            <a:ext cx="3248025" cy="4191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938">
                <a:solidFill>
                  <a:srgbClr val="0B2E4F"/>
                </a:solidFill>
                <a:latin typeface="Microsoft YaHei"/>
                <a:ea typeface="Microsoft YaHei"/>
              </a:rPr>
              <a:t>放项目里</a:t>
            </a:r>
            <a:r>
              <a:rPr lang="en-US" sz="938">
                <a:solidFill>
                  <a:srgbClr val="0B2E4F"/>
                </a:solidFill>
                <a:latin typeface="Microsoft YaHei"/>
                <a:ea typeface="Microsoft YaHei"/>
              </a:rPr>
              <a:t> = </a:t>
            </a:r>
            <a:r>
              <a:rPr lang="zh-CN" sz="938">
                <a:solidFill>
                  <a:srgbClr val="0B2E4F"/>
                </a:solidFill>
                <a:latin typeface="Microsoft YaHei"/>
                <a:ea typeface="Microsoft YaHei"/>
              </a:rPr>
              <a:t>全组共用；放</a:t>
            </a:r>
            <a:r>
              <a:rPr lang="en-US" sz="938">
                <a:solidFill>
                  <a:srgbClr val="0B2E4F"/>
                </a:solidFill>
                <a:latin typeface="Microsoft YaHei"/>
                <a:ea typeface="Microsoft YaHei"/>
              </a:rPr>
              <a:t> ~/.codebuddy/skills/ = </a:t>
            </a:r>
            <a:r>
              <a:rPr lang="zh-CN" sz="938">
                <a:solidFill>
                  <a:srgbClr val="0B2E4F"/>
                </a:solidFill>
                <a:latin typeface="Microsoft YaHei"/>
                <a:ea typeface="Microsoft YaHei"/>
              </a:rPr>
              <a:t>只你自己用</a:t>
            </a:r>
            <a:endParaRPr/>
          </a:p>
        </p:txBody>
      </p:sp>
      <p:sp>
        <p:nvSpPr>
          <p:cNvPr id="1296" name="矩形: 圆角 1295"/>
          <p:cNvSpPr/>
          <p:nvPr/>
        </p:nvSpPr>
        <p:spPr>
          <a:xfrm>
            <a:off x="733425" y="4229100"/>
            <a:ext cx="3857625" cy="1447800"/>
          </a:xfrm>
          <a:prstGeom prst="roundRect">
            <a:avLst>
              <a:gd name="adj" fmla="val 7895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97" name="任意多边形: 形状 1296"/>
          <p:cNvSpPr/>
          <p:nvPr/>
        </p:nvSpPr>
        <p:spPr>
          <a:xfrm>
            <a:off x="733425" y="4229100"/>
            <a:ext cx="3857625" cy="1447800"/>
          </a:xfrm>
          <a:custGeom>
            <a:avLst/>
            <a:gdLst/>
            <a:ahLst/>
            <a:cxnLst/>
            <a:rect l="0" t="0" r="0" b="0"/>
            <a:pathLst>
              <a:path w="405" h="152">
                <a:moveTo>
                  <a:pt x="11" y="0"/>
                </a:moveTo>
                <a:cubicBezTo>
                  <a:pt x="8" y="0"/>
                  <a:pt x="5" y="3"/>
                  <a:pt x="5" y="7"/>
                </a:cubicBezTo>
                <a:lnTo>
                  <a:pt x="5" y="145"/>
                </a:lnTo>
                <a:cubicBezTo>
                  <a:pt x="5" y="148"/>
                  <a:pt x="7" y="151"/>
                  <a:pt x="10" y="152"/>
                </a:cubicBezTo>
                <a:cubicBezTo>
                  <a:pt x="4" y="151"/>
                  <a:pt x="0" y="146"/>
                  <a:pt x="0" y="140"/>
                </a:cubicBezTo>
                <a:lnTo>
                  <a:pt x="0" y="12"/>
                </a:lnTo>
                <a:cubicBezTo>
                  <a:pt x="0" y="6"/>
                  <a:pt x="5" y="0"/>
                  <a:pt x="12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98" name="文本框 1297" descr="{&quot;isTemplate&quot;:true,&quot;type&quot;:&quot;text&quot;}"/>
          <p:cNvSpPr txBox="1"/>
          <p:nvPr/>
        </p:nvSpPr>
        <p:spPr>
          <a:xfrm>
            <a:off x="914400" y="4391025"/>
            <a:ext cx="34480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B45309"/>
                </a:solidFill>
                <a:latin typeface="Microsoft YaHei"/>
                <a:ea typeface="Microsoft YaHei"/>
              </a:rPr>
              <a:t>三个必备字段</a:t>
            </a:r>
            <a:endParaRPr/>
          </a:p>
        </p:txBody>
      </p:sp>
      <p:sp>
        <p:nvSpPr>
          <p:cNvPr id="1299" name="文本框 1298" descr="{&quot;isTemplate&quot;:true,&quot;type&quot;:&quot;text&quot;}"/>
          <p:cNvSpPr txBox="1"/>
          <p:nvPr/>
        </p:nvSpPr>
        <p:spPr>
          <a:xfrm>
            <a:off x="914400" y="4667250"/>
            <a:ext cx="666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B45309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300" name="文本框 1299" descr="{&quot;isTemplate&quot;:true,&quot;type&quot;:&quot;text&quot;}"/>
          <p:cNvSpPr txBox="1"/>
          <p:nvPr/>
        </p:nvSpPr>
        <p:spPr>
          <a:xfrm>
            <a:off x="1057275" y="4667250"/>
            <a:ext cx="33051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1013">
                <a:solidFill>
                  <a:srgbClr val="8A4E08"/>
                </a:solidFill>
                <a:latin typeface="Microsoft YaHei"/>
                <a:ea typeface="Microsoft YaHei"/>
              </a:rPr>
              <a:t>name</a:t>
            </a:r>
            <a:r>
              <a:rPr lang="zh-CN" sz="1013">
                <a:solidFill>
                  <a:srgbClr val="8A4E08"/>
                </a:solidFill>
                <a:latin typeface="Microsoft YaHei"/>
                <a:ea typeface="Microsoft YaHei"/>
              </a:rPr>
              <a:t>：技能名，英文短横线，和目录名一致</a:t>
            </a:r>
            <a:endParaRPr/>
          </a:p>
        </p:txBody>
      </p:sp>
      <p:sp>
        <p:nvSpPr>
          <p:cNvPr id="1301" name="文本框 1300" descr="{&quot;isTemplate&quot;:true,&quot;type&quot;:&quot;text&quot;}"/>
          <p:cNvSpPr txBox="1"/>
          <p:nvPr/>
        </p:nvSpPr>
        <p:spPr>
          <a:xfrm>
            <a:off x="914400" y="4953000"/>
            <a:ext cx="666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B45309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302" name="文本框 1301" descr="{&quot;isTemplate&quot;:true,&quot;type&quot;:&quot;text&quot;}"/>
          <p:cNvSpPr txBox="1"/>
          <p:nvPr/>
        </p:nvSpPr>
        <p:spPr>
          <a:xfrm>
            <a:off x="1057275" y="4953000"/>
            <a:ext cx="33051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1013">
                <a:solidFill>
                  <a:srgbClr val="8A4E08"/>
                </a:solidFill>
                <a:latin typeface="Microsoft YaHei"/>
                <a:ea typeface="Microsoft YaHei"/>
              </a:rPr>
              <a:t>description</a:t>
            </a:r>
            <a:r>
              <a:rPr lang="zh-CN" sz="1013">
                <a:solidFill>
                  <a:srgbClr val="8A4E08"/>
                </a:solidFill>
                <a:latin typeface="Microsoft YaHei"/>
                <a:ea typeface="Microsoft YaHei"/>
              </a:rPr>
              <a:t>：写清</a:t>
            </a:r>
            <a:r>
              <a:rPr lang="en-US" sz="1013">
                <a:solidFill>
                  <a:srgbClr val="8A4E08"/>
                </a:solidFill>
                <a:latin typeface="Microsoft YaHei"/>
                <a:ea typeface="Microsoft YaHei"/>
              </a:rPr>
              <a:t>"</a:t>
            </a:r>
            <a:r>
              <a:rPr lang="zh-CN" sz="1013">
                <a:solidFill>
                  <a:srgbClr val="8A4E08"/>
                </a:solidFill>
                <a:latin typeface="Microsoft YaHei"/>
                <a:ea typeface="Microsoft YaHei"/>
              </a:rPr>
              <a:t>什么时候用</a:t>
            </a:r>
            <a:r>
              <a:rPr lang="en-US" sz="1013">
                <a:solidFill>
                  <a:srgbClr val="8A4E08"/>
                </a:solidFill>
                <a:latin typeface="Microsoft YaHei"/>
                <a:ea typeface="Microsoft YaHei"/>
              </a:rPr>
              <a:t>"</a:t>
            </a:r>
            <a:r>
              <a:rPr lang="zh-CN" sz="1013">
                <a:solidFill>
                  <a:srgbClr val="8A4E08"/>
                </a:solidFill>
                <a:latin typeface="Microsoft YaHei"/>
                <a:ea typeface="Microsoft YaHei"/>
              </a:rPr>
              <a:t>，模型靠它匹配</a:t>
            </a:r>
            <a:endParaRPr/>
          </a:p>
        </p:txBody>
      </p:sp>
      <p:sp>
        <p:nvSpPr>
          <p:cNvPr id="1303" name="文本框 1302" descr="{&quot;isTemplate&quot;:true,&quot;type&quot;:&quot;text&quot;}"/>
          <p:cNvSpPr txBox="1"/>
          <p:nvPr/>
        </p:nvSpPr>
        <p:spPr>
          <a:xfrm>
            <a:off x="914400" y="5238750"/>
            <a:ext cx="666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B45309"/>
                </a:solidFill>
                <a:latin typeface="Microsoft YaHei"/>
                <a:ea typeface="Microsoft YaHei"/>
              </a:rPr>
              <a:t>·</a:t>
            </a:r>
            <a:endParaRPr/>
          </a:p>
        </p:txBody>
      </p:sp>
      <p:sp>
        <p:nvSpPr>
          <p:cNvPr id="1304" name="文本框 1303" descr="{&quot;isTemplate&quot;:true,&quot;type&quot;:&quot;text&quot;}"/>
          <p:cNvSpPr txBox="1"/>
          <p:nvPr/>
        </p:nvSpPr>
        <p:spPr>
          <a:xfrm>
            <a:off x="1057275" y="5238750"/>
            <a:ext cx="33051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en-US" sz="1013">
                <a:solidFill>
                  <a:srgbClr val="8A4E08"/>
                </a:solidFill>
                <a:latin typeface="Microsoft YaHei"/>
                <a:ea typeface="Microsoft YaHei"/>
              </a:rPr>
              <a:t>allowed-tools</a:t>
            </a:r>
            <a:r>
              <a:rPr lang="zh-CN" sz="1013">
                <a:solidFill>
                  <a:srgbClr val="8A4E08"/>
                </a:solidFill>
                <a:latin typeface="Microsoft YaHei"/>
                <a:ea typeface="Microsoft YaHei"/>
              </a:rPr>
              <a:t>：声明它能用哪些工具，越窄越安全</a:t>
            </a:r>
            <a:endParaRPr/>
          </a:p>
        </p:txBody>
      </p:sp>
      <p:sp>
        <p:nvSpPr>
          <p:cNvPr id="1305" name="矩形: 圆角 1304"/>
          <p:cNvSpPr/>
          <p:nvPr/>
        </p:nvSpPr>
        <p:spPr>
          <a:xfrm>
            <a:off x="4752975" y="1104900"/>
            <a:ext cx="6753225" cy="4581525"/>
          </a:xfrm>
          <a:prstGeom prst="roundRect">
            <a:avLst>
              <a:gd name="adj" fmla="val 2911"/>
            </a:avLst>
          </a:prstGeom>
          <a:solidFill>
            <a:srgbClr val="0B2E4F"/>
          </a:solidFill>
          <a:ln/>
          <a:effectLst>
            <a:outerShdw blurRad="114300" dist="19050" dir="5400000">
              <a:srgbClr val="0B2E4F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306" name="图形 130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3475" y="1285875"/>
            <a:ext cx="171450" cy="171450"/>
          </a:xfrm>
          <a:prstGeom prst="rect">
            <a:avLst/>
          </a:prstGeom>
          <a:ln/>
        </p:spPr>
      </p:pic>
      <p:sp>
        <p:nvSpPr>
          <p:cNvPr id="1307" name="文本框 1306" descr="{&quot;isTemplate&quot;:true,&quot;type&quot;:&quot;text&quot;}"/>
          <p:cNvSpPr txBox="1"/>
          <p:nvPr/>
        </p:nvSpPr>
        <p:spPr>
          <a:xfrm>
            <a:off x="5210175" y="1257300"/>
            <a:ext cx="15811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88" b="1">
                <a:solidFill>
                  <a:srgbClr val="FFFFFF"/>
                </a:solidFill>
                <a:latin typeface="Microsoft YaHei"/>
                <a:ea typeface="Microsoft YaHei"/>
              </a:rPr>
              <a:t>SKILL.md </a:t>
            </a:r>
            <a:r>
              <a:rPr lang="zh-CN" sz="1388" b="1">
                <a:solidFill>
                  <a:srgbClr val="FFFFFF"/>
                </a:solidFill>
                <a:latin typeface="Microsoft YaHei"/>
                <a:ea typeface="Microsoft YaHei"/>
              </a:rPr>
              <a:t>完整示例</a:t>
            </a:r>
            <a:endParaRPr/>
          </a:p>
        </p:txBody>
      </p:sp>
      <p:sp>
        <p:nvSpPr>
          <p:cNvPr id="1308" name="矩形: 圆角 1307"/>
          <p:cNvSpPr/>
          <p:nvPr/>
        </p:nvSpPr>
        <p:spPr>
          <a:xfrm>
            <a:off x="4943475" y="1562100"/>
            <a:ext cx="6372225" cy="3524250"/>
          </a:xfrm>
          <a:prstGeom prst="roundRect">
            <a:avLst>
              <a:gd name="adj" fmla="val 2703"/>
            </a:avLst>
          </a:prstGeom>
          <a:solidFill>
            <a:srgbClr val="000000">
              <a:alpha val="2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09" name="文本框 1308" descr="{&quot;isTemplate&quot;:true,&quot;type&quot;:&quot;text&quot;}"/>
          <p:cNvSpPr txBox="1"/>
          <p:nvPr/>
        </p:nvSpPr>
        <p:spPr>
          <a:xfrm>
            <a:off x="5105400" y="1676400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F59E0B"/>
                </a:solidFill>
                <a:latin typeface="JetBrains Mono"/>
                <a:ea typeface="JetBrains Mono"/>
              </a:rPr>
              <a:t>---</a:t>
            </a:r>
            <a:endParaRPr/>
          </a:p>
        </p:txBody>
      </p:sp>
      <p:sp>
        <p:nvSpPr>
          <p:cNvPr id="1310" name="文本框 1309" descr="{&quot;isTemplate&quot;:true,&quot;type&quot;:&quot;text&quot;}"/>
          <p:cNvSpPr txBox="1"/>
          <p:nvPr/>
        </p:nvSpPr>
        <p:spPr>
          <a:xfrm>
            <a:off x="5105400" y="1914525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name: code-review</a:t>
            </a:r>
            <a:endParaRPr/>
          </a:p>
        </p:txBody>
      </p:sp>
      <p:sp>
        <p:nvSpPr>
          <p:cNvPr id="1311" name="文本框 1310" descr="{&quot;isTemplate&quot;:true,&quot;type&quot;:&quot;text&quot;}"/>
          <p:cNvSpPr txBox="1"/>
          <p:nvPr/>
        </p:nvSpPr>
        <p:spPr>
          <a:xfrm>
            <a:off x="5105400" y="2152650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description: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对安全工具代码做审查，检查输入校验、</a:t>
            </a:r>
            <a:endParaRPr/>
          </a:p>
        </p:txBody>
      </p:sp>
      <p:sp>
        <p:nvSpPr>
          <p:cNvPr id="1312" name="文本框 1311" descr="{&quot;isTemplate&quot;:true,&quot;type&quot;:&quot;text&quot;}"/>
          <p:cNvSpPr txBox="1"/>
          <p:nvPr/>
        </p:nvSpPr>
        <p:spPr>
          <a:xfrm>
            <a:off x="5105400" y="2390775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 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错误处理、日志脱敏、依赖风险。用户要求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 review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、</a:t>
            </a:r>
            <a:endParaRPr/>
          </a:p>
        </p:txBody>
      </p:sp>
      <p:sp>
        <p:nvSpPr>
          <p:cNvPr id="1313" name="文本框 1312" descr="{&quot;isTemplate&quot;:true,&quot;type&quot;:&quot;text&quot;}"/>
          <p:cNvSpPr txBox="1"/>
          <p:nvPr/>
        </p:nvSpPr>
        <p:spPr>
          <a:xfrm>
            <a:off x="5105400" y="2628900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 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审查代码或提交前自检时使用。</a:t>
            </a:r>
            <a:endParaRPr/>
          </a:p>
        </p:txBody>
      </p:sp>
      <p:sp>
        <p:nvSpPr>
          <p:cNvPr id="1314" name="文本框 1313" descr="{&quot;isTemplate&quot;:true,&quot;type&quot;:&quot;text&quot;}"/>
          <p:cNvSpPr txBox="1"/>
          <p:nvPr/>
        </p:nvSpPr>
        <p:spPr>
          <a:xfrm>
            <a:off x="5105400" y="2867025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allowed-tools: Read, Grep, Glob</a:t>
            </a:r>
            <a:endParaRPr/>
          </a:p>
        </p:txBody>
      </p:sp>
      <p:sp>
        <p:nvSpPr>
          <p:cNvPr id="1315" name="文本框 1314" descr="{&quot;isTemplate&quot;:true,&quot;type&quot;:&quot;text&quot;}"/>
          <p:cNvSpPr txBox="1"/>
          <p:nvPr/>
        </p:nvSpPr>
        <p:spPr>
          <a:xfrm>
            <a:off x="5105400" y="3105150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F59E0B"/>
                </a:solidFill>
                <a:latin typeface="JetBrains Mono"/>
                <a:ea typeface="JetBrains Mono"/>
              </a:rPr>
              <a:t>---</a:t>
            </a:r>
            <a:endParaRPr/>
          </a:p>
        </p:txBody>
      </p:sp>
      <p:sp>
        <p:nvSpPr>
          <p:cNvPr id="1316" name="文本框 1315" descr="{&quot;isTemplate&quot;:true,&quot;type&quot;:&quot;text&quot;}"/>
          <p:cNvSpPr txBox="1"/>
          <p:nvPr/>
        </p:nvSpPr>
        <p:spPr>
          <a:xfrm>
            <a:off x="5105400" y="3343275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# </a:t>
            </a:r>
            <a:r>
              <a:rPr lang="zh-CN" sz="900" b="1">
                <a:solidFill>
                  <a:srgbClr val="7FD4E4"/>
                </a:solidFill>
                <a:latin typeface="JetBrains Mono"/>
                <a:ea typeface="JetBrains Mono"/>
              </a:rPr>
              <a:t>代码审查技能</a:t>
            </a:r>
            <a:endParaRPr/>
          </a:p>
        </p:txBody>
      </p:sp>
      <p:sp>
        <p:nvSpPr>
          <p:cNvPr id="1317" name="文本框 1316" descr="{&quot;isTemplate&quot;:true,&quot;type&quot;:&quot;text&quot;}"/>
          <p:cNvSpPr txBox="1"/>
          <p:nvPr/>
        </p:nvSpPr>
        <p:spPr>
          <a:xfrm>
            <a:off x="5105400" y="3581400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 b="1">
                <a:solidFill>
                  <a:srgbClr val="7FD4E4"/>
                </a:solidFill>
                <a:latin typeface="JetBrains Mono"/>
                <a:ea typeface="JetBrains Mono"/>
              </a:rPr>
              <a:t>## </a:t>
            </a:r>
            <a:r>
              <a:rPr lang="zh-CN" sz="900" b="1">
                <a:solidFill>
                  <a:srgbClr val="7FD4E4"/>
                </a:solidFill>
                <a:latin typeface="JetBrains Mono"/>
                <a:ea typeface="JetBrains Mono"/>
              </a:rPr>
              <a:t>执行步骤</a:t>
            </a:r>
            <a:endParaRPr/>
          </a:p>
        </p:txBody>
      </p:sp>
      <p:sp>
        <p:nvSpPr>
          <p:cNvPr id="1318" name="文本框 1317" descr="{&quot;isTemplate&quot;:true,&quot;type&quot;:&quot;text&quot;}"/>
          <p:cNvSpPr txBox="1"/>
          <p:nvPr/>
        </p:nvSpPr>
        <p:spPr>
          <a:xfrm>
            <a:off x="5105400" y="3819525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1.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用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 Glob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找出本次改动的源文件</a:t>
            </a:r>
            <a:endParaRPr/>
          </a:p>
        </p:txBody>
      </p:sp>
      <p:sp>
        <p:nvSpPr>
          <p:cNvPr id="1319" name="文本框 1318" descr="{&quot;isTemplate&quot;:true,&quot;type&quot;:&quot;text&quot;}"/>
          <p:cNvSpPr txBox="1"/>
          <p:nvPr/>
        </p:nvSpPr>
        <p:spPr>
          <a:xfrm>
            <a:off x="5105400" y="4057650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2.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用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 Grep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搜索危险模式：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eval(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、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os.system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、</a:t>
            </a:r>
            <a:endParaRPr/>
          </a:p>
        </p:txBody>
      </p:sp>
      <p:sp>
        <p:nvSpPr>
          <p:cNvPr id="1320" name="文本框 1319" descr="{&quot;isTemplate&quot;:true,&quot;type&quot;:&quot;text&quot;}"/>
          <p:cNvSpPr txBox="1"/>
          <p:nvPr/>
        </p:nvSpPr>
        <p:spPr>
          <a:xfrm>
            <a:off x="5105400" y="4295775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  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明文密码、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shell=True</a:t>
            </a:r>
            <a:endParaRPr/>
          </a:p>
        </p:txBody>
      </p:sp>
      <p:sp>
        <p:nvSpPr>
          <p:cNvPr id="1321" name="文本框 1320" descr="{&quot;isTemplate&quot;:true,&quot;type&quot;:&quot;text&quot;}"/>
          <p:cNvSpPr txBox="1"/>
          <p:nvPr/>
        </p:nvSpPr>
        <p:spPr>
          <a:xfrm>
            <a:off x="5105400" y="4533900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3.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对照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 references/checklist.md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逐项核对</a:t>
            </a:r>
            <a:endParaRPr/>
          </a:p>
        </p:txBody>
      </p:sp>
      <p:sp>
        <p:nvSpPr>
          <p:cNvPr id="1322" name="文本框 1321" descr="{&quot;isTemplate&quot;:true,&quot;type&quot;:&quot;text&quot;}"/>
          <p:cNvSpPr txBox="1"/>
          <p:nvPr/>
        </p:nvSpPr>
        <p:spPr>
          <a:xfrm>
            <a:off x="5105400" y="4772025"/>
            <a:ext cx="60483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4.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输出问题清单：文件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: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行号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 +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等级</a:t>
            </a:r>
            <a:r>
              <a:rPr lang="en-US" sz="900">
                <a:solidFill>
                  <a:srgbClr val="C9DCE8"/>
                </a:solidFill>
                <a:latin typeface="JetBrains Mono"/>
                <a:ea typeface="JetBrains Mono"/>
              </a:rPr>
              <a:t> + </a:t>
            </a:r>
            <a:r>
              <a:rPr lang="zh-CN" sz="900">
                <a:solidFill>
                  <a:srgbClr val="C9DCE8"/>
                </a:solidFill>
                <a:latin typeface="JetBrains Mono"/>
                <a:ea typeface="JetBrains Mono"/>
              </a:rPr>
              <a:t>改法</a:t>
            </a:r>
            <a:endParaRPr/>
          </a:p>
        </p:txBody>
      </p:sp>
      <p:sp>
        <p:nvSpPr>
          <p:cNvPr id="1323" name="矩形: 圆角 1322"/>
          <p:cNvSpPr/>
          <p:nvPr/>
        </p:nvSpPr>
        <p:spPr>
          <a:xfrm>
            <a:off x="4943475" y="5172075"/>
            <a:ext cx="6372225" cy="361950"/>
          </a:xfrm>
          <a:prstGeom prst="roundRect">
            <a:avLst>
              <a:gd name="adj" fmla="val 23684"/>
            </a:avLst>
          </a:prstGeom>
          <a:solidFill>
            <a:srgbClr val="FFFFFF">
              <a:alpha val="9000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24" name="图形 132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6825" y="5276850"/>
            <a:ext cx="152400" cy="152400"/>
          </a:xfrm>
          <a:prstGeom prst="rect">
            <a:avLst/>
          </a:prstGeom>
          <a:ln/>
        </p:spPr>
      </p:pic>
      <p:sp>
        <p:nvSpPr>
          <p:cNvPr id="1325" name="文本框 1324" descr="{&quot;isTemplate&quot;:true,&quot;type&quot;:&quot;text&quot;}"/>
          <p:cNvSpPr txBox="1"/>
          <p:nvPr/>
        </p:nvSpPr>
        <p:spPr>
          <a:xfrm>
            <a:off x="5324475" y="5248275"/>
            <a:ext cx="58578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975">
                <a:solidFill>
                  <a:srgbClr val="D6E5EF"/>
                </a:solidFill>
                <a:latin typeface="Microsoft YaHei"/>
                <a:ea typeface="Microsoft YaHei"/>
              </a:rPr>
              <a:t>description </a:t>
            </a:r>
            <a:r>
              <a:rPr lang="zh-CN" sz="975">
                <a:solidFill>
                  <a:srgbClr val="D6E5EF"/>
                </a:solidFill>
                <a:latin typeface="Microsoft YaHei"/>
                <a:ea typeface="Microsoft YaHei"/>
              </a:rPr>
              <a:t>写得好不好，直接决定模型会不会在正确的时候调用它。</a:t>
            </a:r>
            <a:endParaRPr/>
          </a:p>
        </p:txBody>
      </p:sp>
      <p:sp>
        <p:nvSpPr>
          <p:cNvPr id="1326" name="文本框 1325" descr="{&quot;isTemplate&quot;:true,&quot;type&quot;:&quot;text&quot;}"/>
          <p:cNvSpPr txBox="1"/>
          <p:nvPr/>
        </p:nvSpPr>
        <p:spPr>
          <a:xfrm>
            <a:off x="685800" y="5857875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327" name="文本框 1326" descr="{&quot;isTemplate&quot;:true,&quot;type&quot;:&quot;text&quot;}"/>
          <p:cNvSpPr txBox="1"/>
          <p:nvPr/>
        </p:nvSpPr>
        <p:spPr>
          <a:xfrm>
            <a:off x="11049000" y="5857875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33 / 44</a:t>
            </a:r>
            <a:endParaRPr/>
          </a:p>
        </p:txBody>
      </p:sp>
      <p:pic>
        <p:nvPicPr>
          <p:cNvPr id="1328" name="图形 1327"/>
          <p:cNvPicPr>
            <a:picLocks noChangeAspect="1"/>
          </p:cNvPicPr>
          <p:nvPr/>
        </p:nvPicPr>
        <p:blipFill>
          <a:blip r:embed="rId6">
            <a:alphaModFix amt="8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5800" y="504825"/>
            <a:ext cx="285750" cy="28575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box-open' style={{ fill: '#0E7490', width: 32, height: 32, opacity: 0.85 }} /&gt;&#10;            &lt;Box style={{ flexDirection: 'column' }}&gt;&#10;                &lt;Text style={{ fontSize: 36, fontWeight: 'bold', color: '#0B2E4F' }}&gt;沙盒模式：安全地跑不确定的代码&lt;/Text&gt;&#10;                &lt;Text style={{ fontSize: 17, color: '#64748B', marginTop: 4 }}&gt;&#10;                    AI 生成的代码，第一次运行不应该在你的真实环境里&#10;                &lt;/Text&gt;&#10;            &lt;/Box&gt;&#10;        &lt;/Box&gt;&#10;        &lt;Box style={{ width: 6, height: 44, background: '#F59E0B', borderRadius: 3 }} /&gt;&#10;    &lt;/Box&gt;&#10;&#10;    &lt;Box style={{ height: 470, flexDirection: 'row', gap: 22 }}&gt;&#10;&#10;        &lt;Box style={{ flex: 5, flexDirection: 'column', gap: 13 }}&gt;&#10;            &lt;Box style={{&#10;                flex: 1, background: '#FFFFFF', borderRadius: 12, border: '1px solid #E2E8F0',&#10;                borderTop: '5px solid #0E7490', padding: '17px 20px', flexDirection: 'column',&#10;                boxShadow: '0 2px 10px rgba(11,46,79,0.05)',&#10;            }}&gt;&#10;                &lt;Box style={{ flexDirection: 'row', alignItems: 'center', gap: 10, marginBottom: 9 }}&gt;&#10;                    &lt;FAIcon name='cube' style={{ fill: '#0E7490', width: 19, height: 19 }} /&gt;&#10;                    &lt;Text style={{ fontSize: 18.5, fontWeight: 'bold', color: '#0B2E4F' }}&gt;容器沙箱（本地）&lt;/Text&gt;&#10;                &lt;/Box&gt;&#10;                &lt;Text style={{ fontSize: 14.5, color: '#64748B', lineHeight: 1.55 }}&gt;&#10;                    借本机的 Docker / Podman 起一个隔离容器，你的代码在容器里跑，&#10;                    碰到宿主机文件系统的能力被切断。速度最快，适合反复试错。&#10;                &lt;/Text&gt;&#10;                &lt;Box style={{ marginTop: 'auto', flexDirection: 'column', gap: 6 }}&gt;&#10;                    &lt;Box style={{ background: '#F1F5F9', borderRadius: 8, padding: '8px 13px' }}&gt;&#10;                        &lt;Text style={{ fontSize: 12.5, fontFamily: 'JetBrains Mono', color: '#0B2E4F' }}&gt;前提：本机已装并启动 Docker Desktop / Podman&lt;/Text&gt;&#10;                    &lt;/Box&gt;&#10;                &lt;/Box&gt;&#10;            &lt;/Box&gt;&#10;&#10;            &lt;Box style={{&#10;                flex: 1, background: '#0B2E4F', borderRadius: 12, padding: '17px 20px',&#10;                flexDirection: 'column', boxShadow: '0 2px 12px rgba(11,46,79,0.16)',&#10;            }}&gt;&#10;                &lt;Box style={{ flexDirection: 'row', alignItems: 'center', gap: 10, marginBottom: 9 }}&gt;&#10;                    &lt;FAIcon name='cloud' style={{ fill: '#F59E0B', width: 19, height: 19 }} /&gt;&#10;                    &lt;Text style={{ fontSize: 18.5, fontWeight: 'bold', color: '#FFFFFF' }}&gt;云端沙箱（远程）&lt;/Text&gt;&#10;                &lt;/Box&gt;&#10;                &lt;Text style={{ fontSize: 14.5, color: '#AFC8DA', lineHeight: 1.55 }}&gt;&#10;                    代码在厂商提供的云端隔离环境里执行，本机完全不承担风险，&#10;                    代价是需要联网、速度和可用额度受限制。&#10;                &lt;/Text&gt;&#10;                &lt;Box style={{ marginTop: 'auto', background: 'rgba(255,255,255,0.09)', borderRadius: 8, padding: '8px 13px' }}&gt;&#10;                    &lt;Text style={{ fontSize: 12.5, color: '#7FD4E4', fontWeight: 'bold' }}&gt;适合：跑来源不明的第三方脚本、演示给别人看&lt;/Text&gt;&#10;                &lt;/Box&gt;&#10;            &lt;/Box&gt;&#10;        &lt;/Box&gt;&#10;&#10;        &lt;Box style={{&#10;            flex: 6, background: '#FFFFFF', borderRadius: 14, border: '1px solid #E2E8F0',&#10;            padding: 20, flexDirection: 'column', boxShadow: '0 2px 12px rgba(11,46,79,0.06)',&#10;        }}&gt;&#10;            &lt;Text style={{ fontSize: 19, fontWeight: 'bold', color: '#0B2E4F', marginBottom: 4 }}&gt;六个常用参数&lt;/Text&gt;&#10;            &lt;Text style={{ fontSize: 13.5, color: '#64748B', marginBottom: 13 }}&gt;&#10;                核心思路：什么都别默认打开，用到哪个开哪个&#10;            &lt;/Text&gt;&#10;&#10;            &lt;Box style={{ flex: 1, flexDirection: 'column', gap: 8 }}&gt;&#10;                {[&#10;                    { p: '--sandbox', u: '开启沙箱运行，所有命令都在隔离环境执行' },&#10;                    { p: '--sandbox-type=container', u: '指定用本地容器，也可切云端类型' },&#10;                    { p: '--sandbox-image=&lt;image&gt;', u: '指定容器镜像，钉住版本避免环境漂移' },&#10;                    { p: '--sandbox-network=none', u: '切断外网，防止脚本偷偷外发数据' },&#10;                    { p: '--sandbox-mount=&lt;dir&gt;', u: '只挂载项目目录，其他路径不可见' },&#10;                    { p: '--sandbox-timeout=&lt;秒&gt;', u: '设置超时，避免死循环把资源占满' },&#10;                ].map((x, i) =&gt; (&#10;                    &lt;Box key={i} style={{&#10;                        flex: 1, background: '#F8FAFC', borderRadius: 8, padding: '9px 14px',&#10;                        flexDirection: 'row', alignItems: 'center', gap: 12,&#10;                    }}&gt;&#10;                        &lt;Box style={{&#10;                            background: '#0B2E4F', borderRadius: 6, paddingLeft: 9, paddingRight: 9,&#10;                            paddingTop: 3, paddingBottom: 3, minWidth: 205,&#10;                        }}&gt;&#10;                            &lt;Text style={{ fontSize: 11.5, fontFamily: 'JetBrains Mono', color: '#7FD4E4', fontWeight: 'bold' }}&gt;{x.p}&lt;/Text&gt;&#10;                        &lt;/Box&gt;&#10;                        &lt;Text style={{ fontSize: 13.5, color: '#475569', flex: 1, lineHeight: 1.4 }}&gt;{x.u}&lt;/Text&gt;&#10;                    &lt;/Box&gt;&#10;                ))}&#10;            &lt;/Box&gt;&#10;&#10;            &lt;Box style={{&#10;                marginTop: 12, background: '#FFF7E6', borderRadius: 9,&#10;                borderLeft: '4px solid #F59E0B', padding: '10px 14px',&#10;                flexDirection: 'row', alignItems: 'center', gap: 10,&#10;            }}&gt;&#10;                &lt;FAIcon name='triangle-exclamation' style={{ fill: '#B45309', width: 16, height: 16 }} /&gt;&#10;                &lt;Text style={{ fontSize: 13.5, color: '#B45309', fontWeight: 'bold', flex: 1, lineHeight: 1.4 }}&gt;&#10;                    沙箱不是万能：切断网络后需要联网的测试会失败，记得按需调整。&#10;                &lt;/Text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34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矩形 13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31" name="文本框 1330" descr="{&quot;isTemplate&quot;:true,&quot;type&quot;:&quot;text&quot;}"/>
          <p:cNvSpPr txBox="1"/>
          <p:nvPr/>
        </p:nvSpPr>
        <p:spPr>
          <a:xfrm>
            <a:off x="1143000" y="342900"/>
            <a:ext cx="51435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沙盒模式：安全地跑不确定的代码</a:t>
            </a:r>
            <a:endParaRPr/>
          </a:p>
        </p:txBody>
      </p:sp>
      <p:sp>
        <p:nvSpPr>
          <p:cNvPr id="1332" name="文本框 1331" descr="{&quot;isTemplate&quot;:true,&quot;type&quot;:&quot;text&quot;}"/>
          <p:cNvSpPr txBox="1"/>
          <p:nvPr/>
        </p:nvSpPr>
        <p:spPr>
          <a:xfrm>
            <a:off x="1143000" y="800100"/>
            <a:ext cx="5143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64748B"/>
                </a:solidFill>
                <a:latin typeface="Microsoft YaHei"/>
                <a:ea typeface="Microsoft YaHei"/>
              </a:rPr>
              <a:t>AI </a:t>
            </a: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生成的代码，第一次运行不应该在你的真实环境里</a:t>
            </a:r>
            <a:endParaRPr/>
          </a:p>
        </p:txBody>
      </p:sp>
      <p:sp>
        <p:nvSpPr>
          <p:cNvPr id="1333" name="矩形: 圆角 1332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34" name="矩形: 圆角 1333"/>
          <p:cNvSpPr/>
          <p:nvPr/>
        </p:nvSpPr>
        <p:spPr>
          <a:xfrm>
            <a:off x="685800" y="1190625"/>
            <a:ext cx="4819650" cy="2200275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35" name="任意多边形: 形状 1334"/>
          <p:cNvSpPr/>
          <p:nvPr/>
        </p:nvSpPr>
        <p:spPr>
          <a:xfrm>
            <a:off x="685800" y="1190625"/>
            <a:ext cx="4819650" cy="2200275"/>
          </a:xfrm>
          <a:custGeom>
            <a:avLst/>
            <a:gdLst/>
            <a:ahLst/>
            <a:cxnLst/>
            <a:rect l="0" t="0" r="0" b="0"/>
            <a:pathLst>
              <a:path w="506" h="231">
                <a:moveTo>
                  <a:pt x="495" y="0"/>
                </a:moveTo>
                <a:cubicBezTo>
                  <a:pt x="500" y="0"/>
                  <a:pt x="505" y="4"/>
                  <a:pt x="506" y="10"/>
                </a:cubicBezTo>
                <a:cubicBezTo>
                  <a:pt x="505" y="7"/>
                  <a:pt x="502" y="5"/>
                  <a:pt x="499" y="5"/>
                </a:cubicBezTo>
                <a:lnTo>
                  <a:pt x="7" y="5"/>
                </a:lnTo>
                <a:cubicBezTo>
                  <a:pt x="4" y="5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494" y="0"/>
                </a:ln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36" name="图形 133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300" y="1371600"/>
            <a:ext cx="180975" cy="180975"/>
          </a:xfrm>
          <a:prstGeom prst="rect">
            <a:avLst/>
          </a:prstGeom>
          <a:ln/>
        </p:spPr>
      </p:pic>
      <p:sp>
        <p:nvSpPr>
          <p:cNvPr id="1337" name="文本框 1336" descr="{&quot;isTemplate&quot;:true,&quot;type&quot;:&quot;text&quot;}"/>
          <p:cNvSpPr txBox="1"/>
          <p:nvPr/>
        </p:nvSpPr>
        <p:spPr>
          <a:xfrm>
            <a:off x="1152525" y="1352550"/>
            <a:ext cx="14097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88" b="1">
                <a:solidFill>
                  <a:srgbClr val="0B2E4F"/>
                </a:solidFill>
                <a:latin typeface="Microsoft YaHei"/>
                <a:ea typeface="Microsoft YaHei"/>
              </a:rPr>
              <a:t>容器沙箱（本地）</a:t>
            </a:r>
            <a:endParaRPr/>
          </a:p>
        </p:txBody>
      </p:sp>
      <p:sp>
        <p:nvSpPr>
          <p:cNvPr id="1338" name="文本框 1337" descr="{&quot;isTemplate&quot;:true,&quot;type&quot;:&quot;text&quot;}"/>
          <p:cNvSpPr txBox="1"/>
          <p:nvPr/>
        </p:nvSpPr>
        <p:spPr>
          <a:xfrm>
            <a:off x="876300" y="1657350"/>
            <a:ext cx="443865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借本机的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Docker / Podman 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起一个隔离容器，你的代码在容器里跑，</a:t>
            </a:r>
            <a:r>
              <a:rPr lang="en-US" sz="1088">
                <a:solidFill>
                  <a:srgbClr val="64748B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64748B"/>
                </a:solidFill>
                <a:latin typeface="Microsoft YaHei"/>
                <a:ea typeface="Microsoft YaHei"/>
              </a:rPr>
              <a:t>碰到宿主机文件系统的能力被切断。速度最快，适合反复试错。</a:t>
            </a:r>
            <a:endParaRPr/>
          </a:p>
        </p:txBody>
      </p:sp>
      <p:sp>
        <p:nvSpPr>
          <p:cNvPr id="1339" name="矩形: 圆角 1338"/>
          <p:cNvSpPr/>
          <p:nvPr/>
        </p:nvSpPr>
        <p:spPr>
          <a:xfrm>
            <a:off x="876300" y="2886075"/>
            <a:ext cx="4438650" cy="295275"/>
          </a:xfrm>
          <a:prstGeom prst="roundRect">
            <a:avLst>
              <a:gd name="adj" fmla="val 25806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40" name="文本框 1339" descr="{&quot;isTemplate&quot;:true,&quot;type&quot;:&quot;text&quot;}"/>
          <p:cNvSpPr txBox="1"/>
          <p:nvPr/>
        </p:nvSpPr>
        <p:spPr>
          <a:xfrm>
            <a:off x="1000125" y="2962275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0B2E4F"/>
                </a:solidFill>
                <a:latin typeface="JetBrains Mono"/>
                <a:ea typeface="JetBrains Mono"/>
              </a:rPr>
              <a:t>前提：本机已装并启动</a:t>
            </a:r>
            <a:r>
              <a:rPr lang="en-US" sz="938">
                <a:solidFill>
                  <a:srgbClr val="0B2E4F"/>
                </a:solidFill>
                <a:latin typeface="JetBrains Mono"/>
                <a:ea typeface="JetBrains Mono"/>
              </a:rPr>
              <a:t> Docker Desktop / Podman</a:t>
            </a:r>
            <a:endParaRPr/>
          </a:p>
        </p:txBody>
      </p:sp>
      <p:sp>
        <p:nvSpPr>
          <p:cNvPr id="1341" name="矩形: 圆角 1340"/>
          <p:cNvSpPr/>
          <p:nvPr/>
        </p:nvSpPr>
        <p:spPr>
          <a:xfrm>
            <a:off x="685800" y="3467100"/>
            <a:ext cx="4819650" cy="2152650"/>
          </a:xfrm>
          <a:prstGeom prst="roundRect">
            <a:avLst>
              <a:gd name="adj" fmla="val 5310"/>
            </a:avLst>
          </a:prstGeom>
          <a:solidFill>
            <a:srgbClr val="0B2E4F"/>
          </a:solidFill>
          <a:ln/>
          <a:effectLst>
            <a:outerShdw blurRad="114300" dist="19050" dir="5400000">
              <a:srgbClr val="0B2E4F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342" name="图形 134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300" y="3648075"/>
            <a:ext cx="180975" cy="180975"/>
          </a:xfrm>
          <a:prstGeom prst="rect">
            <a:avLst/>
          </a:prstGeom>
          <a:ln/>
        </p:spPr>
      </p:pic>
      <p:sp>
        <p:nvSpPr>
          <p:cNvPr id="1343" name="文本框 1342" descr="{&quot;isTemplate&quot;:true,&quot;type&quot;:&quot;text&quot;}"/>
          <p:cNvSpPr txBox="1"/>
          <p:nvPr/>
        </p:nvSpPr>
        <p:spPr>
          <a:xfrm>
            <a:off x="1152525" y="3629025"/>
            <a:ext cx="14097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88" b="1">
                <a:solidFill>
                  <a:srgbClr val="FFFFFF"/>
                </a:solidFill>
                <a:latin typeface="Microsoft YaHei"/>
                <a:ea typeface="Microsoft YaHei"/>
              </a:rPr>
              <a:t>云端沙箱（远程）</a:t>
            </a:r>
            <a:endParaRPr/>
          </a:p>
        </p:txBody>
      </p:sp>
      <p:sp>
        <p:nvSpPr>
          <p:cNvPr id="1344" name="文本框 1343" descr="{&quot;isTemplate&quot;:true,&quot;type&quot;:&quot;text&quot;}"/>
          <p:cNvSpPr txBox="1"/>
          <p:nvPr/>
        </p:nvSpPr>
        <p:spPr>
          <a:xfrm>
            <a:off x="876300" y="3933825"/>
            <a:ext cx="443865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5000"/>
              </a:lnSpc>
            </a:pP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代码在厂商提供的云端隔离环境里执行，本机完全不承担风险，</a:t>
            </a:r>
            <a:r>
              <a:rPr lang="en-US" sz="1088">
                <a:solidFill>
                  <a:srgbClr val="AFC8DA"/>
                </a:solidFill>
                <a:latin typeface="Microsoft YaHei"/>
                <a:ea typeface="Microsoft YaHei"/>
              </a:rPr>
              <a:t> </a:t>
            </a:r>
            <a:r>
              <a:rPr lang="zh-CN" sz="1088">
                <a:solidFill>
                  <a:srgbClr val="AFC8DA"/>
                </a:solidFill>
                <a:latin typeface="Microsoft YaHei"/>
                <a:ea typeface="Microsoft YaHei"/>
              </a:rPr>
              <a:t>代价是需要联网、速度和可用额度受限制。</a:t>
            </a:r>
            <a:endParaRPr/>
          </a:p>
        </p:txBody>
      </p:sp>
      <p:sp>
        <p:nvSpPr>
          <p:cNvPr id="1345" name="矩形: 圆角 1344"/>
          <p:cNvSpPr/>
          <p:nvPr/>
        </p:nvSpPr>
        <p:spPr>
          <a:xfrm>
            <a:off x="876300" y="5162550"/>
            <a:ext cx="4438650" cy="295275"/>
          </a:xfrm>
          <a:prstGeom prst="roundRect">
            <a:avLst>
              <a:gd name="adj" fmla="val 25806"/>
            </a:avLst>
          </a:prstGeom>
          <a:solidFill>
            <a:srgbClr val="FFFFFF">
              <a:alpha val="9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46" name="文本框 1345" descr="{&quot;isTemplate&quot;:true,&quot;type&quot;:&quot;text&quot;}"/>
          <p:cNvSpPr txBox="1"/>
          <p:nvPr/>
        </p:nvSpPr>
        <p:spPr>
          <a:xfrm>
            <a:off x="1000125" y="5238750"/>
            <a:ext cx="41910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7FD4E4"/>
                </a:solidFill>
                <a:latin typeface="Microsoft YaHei"/>
                <a:ea typeface="Microsoft YaHei"/>
              </a:rPr>
              <a:t>适合：跑来源不明的第三方脚本、演示给别人看</a:t>
            </a:r>
            <a:endParaRPr/>
          </a:p>
        </p:txBody>
      </p:sp>
      <p:sp>
        <p:nvSpPr>
          <p:cNvPr id="1347" name="矩形: 圆角 1346"/>
          <p:cNvSpPr/>
          <p:nvPr/>
        </p:nvSpPr>
        <p:spPr>
          <a:xfrm>
            <a:off x="5715000" y="1143000"/>
            <a:ext cx="5791200" cy="4476750"/>
          </a:xfrm>
          <a:prstGeom prst="roundRect">
            <a:avLst>
              <a:gd name="adj" fmla="val 297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14300" dist="19050" dir="5400000">
              <a:srgbClr val="0B2E4F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48" name="文本框 1347" descr="{&quot;isTemplate&quot;:true,&quot;type&quot;:&quot;text&quot;}"/>
          <p:cNvSpPr txBox="1"/>
          <p:nvPr/>
        </p:nvSpPr>
        <p:spPr>
          <a:xfrm>
            <a:off x="5905500" y="1333500"/>
            <a:ext cx="54102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六个常用参数</a:t>
            </a:r>
            <a:endParaRPr/>
          </a:p>
        </p:txBody>
      </p:sp>
      <p:sp>
        <p:nvSpPr>
          <p:cNvPr id="1349" name="文本框 1348" descr="{&quot;isTemplate&quot;:true,&quot;type&quot;:&quot;text&quot;}"/>
          <p:cNvSpPr txBox="1"/>
          <p:nvPr/>
        </p:nvSpPr>
        <p:spPr>
          <a:xfrm>
            <a:off x="5905500" y="1590675"/>
            <a:ext cx="5410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>
                <a:solidFill>
                  <a:srgbClr val="64748B"/>
                </a:solidFill>
                <a:latin typeface="Microsoft YaHei"/>
                <a:ea typeface="Microsoft YaHei"/>
              </a:rPr>
              <a:t>核心思路：什么都别默认打开，用到哪个开哪个</a:t>
            </a:r>
            <a:endParaRPr/>
          </a:p>
        </p:txBody>
      </p:sp>
      <p:sp>
        <p:nvSpPr>
          <p:cNvPr id="1350" name="矩形: 圆角 1349"/>
          <p:cNvSpPr/>
          <p:nvPr/>
        </p:nvSpPr>
        <p:spPr>
          <a:xfrm>
            <a:off x="5905500" y="1876425"/>
            <a:ext cx="5410200" cy="438150"/>
          </a:xfrm>
          <a:prstGeom prst="roundRect">
            <a:avLst>
              <a:gd name="adj" fmla="val 1739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51" name="矩形: 圆角 1350"/>
          <p:cNvSpPr/>
          <p:nvPr/>
        </p:nvSpPr>
        <p:spPr>
          <a:xfrm>
            <a:off x="6038850" y="2000250"/>
            <a:ext cx="1952625" cy="190500"/>
          </a:xfrm>
          <a:prstGeom prst="roundRect">
            <a:avLst>
              <a:gd name="adj" fmla="val 30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52" name="文本框 1351" descr="{&quot;isTemplate&quot;:true,&quot;type&quot;:&quot;text&quot;}"/>
          <p:cNvSpPr txBox="1"/>
          <p:nvPr/>
        </p:nvSpPr>
        <p:spPr>
          <a:xfrm>
            <a:off x="6124575" y="2028825"/>
            <a:ext cx="17811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7FD4E4"/>
                </a:solidFill>
                <a:latin typeface="JetBrains Mono"/>
                <a:ea typeface="JetBrains Mono"/>
              </a:rPr>
              <a:t>--sandbox</a:t>
            </a:r>
            <a:endParaRPr/>
          </a:p>
        </p:txBody>
      </p:sp>
      <p:sp>
        <p:nvSpPr>
          <p:cNvPr id="1353" name="文本框 1352" descr="{&quot;isTemplate&quot;:true,&quot;type&quot;:&quot;text&quot;}"/>
          <p:cNvSpPr txBox="1"/>
          <p:nvPr/>
        </p:nvSpPr>
        <p:spPr>
          <a:xfrm>
            <a:off x="8105775" y="1990725"/>
            <a:ext cx="30765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13">
                <a:solidFill>
                  <a:srgbClr val="475569"/>
                </a:solidFill>
                <a:latin typeface="Microsoft YaHei"/>
                <a:ea typeface="Microsoft YaHei"/>
              </a:rPr>
              <a:t>开启沙箱运行，所有命令都在隔离环境执行</a:t>
            </a:r>
            <a:endParaRPr/>
          </a:p>
        </p:txBody>
      </p:sp>
      <p:sp>
        <p:nvSpPr>
          <p:cNvPr id="1354" name="矩形: 圆角 1353"/>
          <p:cNvSpPr/>
          <p:nvPr/>
        </p:nvSpPr>
        <p:spPr>
          <a:xfrm>
            <a:off x="5905500" y="2390775"/>
            <a:ext cx="5410200" cy="447675"/>
          </a:xfrm>
          <a:prstGeom prst="roundRect">
            <a:avLst>
              <a:gd name="adj" fmla="val 170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55" name="矩形: 圆角 1354"/>
          <p:cNvSpPr/>
          <p:nvPr/>
        </p:nvSpPr>
        <p:spPr>
          <a:xfrm>
            <a:off x="6038850" y="2524125"/>
            <a:ext cx="1952625" cy="190500"/>
          </a:xfrm>
          <a:prstGeom prst="roundRect">
            <a:avLst>
              <a:gd name="adj" fmla="val 30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56" name="文本框 1355" descr="{&quot;isTemplate&quot;:true,&quot;type&quot;:&quot;text&quot;}"/>
          <p:cNvSpPr txBox="1"/>
          <p:nvPr/>
        </p:nvSpPr>
        <p:spPr>
          <a:xfrm>
            <a:off x="6124575" y="2552700"/>
            <a:ext cx="17811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7FD4E4"/>
                </a:solidFill>
                <a:latin typeface="JetBrains Mono"/>
                <a:ea typeface="JetBrains Mono"/>
              </a:rPr>
              <a:t>--sandbox-type=container</a:t>
            </a:r>
            <a:endParaRPr/>
          </a:p>
        </p:txBody>
      </p:sp>
      <p:sp>
        <p:nvSpPr>
          <p:cNvPr id="1357" name="文本框 1356" descr="{&quot;isTemplate&quot;:true,&quot;type&quot;:&quot;text&quot;}"/>
          <p:cNvSpPr txBox="1"/>
          <p:nvPr/>
        </p:nvSpPr>
        <p:spPr>
          <a:xfrm>
            <a:off x="8105775" y="2505075"/>
            <a:ext cx="30765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13">
                <a:solidFill>
                  <a:srgbClr val="475569"/>
                </a:solidFill>
                <a:latin typeface="Microsoft YaHei"/>
                <a:ea typeface="Microsoft YaHei"/>
              </a:rPr>
              <a:t>指定用本地容器，也可切云端类型</a:t>
            </a:r>
            <a:endParaRPr/>
          </a:p>
        </p:txBody>
      </p:sp>
      <p:sp>
        <p:nvSpPr>
          <p:cNvPr id="1358" name="矩形: 圆角 1357"/>
          <p:cNvSpPr/>
          <p:nvPr/>
        </p:nvSpPr>
        <p:spPr>
          <a:xfrm>
            <a:off x="5905500" y="2914650"/>
            <a:ext cx="5410200" cy="438150"/>
          </a:xfrm>
          <a:prstGeom prst="roundRect">
            <a:avLst>
              <a:gd name="adj" fmla="val 1739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59" name="矩形: 圆角 1358"/>
          <p:cNvSpPr/>
          <p:nvPr/>
        </p:nvSpPr>
        <p:spPr>
          <a:xfrm>
            <a:off x="6038850" y="3038475"/>
            <a:ext cx="1952625" cy="190500"/>
          </a:xfrm>
          <a:prstGeom prst="roundRect">
            <a:avLst>
              <a:gd name="adj" fmla="val 30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60" name="文本框 1359" descr="{&quot;isTemplate&quot;:true,&quot;type&quot;:&quot;text&quot;}"/>
          <p:cNvSpPr txBox="1"/>
          <p:nvPr/>
        </p:nvSpPr>
        <p:spPr>
          <a:xfrm>
            <a:off x="6124575" y="3067050"/>
            <a:ext cx="17811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7FD4E4"/>
                </a:solidFill>
                <a:latin typeface="JetBrains Mono"/>
                <a:ea typeface="JetBrains Mono"/>
              </a:rPr>
              <a:t>--sandbox-image=&lt;image&gt;</a:t>
            </a:r>
            <a:endParaRPr/>
          </a:p>
        </p:txBody>
      </p:sp>
      <p:sp>
        <p:nvSpPr>
          <p:cNvPr id="1361" name="文本框 1360" descr="{&quot;isTemplate&quot;:true,&quot;type&quot;:&quot;text&quot;}"/>
          <p:cNvSpPr txBox="1"/>
          <p:nvPr/>
        </p:nvSpPr>
        <p:spPr>
          <a:xfrm>
            <a:off x="8105775" y="3028950"/>
            <a:ext cx="30765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13">
                <a:solidFill>
                  <a:srgbClr val="475569"/>
                </a:solidFill>
                <a:latin typeface="Microsoft YaHei"/>
                <a:ea typeface="Microsoft YaHei"/>
              </a:rPr>
              <a:t>指定容器镜像，钉住版本避免环境漂移</a:t>
            </a:r>
            <a:endParaRPr/>
          </a:p>
        </p:txBody>
      </p:sp>
      <p:sp>
        <p:nvSpPr>
          <p:cNvPr id="1362" name="矩形: 圆角 1361"/>
          <p:cNvSpPr/>
          <p:nvPr/>
        </p:nvSpPr>
        <p:spPr>
          <a:xfrm>
            <a:off x="5905500" y="3429000"/>
            <a:ext cx="5410200" cy="438150"/>
          </a:xfrm>
          <a:prstGeom prst="roundRect">
            <a:avLst>
              <a:gd name="adj" fmla="val 1739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63" name="矩形: 圆角 1362"/>
          <p:cNvSpPr/>
          <p:nvPr/>
        </p:nvSpPr>
        <p:spPr>
          <a:xfrm>
            <a:off x="6038850" y="3552825"/>
            <a:ext cx="1952625" cy="190500"/>
          </a:xfrm>
          <a:prstGeom prst="roundRect">
            <a:avLst>
              <a:gd name="adj" fmla="val 30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64" name="文本框 1363" descr="{&quot;isTemplate&quot;:true,&quot;type&quot;:&quot;text&quot;}"/>
          <p:cNvSpPr txBox="1"/>
          <p:nvPr/>
        </p:nvSpPr>
        <p:spPr>
          <a:xfrm>
            <a:off x="6124575" y="3581400"/>
            <a:ext cx="17811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7FD4E4"/>
                </a:solidFill>
                <a:latin typeface="JetBrains Mono"/>
                <a:ea typeface="JetBrains Mono"/>
              </a:rPr>
              <a:t>--sandbox-network=none</a:t>
            </a:r>
            <a:endParaRPr/>
          </a:p>
        </p:txBody>
      </p:sp>
      <p:sp>
        <p:nvSpPr>
          <p:cNvPr id="1365" name="文本框 1364" descr="{&quot;isTemplate&quot;:true,&quot;type&quot;:&quot;text&quot;}"/>
          <p:cNvSpPr txBox="1"/>
          <p:nvPr/>
        </p:nvSpPr>
        <p:spPr>
          <a:xfrm>
            <a:off x="8105775" y="3543300"/>
            <a:ext cx="30765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13">
                <a:solidFill>
                  <a:srgbClr val="475569"/>
                </a:solidFill>
                <a:latin typeface="Microsoft YaHei"/>
                <a:ea typeface="Microsoft YaHei"/>
              </a:rPr>
              <a:t>切断外网，防止脚本偷偷外发数据</a:t>
            </a:r>
            <a:endParaRPr/>
          </a:p>
        </p:txBody>
      </p:sp>
      <p:sp>
        <p:nvSpPr>
          <p:cNvPr id="1366" name="矩形: 圆角 1365"/>
          <p:cNvSpPr/>
          <p:nvPr/>
        </p:nvSpPr>
        <p:spPr>
          <a:xfrm>
            <a:off x="5905500" y="3943350"/>
            <a:ext cx="5410200" cy="447675"/>
          </a:xfrm>
          <a:prstGeom prst="roundRect">
            <a:avLst>
              <a:gd name="adj" fmla="val 170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67" name="矩形: 圆角 1366"/>
          <p:cNvSpPr/>
          <p:nvPr/>
        </p:nvSpPr>
        <p:spPr>
          <a:xfrm>
            <a:off x="6038850" y="4076700"/>
            <a:ext cx="1952625" cy="190500"/>
          </a:xfrm>
          <a:prstGeom prst="roundRect">
            <a:avLst>
              <a:gd name="adj" fmla="val 30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68" name="文本框 1367" descr="{&quot;isTemplate&quot;:true,&quot;type&quot;:&quot;text&quot;}"/>
          <p:cNvSpPr txBox="1"/>
          <p:nvPr/>
        </p:nvSpPr>
        <p:spPr>
          <a:xfrm>
            <a:off x="6124575" y="4105275"/>
            <a:ext cx="17811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7FD4E4"/>
                </a:solidFill>
                <a:latin typeface="JetBrains Mono"/>
                <a:ea typeface="JetBrains Mono"/>
              </a:rPr>
              <a:t>--sandbox-mount=&lt;dir&gt;</a:t>
            </a:r>
            <a:endParaRPr/>
          </a:p>
        </p:txBody>
      </p:sp>
      <p:sp>
        <p:nvSpPr>
          <p:cNvPr id="1369" name="文本框 1368" descr="{&quot;isTemplate&quot;:true,&quot;type&quot;:&quot;text&quot;}"/>
          <p:cNvSpPr txBox="1"/>
          <p:nvPr/>
        </p:nvSpPr>
        <p:spPr>
          <a:xfrm>
            <a:off x="8105775" y="4057650"/>
            <a:ext cx="30765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13">
                <a:solidFill>
                  <a:srgbClr val="475569"/>
                </a:solidFill>
                <a:latin typeface="Microsoft YaHei"/>
                <a:ea typeface="Microsoft YaHei"/>
              </a:rPr>
              <a:t>只挂载项目目录，其他路径不可见</a:t>
            </a:r>
            <a:endParaRPr/>
          </a:p>
        </p:txBody>
      </p:sp>
      <p:sp>
        <p:nvSpPr>
          <p:cNvPr id="1370" name="矩形: 圆角 1369"/>
          <p:cNvSpPr/>
          <p:nvPr/>
        </p:nvSpPr>
        <p:spPr>
          <a:xfrm>
            <a:off x="5905500" y="4467225"/>
            <a:ext cx="5410200" cy="438150"/>
          </a:xfrm>
          <a:prstGeom prst="roundRect">
            <a:avLst>
              <a:gd name="adj" fmla="val 1739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71" name="矩形: 圆角 1370"/>
          <p:cNvSpPr/>
          <p:nvPr/>
        </p:nvSpPr>
        <p:spPr>
          <a:xfrm>
            <a:off x="6038850" y="4591050"/>
            <a:ext cx="1952625" cy="190500"/>
          </a:xfrm>
          <a:prstGeom prst="roundRect">
            <a:avLst>
              <a:gd name="adj" fmla="val 30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72" name="文本框 1371" descr="{&quot;isTemplate&quot;:true,&quot;type&quot;:&quot;text&quot;}"/>
          <p:cNvSpPr txBox="1"/>
          <p:nvPr/>
        </p:nvSpPr>
        <p:spPr>
          <a:xfrm>
            <a:off x="6124575" y="4619625"/>
            <a:ext cx="17811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7FD4E4"/>
                </a:solidFill>
                <a:latin typeface="JetBrains Mono"/>
                <a:ea typeface="JetBrains Mono"/>
              </a:rPr>
              <a:t>--sandbox-timeout=&lt;</a:t>
            </a:r>
            <a:r>
              <a:rPr lang="zh-CN" sz="863" b="1">
                <a:solidFill>
                  <a:srgbClr val="7FD4E4"/>
                </a:solidFill>
                <a:latin typeface="JetBrains Mono"/>
                <a:ea typeface="JetBrains Mono"/>
              </a:rPr>
              <a:t>秒</a:t>
            </a:r>
            <a:r>
              <a:rPr lang="en-US" sz="863" b="1">
                <a:solidFill>
                  <a:srgbClr val="7FD4E4"/>
                </a:solidFill>
                <a:latin typeface="JetBrains Mono"/>
                <a:ea typeface="JetBrains Mono"/>
              </a:rPr>
              <a:t>&gt;</a:t>
            </a:r>
            <a:endParaRPr/>
          </a:p>
        </p:txBody>
      </p:sp>
      <p:sp>
        <p:nvSpPr>
          <p:cNvPr id="1373" name="文本框 1372" descr="{&quot;isTemplate&quot;:true,&quot;type&quot;:&quot;text&quot;}"/>
          <p:cNvSpPr txBox="1"/>
          <p:nvPr/>
        </p:nvSpPr>
        <p:spPr>
          <a:xfrm>
            <a:off x="8105775" y="4581525"/>
            <a:ext cx="307657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13">
                <a:solidFill>
                  <a:srgbClr val="475569"/>
                </a:solidFill>
                <a:latin typeface="Microsoft YaHei"/>
                <a:ea typeface="Microsoft YaHei"/>
              </a:rPr>
              <a:t>设置超时，避免死循环把资源占满</a:t>
            </a:r>
            <a:endParaRPr/>
          </a:p>
        </p:txBody>
      </p:sp>
      <p:sp>
        <p:nvSpPr>
          <p:cNvPr id="1374" name="矩形: 圆角 1373"/>
          <p:cNvSpPr/>
          <p:nvPr/>
        </p:nvSpPr>
        <p:spPr>
          <a:xfrm>
            <a:off x="5943600" y="5019675"/>
            <a:ext cx="5410200" cy="409575"/>
          </a:xfrm>
          <a:prstGeom prst="roundRect">
            <a:avLst>
              <a:gd name="adj" fmla="val 20930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75" name="任意多边形: 形状 1374"/>
          <p:cNvSpPr/>
          <p:nvPr/>
        </p:nvSpPr>
        <p:spPr>
          <a:xfrm>
            <a:off x="5943600" y="5019675"/>
            <a:ext cx="5410200" cy="409575"/>
          </a:xfrm>
          <a:custGeom>
            <a:avLst/>
            <a:gdLst/>
            <a:ahLst/>
            <a:cxnLst/>
            <a:rect l="0" t="0" r="0" b="0"/>
            <a:pathLst>
              <a:path w="568" h="43">
                <a:moveTo>
                  <a:pt x="9" y="0"/>
                </a:moveTo>
                <a:cubicBezTo>
                  <a:pt x="6" y="0"/>
                  <a:pt x="4" y="2"/>
                  <a:pt x="4" y="5"/>
                </a:cubicBezTo>
                <a:lnTo>
                  <a:pt x="4" y="38"/>
                </a:lnTo>
                <a:cubicBezTo>
                  <a:pt x="4" y="40"/>
                  <a:pt x="6" y="42"/>
                  <a:pt x="8" y="43"/>
                </a:cubicBezTo>
                <a:cubicBezTo>
                  <a:pt x="4" y="43"/>
                  <a:pt x="0" y="39"/>
                  <a:pt x="0" y="34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76" name="图形 137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76950" y="5153025"/>
            <a:ext cx="152400" cy="152400"/>
          </a:xfrm>
          <a:prstGeom prst="rect">
            <a:avLst/>
          </a:prstGeom>
          <a:ln/>
        </p:spPr>
      </p:pic>
      <p:sp>
        <p:nvSpPr>
          <p:cNvPr id="1377" name="文本框 1376" descr="{&quot;isTemplate&quot;:true,&quot;type&quot;:&quot;text&quot;}"/>
          <p:cNvSpPr txBox="1"/>
          <p:nvPr/>
        </p:nvSpPr>
        <p:spPr>
          <a:xfrm>
            <a:off x="6324600" y="5114925"/>
            <a:ext cx="48577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13" b="1">
                <a:solidFill>
                  <a:srgbClr val="B45309"/>
                </a:solidFill>
                <a:latin typeface="Microsoft YaHei"/>
                <a:ea typeface="Microsoft YaHei"/>
              </a:rPr>
              <a:t>沙箱不是万能：切断网络后需要联网的测试会失败，记得按需调整。</a:t>
            </a:r>
            <a:endParaRPr/>
          </a:p>
        </p:txBody>
      </p:sp>
      <p:sp>
        <p:nvSpPr>
          <p:cNvPr id="1378" name="文本框 1377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379" name="文本框 1378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34 / 44</a:t>
            </a:r>
            <a:endParaRPr/>
          </a:p>
        </p:txBody>
      </p:sp>
      <p:pic>
        <p:nvPicPr>
          <p:cNvPr id="1380" name="图形 1379"/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diagram-project' style={{ fill: '#0E7490', width: 32, height: 32, opacity: 0.85 }} /&gt;&#10;            &lt;Box style={{ flexDirection: 'column' }}&gt;&#10;                &lt;Text style={{ fontSize: 36, fontWeight: 'bold', color: '#0B2E4F' }}&gt;安全工具开发七步闭环&lt;/Text&gt;&#10;                &lt;Text style={{ fontSize: 17, color: '#64748B', marginTop: 4 }}&gt;&#10;                    每一步都有明确产出物；没有产出物，这一步就等于没做&#10;                &lt;/Text&gt;&#10;            &lt;/Box&gt;&#10;        &lt;/Box&gt;&#10;        &lt;Box style={{ width: 6, height: 44, background: '#F59E0B', borderRadius: 3 }} /&gt;&#10;    &lt;/Box&gt;&#10;&#10;    &lt;Box style={{ height: 470, flexDirection: 'column', gap: 12 }}&gt;&#10;&#10;        &lt;Box style={{ height: 76, flexDirection: 'row', alignItems: 'stretch' }}&gt;&#10;            {[&#10;                { n: '1', t: '需求', o: '需求清单', c: '#0E7490' },&#10;                { n: '2', t: '设计', o: '架构图', c: '#0B2E4F' },&#10;                { n: '3', t: '编码', o: '可运行代码', c: '#0E7490' },&#10;                { n: '4', t: '测试', o: '测试报告', c: '#0B2E4F' },&#10;                { n: '5', t: '加固', o: '加固记录', c: '#0E7490' },&#10;                { n: '6', t: '文档', o: '使用说明', c: '#0B2E4F' },&#10;                { n: '7', t: '部署', o: '公网地址', c: '#B45309' },&#10;            ].map((x, i) =&gt; (&#10;                &lt;Box key={i} style={{ flex: 1, flexDirection: 'row', alignItems: 'center' }}&gt;&#10;                    &lt;Box style={{&#10;                        flex: 1, height: 76, background: i === 6 ? '#FFF7E6' : '#FFFFFF',&#10;                        borderRadius: 10, border: `1px solid ${i === 6 ? '#F59E0B' : '#E2E8F0'}`,&#10;                        padding: '11px 12px', flexDirection: 'column', justifyContent: 'center',&#10;                    }}&gt;&#10;                        &lt;Box style={{ flexDirection: 'row', alignItems: 'center', gap: 7 }}&gt;&#10;                            &lt;Box style={{&#10;                                width: 21, height: 21, borderRadius: 11, background: x.c,&#10;                                alignItems: 'center', justifyContent: 'center',&#10;                            }}&gt;&#10;                                &lt;Text style={{ fontSize: 11.5, fontWeight: 'bold', color: '#FFFFFF' }}&gt;{x.n}&lt;/Text&gt;&#10;                            &lt;/Box&gt;&#10;                            &lt;Text style={{ fontSize: 16, fontWeight: 'bold', color: '#0B2E4F' }}&gt;{x.t}&lt;/Text&gt;&#10;                        &lt;/Box&gt;&#10;                        &lt;Text style={{ fontSize: 12.5, color: i === 6 ? '#B45309' : '#64748B', marginTop: 5 }}&gt;{x.o}&lt;/Text&gt;&#10;                    &lt;/Box&gt;&#10;                    {i &lt; 6 ? (&#10;                        &lt;Box style={{ width: 14, alignItems: 'center', justifyContent: 'center' }}&gt;&#10;                            &lt;Text style={{ fontSize: 13, color: '#94A3B8' }}&gt;›&lt;/Text&gt;&#10;                        &lt;/Box&gt;&#10;                    ) : null}&#10;                &lt;/Box&gt;&#10;            ))}&#10;        &lt;/Box&gt;&#10;&#10;        &lt;Box style={{ flex: 1, flexDirection: 'row', gap: 14 }}&gt;&#10;            {[&#10;                {&#10;                    h: '第 1–2 步：需求与设计',&#10;                    bg: '#FFFFFF', bc: '#0E7490',&#10;                    items: [&#10;                        '&quot;我要做一个日志审计工具，输入是 [日志目录]，输出是一张异常清单。&quot;',&#10;                        '&quot;先用 Plan 模式给出模块划分和技术选型，不要写代码。&quot;',&#10;                        '&quot;列出这个工具必须覆盖的检查项，每项标明判定依据。&quot;',&#10;                    ],&#10;                },&#10;                {&#10;                    h: '第 3–5 步：编码、测试与加固（最关键）',&#10;                    bg: '#FFFFFF', bc: '#0B2E4F',&#10;                    items: [&#10;                        '&quot;实现 module_a.py，只做 [某功能]，不要引入新依赖。&quot;',&#10;                        '&quot;为每个函数写单元测试，覆盖正常输入与异常输入。&quot;',&#10;                        '&quot;检查代码里有没有 eval、shell=True、明文密钥，逐条给出改法。&quot;',&#10;                    ],&#10;                },&#10;                {&#10;                    h: '第 6–7 步：文档与部署',&#10;                    bg: '#FFFFFF', bc: '#B45309',&#10;                    items: [&#10;                        '&quot;生成 README：环境要求、安装、运行、参数、输出示例。&quot;',&#10;                        '&quot;把本项目打包成 Dockerfile，基础镜像用 python:3.12-slim。&quot;',&#10;                        '&quot;给出部署到云托管/服务器的完整命令，并列出需配置的环境变量。&quot;',&#10;                    ],&#10;                },&#10;            ].map((x, i) =&gt; (&#10;                &lt;Box key={i} style={{&#10;                    flex: 1, background: x.bg, borderRadius: 11, border: '1px solid #E2E8F0',&#10;                    borderTop: `5px solid ${x.bc}`, padding: '14px 17px', flexDirection: 'column',&#10;                    boxShadow: '0 2px 10px rgba(11,46,79,0.05)',&#10;                }}&gt;&#10;                    &lt;Text style={{ fontSize: 16.5, fontWeight: 'bold', color: '#0B2E4F', marginBottom: 10 }}&gt;{x.h}&lt;/Text&gt;&#10;                    &lt;Box style={{ flex: 1, flexDirection: 'column', gap: 8 }}&gt;&#10;                        {x.items.map((t, j) =&gt; (&#10;                            &lt;Box key={j} style={{&#10;                                flex: 1, background: '#F1F5F9', borderRadius: 8, padding: '8px 11px',&#10;                                flexDirection: 'row', gap: 8,&#10;                            }}&gt;&#10;                                &lt;FAIcon name='quote-left' style={{ fill: '#94A3B8', width: 11, height: 11 }} /&gt;&#10;                                &lt;Text style={{ fontSize: 12.5, color: '#334155', flex: 1, lineHeight: 1.45 }}&gt;{t}&lt;/Text&gt;&#10;                            &lt;/Box&gt;&#10;                        ))}&#10;                    &lt;/Box&gt;&#10;                &lt;/Box&gt;&#10;            ))}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35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矩形 138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83" name="文本框 1382" descr="{&quot;isTemplate&quot;:true,&quot;type&quot;:&quot;text&quot;}"/>
          <p:cNvSpPr txBox="1"/>
          <p:nvPr/>
        </p:nvSpPr>
        <p:spPr>
          <a:xfrm>
            <a:off x="1143000" y="342900"/>
            <a:ext cx="404812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安全工具开发七步闭环</a:t>
            </a:r>
            <a:endParaRPr/>
          </a:p>
        </p:txBody>
      </p:sp>
      <p:sp>
        <p:nvSpPr>
          <p:cNvPr id="1384" name="文本框 1383" descr="{&quot;isTemplate&quot;:true,&quot;type&quot;:&quot;text&quot;}"/>
          <p:cNvSpPr txBox="1"/>
          <p:nvPr/>
        </p:nvSpPr>
        <p:spPr>
          <a:xfrm>
            <a:off x="1143000" y="800100"/>
            <a:ext cx="40481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每一步都有明确产出物；没有产出物，这一步就等于没做</a:t>
            </a:r>
            <a:endParaRPr/>
          </a:p>
        </p:txBody>
      </p:sp>
      <p:sp>
        <p:nvSpPr>
          <p:cNvPr id="1385" name="矩形: 圆角 1384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86" name="矩形: 圆角 1385"/>
          <p:cNvSpPr/>
          <p:nvPr/>
        </p:nvSpPr>
        <p:spPr>
          <a:xfrm>
            <a:off x="685800" y="1143000"/>
            <a:ext cx="1409700" cy="72390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87" name="矩形: 圆角 1386"/>
          <p:cNvSpPr/>
          <p:nvPr/>
        </p:nvSpPr>
        <p:spPr>
          <a:xfrm>
            <a:off x="800100" y="1314450"/>
            <a:ext cx="200025" cy="200025"/>
          </a:xfrm>
          <a:prstGeom prst="roundRect">
            <a:avLst>
              <a:gd name="adj" fmla="val 52381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88" name="文本框 1387" descr="{&quot;isTemplate&quot;:true,&quot;type&quot;:&quot;text&quot;}"/>
          <p:cNvSpPr txBox="1"/>
          <p:nvPr/>
        </p:nvSpPr>
        <p:spPr>
          <a:xfrm>
            <a:off x="866775" y="1352550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1389" name="文本框 1388" descr="{&quot;isTemplate&quot;:true,&quot;type&quot;:&quot;text&quot;}"/>
          <p:cNvSpPr txBox="1"/>
          <p:nvPr/>
        </p:nvSpPr>
        <p:spPr>
          <a:xfrm>
            <a:off x="1066800" y="1323975"/>
            <a:ext cx="3048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E4F"/>
                </a:solidFill>
                <a:latin typeface="Microsoft YaHei"/>
                <a:ea typeface="Microsoft YaHei"/>
              </a:rPr>
              <a:t>需求</a:t>
            </a:r>
            <a:endParaRPr/>
          </a:p>
        </p:txBody>
      </p:sp>
      <p:sp>
        <p:nvSpPr>
          <p:cNvPr id="1390" name="文本框 1389" descr="{&quot;isTemplate&quot;:true,&quot;type&quot;:&quot;text&quot;}"/>
          <p:cNvSpPr txBox="1"/>
          <p:nvPr/>
        </p:nvSpPr>
        <p:spPr>
          <a:xfrm>
            <a:off x="800100" y="1562100"/>
            <a:ext cx="1181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需求清单</a:t>
            </a:r>
            <a:endParaRPr/>
          </a:p>
        </p:txBody>
      </p:sp>
      <p:sp>
        <p:nvSpPr>
          <p:cNvPr id="1391" name="文本框 1390" descr="{&quot;isTemplate&quot;:true,&quot;type&quot;:&quot;text&quot;}"/>
          <p:cNvSpPr txBox="1"/>
          <p:nvPr/>
        </p:nvSpPr>
        <p:spPr>
          <a:xfrm>
            <a:off x="2143125" y="1428750"/>
            <a:ext cx="476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75">
                <a:solidFill>
                  <a:srgbClr val="94A3B8"/>
                </a:solidFill>
                <a:latin typeface="Microsoft YaHei"/>
                <a:ea typeface="Microsoft YaHei"/>
              </a:rPr>
              <a:t>›</a:t>
            </a:r>
            <a:endParaRPr/>
          </a:p>
        </p:txBody>
      </p:sp>
      <p:sp>
        <p:nvSpPr>
          <p:cNvPr id="1392" name="矩形: 圆角 1391"/>
          <p:cNvSpPr/>
          <p:nvPr/>
        </p:nvSpPr>
        <p:spPr>
          <a:xfrm>
            <a:off x="2228850" y="1143000"/>
            <a:ext cx="1419225" cy="72390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93" name="矩形: 圆角 1392"/>
          <p:cNvSpPr/>
          <p:nvPr/>
        </p:nvSpPr>
        <p:spPr>
          <a:xfrm>
            <a:off x="2343150" y="1314450"/>
            <a:ext cx="200025" cy="200025"/>
          </a:xfrm>
          <a:prstGeom prst="roundRect">
            <a:avLst>
              <a:gd name="adj" fmla="val 52381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94" name="文本框 1393" descr="{&quot;isTemplate&quot;:true,&quot;type&quot;:&quot;text&quot;}"/>
          <p:cNvSpPr txBox="1"/>
          <p:nvPr/>
        </p:nvSpPr>
        <p:spPr>
          <a:xfrm>
            <a:off x="2409825" y="1352550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1395" name="文本框 1394" descr="{&quot;isTemplate&quot;:true,&quot;type&quot;:&quot;text&quot;}"/>
          <p:cNvSpPr txBox="1"/>
          <p:nvPr/>
        </p:nvSpPr>
        <p:spPr>
          <a:xfrm>
            <a:off x="2609850" y="1323975"/>
            <a:ext cx="3048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E4F"/>
                </a:solidFill>
                <a:latin typeface="Microsoft YaHei"/>
                <a:ea typeface="Microsoft YaHei"/>
              </a:rPr>
              <a:t>设计</a:t>
            </a:r>
            <a:endParaRPr/>
          </a:p>
        </p:txBody>
      </p:sp>
      <p:sp>
        <p:nvSpPr>
          <p:cNvPr id="1396" name="文本框 1395" descr="{&quot;isTemplate&quot;:true,&quot;type&quot;:&quot;text&quot;}"/>
          <p:cNvSpPr txBox="1"/>
          <p:nvPr/>
        </p:nvSpPr>
        <p:spPr>
          <a:xfrm>
            <a:off x="2343150" y="1562100"/>
            <a:ext cx="11906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架构图</a:t>
            </a:r>
            <a:endParaRPr/>
          </a:p>
        </p:txBody>
      </p:sp>
      <p:sp>
        <p:nvSpPr>
          <p:cNvPr id="1397" name="文本框 1396" descr="{&quot;isTemplate&quot;:true,&quot;type&quot;:&quot;text&quot;}"/>
          <p:cNvSpPr txBox="1"/>
          <p:nvPr/>
        </p:nvSpPr>
        <p:spPr>
          <a:xfrm>
            <a:off x="3695700" y="1428750"/>
            <a:ext cx="476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75">
                <a:solidFill>
                  <a:srgbClr val="94A3B8"/>
                </a:solidFill>
                <a:latin typeface="Microsoft YaHei"/>
                <a:ea typeface="Microsoft YaHei"/>
              </a:rPr>
              <a:t>›</a:t>
            </a:r>
            <a:endParaRPr/>
          </a:p>
        </p:txBody>
      </p:sp>
      <p:sp>
        <p:nvSpPr>
          <p:cNvPr id="1398" name="矩形: 圆角 1397"/>
          <p:cNvSpPr/>
          <p:nvPr/>
        </p:nvSpPr>
        <p:spPr>
          <a:xfrm>
            <a:off x="3781425" y="1143000"/>
            <a:ext cx="1409700" cy="72390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99" name="矩形: 圆角 1398"/>
          <p:cNvSpPr/>
          <p:nvPr/>
        </p:nvSpPr>
        <p:spPr>
          <a:xfrm>
            <a:off x="3895725" y="1314450"/>
            <a:ext cx="200025" cy="200025"/>
          </a:xfrm>
          <a:prstGeom prst="roundRect">
            <a:avLst>
              <a:gd name="adj" fmla="val 52381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00" name="文本框 1399" descr="{&quot;isTemplate&quot;:true,&quot;type&quot;:&quot;text&quot;}"/>
          <p:cNvSpPr txBox="1"/>
          <p:nvPr/>
        </p:nvSpPr>
        <p:spPr>
          <a:xfrm>
            <a:off x="3962400" y="1352550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1401" name="文本框 1400" descr="{&quot;isTemplate&quot;:true,&quot;type&quot;:&quot;text&quot;}"/>
          <p:cNvSpPr txBox="1"/>
          <p:nvPr/>
        </p:nvSpPr>
        <p:spPr>
          <a:xfrm>
            <a:off x="4162425" y="1323975"/>
            <a:ext cx="3048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E4F"/>
                </a:solidFill>
                <a:latin typeface="Microsoft YaHei"/>
                <a:ea typeface="Microsoft YaHei"/>
              </a:rPr>
              <a:t>编码</a:t>
            </a:r>
            <a:endParaRPr/>
          </a:p>
        </p:txBody>
      </p:sp>
      <p:sp>
        <p:nvSpPr>
          <p:cNvPr id="1402" name="文本框 1401" descr="{&quot;isTemplate&quot;:true,&quot;type&quot;:&quot;text&quot;}"/>
          <p:cNvSpPr txBox="1"/>
          <p:nvPr/>
        </p:nvSpPr>
        <p:spPr>
          <a:xfrm>
            <a:off x="3895725" y="1562100"/>
            <a:ext cx="1181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可运行代码</a:t>
            </a:r>
            <a:endParaRPr/>
          </a:p>
        </p:txBody>
      </p:sp>
      <p:sp>
        <p:nvSpPr>
          <p:cNvPr id="1403" name="文本框 1402" descr="{&quot;isTemplate&quot;:true,&quot;type&quot;:&quot;text&quot;}"/>
          <p:cNvSpPr txBox="1"/>
          <p:nvPr/>
        </p:nvSpPr>
        <p:spPr>
          <a:xfrm>
            <a:off x="5238750" y="1428750"/>
            <a:ext cx="476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75">
                <a:solidFill>
                  <a:srgbClr val="94A3B8"/>
                </a:solidFill>
                <a:latin typeface="Microsoft YaHei"/>
                <a:ea typeface="Microsoft YaHei"/>
              </a:rPr>
              <a:t>›</a:t>
            </a:r>
            <a:endParaRPr/>
          </a:p>
        </p:txBody>
      </p:sp>
      <p:sp>
        <p:nvSpPr>
          <p:cNvPr id="1404" name="矩形: 圆角 1403"/>
          <p:cNvSpPr/>
          <p:nvPr/>
        </p:nvSpPr>
        <p:spPr>
          <a:xfrm>
            <a:off x="5324475" y="1143000"/>
            <a:ext cx="1409700" cy="72390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05" name="矩形: 圆角 1404"/>
          <p:cNvSpPr/>
          <p:nvPr/>
        </p:nvSpPr>
        <p:spPr>
          <a:xfrm>
            <a:off x="5438775" y="1314450"/>
            <a:ext cx="200025" cy="200025"/>
          </a:xfrm>
          <a:prstGeom prst="roundRect">
            <a:avLst>
              <a:gd name="adj" fmla="val 52381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06" name="文本框 1405" descr="{&quot;isTemplate&quot;:true,&quot;type&quot;:&quot;text&quot;}"/>
          <p:cNvSpPr txBox="1"/>
          <p:nvPr/>
        </p:nvSpPr>
        <p:spPr>
          <a:xfrm>
            <a:off x="5505450" y="1352550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1407" name="文本框 1406" descr="{&quot;isTemplate&quot;:true,&quot;type&quot;:&quot;text&quot;}"/>
          <p:cNvSpPr txBox="1"/>
          <p:nvPr/>
        </p:nvSpPr>
        <p:spPr>
          <a:xfrm>
            <a:off x="5705475" y="1323975"/>
            <a:ext cx="3048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E4F"/>
                </a:solidFill>
                <a:latin typeface="Microsoft YaHei"/>
                <a:ea typeface="Microsoft YaHei"/>
              </a:rPr>
              <a:t>测试</a:t>
            </a:r>
            <a:endParaRPr/>
          </a:p>
        </p:txBody>
      </p:sp>
      <p:sp>
        <p:nvSpPr>
          <p:cNvPr id="1408" name="文本框 1407" descr="{&quot;isTemplate&quot;:true,&quot;type&quot;:&quot;text&quot;}"/>
          <p:cNvSpPr txBox="1"/>
          <p:nvPr/>
        </p:nvSpPr>
        <p:spPr>
          <a:xfrm>
            <a:off x="5438775" y="1562100"/>
            <a:ext cx="1181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测试报告</a:t>
            </a:r>
            <a:endParaRPr/>
          </a:p>
        </p:txBody>
      </p:sp>
      <p:sp>
        <p:nvSpPr>
          <p:cNvPr id="1409" name="文本框 1408" descr="{&quot;isTemplate&quot;:true,&quot;type&quot;:&quot;text&quot;}"/>
          <p:cNvSpPr txBox="1"/>
          <p:nvPr/>
        </p:nvSpPr>
        <p:spPr>
          <a:xfrm>
            <a:off x="6781800" y="1428750"/>
            <a:ext cx="476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75">
                <a:solidFill>
                  <a:srgbClr val="94A3B8"/>
                </a:solidFill>
                <a:latin typeface="Microsoft YaHei"/>
                <a:ea typeface="Microsoft YaHei"/>
              </a:rPr>
              <a:t>›</a:t>
            </a:r>
            <a:endParaRPr/>
          </a:p>
        </p:txBody>
      </p:sp>
      <p:sp>
        <p:nvSpPr>
          <p:cNvPr id="1410" name="矩形: 圆角 1409"/>
          <p:cNvSpPr/>
          <p:nvPr/>
        </p:nvSpPr>
        <p:spPr>
          <a:xfrm>
            <a:off x="6867525" y="1143000"/>
            <a:ext cx="1409700" cy="72390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11" name="矩形: 圆角 1410"/>
          <p:cNvSpPr/>
          <p:nvPr/>
        </p:nvSpPr>
        <p:spPr>
          <a:xfrm>
            <a:off x="6981825" y="1314450"/>
            <a:ext cx="200025" cy="200025"/>
          </a:xfrm>
          <a:prstGeom prst="roundRect">
            <a:avLst>
              <a:gd name="adj" fmla="val 52381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12" name="文本框 1411" descr="{&quot;isTemplate&quot;:true,&quot;type&quot;:&quot;text&quot;}"/>
          <p:cNvSpPr txBox="1"/>
          <p:nvPr/>
        </p:nvSpPr>
        <p:spPr>
          <a:xfrm>
            <a:off x="7048500" y="1352550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sp>
        <p:nvSpPr>
          <p:cNvPr id="1413" name="文本框 1412" descr="{&quot;isTemplate&quot;:true,&quot;type&quot;:&quot;text&quot;}"/>
          <p:cNvSpPr txBox="1"/>
          <p:nvPr/>
        </p:nvSpPr>
        <p:spPr>
          <a:xfrm>
            <a:off x="7248525" y="1323975"/>
            <a:ext cx="3048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E4F"/>
                </a:solidFill>
                <a:latin typeface="Microsoft YaHei"/>
                <a:ea typeface="Microsoft YaHei"/>
              </a:rPr>
              <a:t>加固</a:t>
            </a:r>
            <a:endParaRPr/>
          </a:p>
        </p:txBody>
      </p:sp>
      <p:sp>
        <p:nvSpPr>
          <p:cNvPr id="1414" name="文本框 1413" descr="{&quot;isTemplate&quot;:true,&quot;type&quot;:&quot;text&quot;}"/>
          <p:cNvSpPr txBox="1"/>
          <p:nvPr/>
        </p:nvSpPr>
        <p:spPr>
          <a:xfrm>
            <a:off x="6981825" y="1562100"/>
            <a:ext cx="1181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加固记录</a:t>
            </a:r>
            <a:endParaRPr/>
          </a:p>
        </p:txBody>
      </p:sp>
      <p:sp>
        <p:nvSpPr>
          <p:cNvPr id="1415" name="文本框 1414" descr="{&quot;isTemplate&quot;:true,&quot;type&quot;:&quot;text&quot;}"/>
          <p:cNvSpPr txBox="1"/>
          <p:nvPr/>
        </p:nvSpPr>
        <p:spPr>
          <a:xfrm>
            <a:off x="8324850" y="1428750"/>
            <a:ext cx="476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75">
                <a:solidFill>
                  <a:srgbClr val="94A3B8"/>
                </a:solidFill>
                <a:latin typeface="Microsoft YaHei"/>
                <a:ea typeface="Microsoft YaHei"/>
              </a:rPr>
              <a:t>›</a:t>
            </a:r>
            <a:endParaRPr/>
          </a:p>
        </p:txBody>
      </p:sp>
      <p:sp>
        <p:nvSpPr>
          <p:cNvPr id="1416" name="矩形: 圆角 1415"/>
          <p:cNvSpPr/>
          <p:nvPr/>
        </p:nvSpPr>
        <p:spPr>
          <a:xfrm>
            <a:off x="8410575" y="1143000"/>
            <a:ext cx="1419225" cy="723900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17" name="矩形: 圆角 1416"/>
          <p:cNvSpPr/>
          <p:nvPr/>
        </p:nvSpPr>
        <p:spPr>
          <a:xfrm>
            <a:off x="8524875" y="1314450"/>
            <a:ext cx="200025" cy="200025"/>
          </a:xfrm>
          <a:prstGeom prst="roundRect">
            <a:avLst>
              <a:gd name="adj" fmla="val 52381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18" name="文本框 1417" descr="{&quot;isTemplate&quot;:true,&quot;type&quot;:&quot;text&quot;}"/>
          <p:cNvSpPr txBox="1"/>
          <p:nvPr/>
        </p:nvSpPr>
        <p:spPr>
          <a:xfrm>
            <a:off x="8591550" y="1352550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6</a:t>
            </a:r>
            <a:endParaRPr/>
          </a:p>
        </p:txBody>
      </p:sp>
      <p:sp>
        <p:nvSpPr>
          <p:cNvPr id="1419" name="文本框 1418" descr="{&quot;isTemplate&quot;:true,&quot;type&quot;:&quot;text&quot;}"/>
          <p:cNvSpPr txBox="1"/>
          <p:nvPr/>
        </p:nvSpPr>
        <p:spPr>
          <a:xfrm>
            <a:off x="8791575" y="1323975"/>
            <a:ext cx="3048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E4F"/>
                </a:solidFill>
                <a:latin typeface="Microsoft YaHei"/>
                <a:ea typeface="Microsoft YaHei"/>
              </a:rPr>
              <a:t>文档</a:t>
            </a:r>
            <a:endParaRPr/>
          </a:p>
        </p:txBody>
      </p:sp>
      <p:sp>
        <p:nvSpPr>
          <p:cNvPr id="1420" name="文本框 1419" descr="{&quot;isTemplate&quot;:true,&quot;type&quot;:&quot;text&quot;}"/>
          <p:cNvSpPr txBox="1"/>
          <p:nvPr/>
        </p:nvSpPr>
        <p:spPr>
          <a:xfrm>
            <a:off x="8524875" y="1562100"/>
            <a:ext cx="11906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使用说明</a:t>
            </a:r>
            <a:endParaRPr/>
          </a:p>
        </p:txBody>
      </p:sp>
      <p:sp>
        <p:nvSpPr>
          <p:cNvPr id="1421" name="文本框 1420" descr="{&quot;isTemplate&quot;:true,&quot;type&quot;:&quot;text&quot;}"/>
          <p:cNvSpPr txBox="1"/>
          <p:nvPr/>
        </p:nvSpPr>
        <p:spPr>
          <a:xfrm>
            <a:off x="9877425" y="1428750"/>
            <a:ext cx="476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75">
                <a:solidFill>
                  <a:srgbClr val="94A3B8"/>
                </a:solidFill>
                <a:latin typeface="Microsoft YaHei"/>
                <a:ea typeface="Microsoft YaHei"/>
              </a:rPr>
              <a:t>›</a:t>
            </a:r>
            <a:endParaRPr/>
          </a:p>
        </p:txBody>
      </p:sp>
      <p:sp>
        <p:nvSpPr>
          <p:cNvPr id="1422" name="矩形: 圆角 1421"/>
          <p:cNvSpPr/>
          <p:nvPr/>
        </p:nvSpPr>
        <p:spPr>
          <a:xfrm>
            <a:off x="9963150" y="1143000"/>
            <a:ext cx="1543050" cy="723900"/>
          </a:xfrm>
          <a:prstGeom prst="roundRect">
            <a:avLst>
              <a:gd name="adj" fmla="val 13158"/>
            </a:avLst>
          </a:prstGeom>
          <a:solidFill>
            <a:srgbClr val="FFF7E6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23" name="矩形: 圆角 1422"/>
          <p:cNvSpPr/>
          <p:nvPr/>
        </p:nvSpPr>
        <p:spPr>
          <a:xfrm>
            <a:off x="10077450" y="1314450"/>
            <a:ext cx="200025" cy="200025"/>
          </a:xfrm>
          <a:prstGeom prst="roundRect">
            <a:avLst>
              <a:gd name="adj" fmla="val 52381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24" name="文本框 1423" descr="{&quot;isTemplate&quot;:true,&quot;type&quot;:&quot;text&quot;}"/>
          <p:cNvSpPr txBox="1"/>
          <p:nvPr/>
        </p:nvSpPr>
        <p:spPr>
          <a:xfrm>
            <a:off x="10144125" y="1352550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7</a:t>
            </a:r>
            <a:endParaRPr/>
          </a:p>
        </p:txBody>
      </p:sp>
      <p:sp>
        <p:nvSpPr>
          <p:cNvPr id="1425" name="文本框 1424" descr="{&quot;isTemplate&quot;:true,&quot;type&quot;:&quot;text&quot;}"/>
          <p:cNvSpPr txBox="1"/>
          <p:nvPr/>
        </p:nvSpPr>
        <p:spPr>
          <a:xfrm>
            <a:off x="10344150" y="1323975"/>
            <a:ext cx="3048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B2E4F"/>
                </a:solidFill>
                <a:latin typeface="Microsoft YaHei"/>
                <a:ea typeface="Microsoft YaHei"/>
              </a:rPr>
              <a:t>部署</a:t>
            </a:r>
            <a:endParaRPr/>
          </a:p>
        </p:txBody>
      </p:sp>
      <p:sp>
        <p:nvSpPr>
          <p:cNvPr id="1426" name="文本框 1425" descr="{&quot;isTemplate&quot;:true,&quot;type&quot;:&quot;text&quot;}"/>
          <p:cNvSpPr txBox="1"/>
          <p:nvPr/>
        </p:nvSpPr>
        <p:spPr>
          <a:xfrm>
            <a:off x="10077450" y="1562100"/>
            <a:ext cx="1314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B45309"/>
                </a:solidFill>
                <a:latin typeface="Microsoft YaHei"/>
                <a:ea typeface="Microsoft YaHei"/>
              </a:rPr>
              <a:t>公网地址</a:t>
            </a:r>
            <a:endParaRPr/>
          </a:p>
        </p:txBody>
      </p:sp>
      <p:sp>
        <p:nvSpPr>
          <p:cNvPr id="1427" name="矩形: 圆角 1426"/>
          <p:cNvSpPr/>
          <p:nvPr/>
        </p:nvSpPr>
        <p:spPr>
          <a:xfrm>
            <a:off x="685800" y="2028825"/>
            <a:ext cx="3514725" cy="363855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28" name="任意多边形: 形状 1427"/>
          <p:cNvSpPr/>
          <p:nvPr/>
        </p:nvSpPr>
        <p:spPr>
          <a:xfrm>
            <a:off x="685800" y="2028825"/>
            <a:ext cx="3514725" cy="3638550"/>
          </a:xfrm>
          <a:custGeom>
            <a:avLst/>
            <a:gdLst/>
            <a:ahLst/>
            <a:cxnLst/>
            <a:rect l="0" t="0" r="0" b="0"/>
            <a:pathLst>
              <a:path w="369" h="382">
                <a:moveTo>
                  <a:pt x="359" y="0"/>
                </a:moveTo>
                <a:cubicBezTo>
                  <a:pt x="364" y="0"/>
                  <a:pt x="368" y="4"/>
                  <a:pt x="369" y="9"/>
                </a:cubicBezTo>
                <a:cubicBezTo>
                  <a:pt x="368" y="7"/>
                  <a:pt x="366" y="5"/>
                  <a:pt x="363" y="5"/>
                </a:cubicBezTo>
                <a:lnTo>
                  <a:pt x="6" y="5"/>
                </a:lnTo>
                <a:cubicBezTo>
                  <a:pt x="3" y="5"/>
                  <a:pt x="1" y="7"/>
                  <a:pt x="0" y="10"/>
                </a:cubicBezTo>
                <a:cubicBezTo>
                  <a:pt x="1" y="4"/>
                  <a:pt x="5" y="0"/>
                  <a:pt x="11" y="0"/>
                </a:cubicBezTo>
                <a:lnTo>
                  <a:pt x="358" y="0"/>
                </a:ln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29" name="文本框 1428" descr="{&quot;isTemplate&quot;:true,&quot;type&quot;:&quot;text&quot;}"/>
          <p:cNvSpPr txBox="1"/>
          <p:nvPr/>
        </p:nvSpPr>
        <p:spPr>
          <a:xfrm>
            <a:off x="847725" y="2162175"/>
            <a:ext cx="31908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第</a:t>
            </a:r>
            <a:r>
              <a:rPr lang="en-US" sz="1238" b="1">
                <a:solidFill>
                  <a:srgbClr val="0B2E4F"/>
                </a:solidFill>
                <a:latin typeface="Microsoft YaHei"/>
                <a:ea typeface="Microsoft YaHei"/>
              </a:rPr>
              <a:t> 1–2 </a:t>
            </a: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步：需求与设计</a:t>
            </a:r>
            <a:endParaRPr/>
          </a:p>
        </p:txBody>
      </p:sp>
      <p:sp>
        <p:nvSpPr>
          <p:cNvPr id="1430" name="矩形: 圆角 1429"/>
          <p:cNvSpPr/>
          <p:nvPr/>
        </p:nvSpPr>
        <p:spPr>
          <a:xfrm>
            <a:off x="847725" y="2447925"/>
            <a:ext cx="3190875" cy="962025"/>
          </a:xfrm>
          <a:prstGeom prst="roundRect">
            <a:avLst>
              <a:gd name="adj" fmla="val 792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31" name="图形 143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524125"/>
            <a:ext cx="104775" cy="104775"/>
          </a:xfrm>
          <a:prstGeom prst="rect">
            <a:avLst/>
          </a:prstGeom>
          <a:ln/>
        </p:spPr>
      </p:pic>
      <p:sp>
        <p:nvSpPr>
          <p:cNvPr id="1432" name="文本框 1431" descr="{&quot;isTemplate&quot;:true,&quot;type&quot;:&quot;text&quot;}"/>
          <p:cNvSpPr txBox="1"/>
          <p:nvPr/>
        </p:nvSpPr>
        <p:spPr>
          <a:xfrm>
            <a:off x="1133475" y="2524125"/>
            <a:ext cx="2800350" cy="809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我要做一个日志审计工具，输入是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 [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日志目录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]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，输出是一张异常清单。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33" name="矩形: 圆角 1432"/>
          <p:cNvSpPr/>
          <p:nvPr/>
        </p:nvSpPr>
        <p:spPr>
          <a:xfrm>
            <a:off x="847725" y="3486150"/>
            <a:ext cx="3190875" cy="962025"/>
          </a:xfrm>
          <a:prstGeom prst="roundRect">
            <a:avLst>
              <a:gd name="adj" fmla="val 792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34" name="图形 143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3562350"/>
            <a:ext cx="104775" cy="104775"/>
          </a:xfrm>
          <a:prstGeom prst="rect">
            <a:avLst/>
          </a:prstGeom>
          <a:ln/>
        </p:spPr>
      </p:pic>
      <p:sp>
        <p:nvSpPr>
          <p:cNvPr id="1435" name="文本框 1434" descr="{&quot;isTemplate&quot;:true,&quot;type&quot;:&quot;text&quot;}"/>
          <p:cNvSpPr txBox="1"/>
          <p:nvPr/>
        </p:nvSpPr>
        <p:spPr>
          <a:xfrm>
            <a:off x="1133475" y="3562350"/>
            <a:ext cx="2800350" cy="809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先用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 Plan 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模式给出模块划分和技术选型，不要写代码。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36" name="矩形: 圆角 1435"/>
          <p:cNvSpPr/>
          <p:nvPr/>
        </p:nvSpPr>
        <p:spPr>
          <a:xfrm>
            <a:off x="847725" y="4524375"/>
            <a:ext cx="3190875" cy="962025"/>
          </a:xfrm>
          <a:prstGeom prst="roundRect">
            <a:avLst>
              <a:gd name="adj" fmla="val 792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37" name="图形 143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4600575"/>
            <a:ext cx="104775" cy="104775"/>
          </a:xfrm>
          <a:prstGeom prst="rect">
            <a:avLst/>
          </a:prstGeom>
          <a:ln/>
        </p:spPr>
      </p:pic>
      <p:sp>
        <p:nvSpPr>
          <p:cNvPr id="1438" name="文本框 1437" descr="{&quot;isTemplate&quot;:true,&quot;type&quot;:&quot;text&quot;}"/>
          <p:cNvSpPr txBox="1"/>
          <p:nvPr/>
        </p:nvSpPr>
        <p:spPr>
          <a:xfrm>
            <a:off x="1133475" y="4600575"/>
            <a:ext cx="2800350" cy="809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列出这个工具必须覆盖的检查项，每项标明判定依据。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39" name="矩形: 圆角 1438"/>
          <p:cNvSpPr/>
          <p:nvPr/>
        </p:nvSpPr>
        <p:spPr>
          <a:xfrm>
            <a:off x="4333875" y="2028825"/>
            <a:ext cx="3524250" cy="3638550"/>
          </a:xfrm>
          <a:prstGeom prst="roundRect">
            <a:avLst>
              <a:gd name="adj" fmla="val 2973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40" name="任意多边形: 形状 1439"/>
          <p:cNvSpPr/>
          <p:nvPr/>
        </p:nvSpPr>
        <p:spPr>
          <a:xfrm>
            <a:off x="4333875" y="2028825"/>
            <a:ext cx="3524250" cy="3638550"/>
          </a:xfrm>
          <a:custGeom>
            <a:avLst/>
            <a:gdLst/>
            <a:ahLst/>
            <a:cxnLst/>
            <a:rect l="0" t="0" r="0" b="0"/>
            <a:pathLst>
              <a:path w="370" h="382">
                <a:moveTo>
                  <a:pt x="360" y="0"/>
                </a:moveTo>
                <a:cubicBezTo>
                  <a:pt x="365" y="0"/>
                  <a:pt x="369" y="4"/>
                  <a:pt x="370" y="9"/>
                </a:cubicBezTo>
                <a:cubicBezTo>
                  <a:pt x="369" y="7"/>
                  <a:pt x="367" y="5"/>
                  <a:pt x="364" y="5"/>
                </a:cubicBezTo>
                <a:lnTo>
                  <a:pt x="6" y="5"/>
                </a:lnTo>
                <a:cubicBezTo>
                  <a:pt x="3" y="5"/>
                  <a:pt x="1" y="7"/>
                  <a:pt x="0" y="10"/>
                </a:cubicBezTo>
                <a:cubicBezTo>
                  <a:pt x="1" y="4"/>
                  <a:pt x="5" y="0"/>
                  <a:pt x="11" y="0"/>
                </a:cubicBezTo>
                <a:lnTo>
                  <a:pt x="359" y="0"/>
                </a:lnTo>
                <a:close/>
              </a:path>
            </a:pathLst>
          </a:cu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41" name="文本框 1440" descr="{&quot;isTemplate&quot;:true,&quot;type&quot;:&quot;text&quot;}"/>
          <p:cNvSpPr txBox="1"/>
          <p:nvPr/>
        </p:nvSpPr>
        <p:spPr>
          <a:xfrm>
            <a:off x="4495800" y="2162175"/>
            <a:ext cx="32004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第</a:t>
            </a:r>
            <a:r>
              <a:rPr lang="en-US" sz="1238" b="1">
                <a:solidFill>
                  <a:srgbClr val="0B2E4F"/>
                </a:solidFill>
                <a:latin typeface="Microsoft YaHei"/>
                <a:ea typeface="Microsoft YaHei"/>
              </a:rPr>
              <a:t> 3–5 </a:t>
            </a: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步：编码、测试与加固（最关键）</a:t>
            </a:r>
            <a:endParaRPr/>
          </a:p>
        </p:txBody>
      </p:sp>
      <p:sp>
        <p:nvSpPr>
          <p:cNvPr id="1442" name="矩形: 圆角 1441"/>
          <p:cNvSpPr/>
          <p:nvPr/>
        </p:nvSpPr>
        <p:spPr>
          <a:xfrm>
            <a:off x="4495800" y="2447925"/>
            <a:ext cx="3200400" cy="962025"/>
          </a:xfrm>
          <a:prstGeom prst="roundRect">
            <a:avLst>
              <a:gd name="adj" fmla="val 792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43" name="图形 144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0575" y="2524125"/>
            <a:ext cx="104775" cy="104775"/>
          </a:xfrm>
          <a:prstGeom prst="rect">
            <a:avLst/>
          </a:prstGeom>
          <a:ln/>
        </p:spPr>
      </p:pic>
      <p:sp>
        <p:nvSpPr>
          <p:cNvPr id="1444" name="文本框 1443" descr="{&quot;isTemplate&quot;:true,&quot;type&quot;:&quot;text&quot;}"/>
          <p:cNvSpPr txBox="1"/>
          <p:nvPr/>
        </p:nvSpPr>
        <p:spPr>
          <a:xfrm>
            <a:off x="4781550" y="2524125"/>
            <a:ext cx="2809875" cy="809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实现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 module_a.py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，只做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 [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某功能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]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，不要引入新依赖。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45" name="矩形: 圆角 1444"/>
          <p:cNvSpPr/>
          <p:nvPr/>
        </p:nvSpPr>
        <p:spPr>
          <a:xfrm>
            <a:off x="4495800" y="3486150"/>
            <a:ext cx="3200400" cy="962025"/>
          </a:xfrm>
          <a:prstGeom prst="roundRect">
            <a:avLst>
              <a:gd name="adj" fmla="val 792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46" name="图形 144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0575" y="3562350"/>
            <a:ext cx="104775" cy="104775"/>
          </a:xfrm>
          <a:prstGeom prst="rect">
            <a:avLst/>
          </a:prstGeom>
          <a:ln/>
        </p:spPr>
      </p:pic>
      <p:sp>
        <p:nvSpPr>
          <p:cNvPr id="1447" name="文本框 1446" descr="{&quot;isTemplate&quot;:true,&quot;type&quot;:&quot;text&quot;}"/>
          <p:cNvSpPr txBox="1"/>
          <p:nvPr/>
        </p:nvSpPr>
        <p:spPr>
          <a:xfrm>
            <a:off x="4781550" y="3562350"/>
            <a:ext cx="2809875" cy="809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为每个函数写单元测试，覆盖正常输入与异常输入。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48" name="矩形: 圆角 1447"/>
          <p:cNvSpPr/>
          <p:nvPr/>
        </p:nvSpPr>
        <p:spPr>
          <a:xfrm>
            <a:off x="4495800" y="4524375"/>
            <a:ext cx="3200400" cy="962025"/>
          </a:xfrm>
          <a:prstGeom prst="roundRect">
            <a:avLst>
              <a:gd name="adj" fmla="val 792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49" name="图形 144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0575" y="4600575"/>
            <a:ext cx="104775" cy="104775"/>
          </a:xfrm>
          <a:prstGeom prst="rect">
            <a:avLst/>
          </a:prstGeom>
          <a:ln/>
        </p:spPr>
      </p:pic>
      <p:sp>
        <p:nvSpPr>
          <p:cNvPr id="1450" name="文本框 1449" descr="{&quot;isTemplate&quot;:true,&quot;type&quot;:&quot;text&quot;}"/>
          <p:cNvSpPr txBox="1"/>
          <p:nvPr/>
        </p:nvSpPr>
        <p:spPr>
          <a:xfrm>
            <a:off x="4781550" y="4600575"/>
            <a:ext cx="2809875" cy="809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检查代码里有没有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 eval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、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shell=True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、明文密钥，逐条给出改法。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51" name="矩形: 圆角 1450"/>
          <p:cNvSpPr/>
          <p:nvPr/>
        </p:nvSpPr>
        <p:spPr>
          <a:xfrm>
            <a:off x="7991475" y="2028825"/>
            <a:ext cx="3514725" cy="363855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52" name="任意多边形: 形状 1451"/>
          <p:cNvSpPr/>
          <p:nvPr/>
        </p:nvSpPr>
        <p:spPr>
          <a:xfrm>
            <a:off x="7991475" y="2028825"/>
            <a:ext cx="3514725" cy="3638550"/>
          </a:xfrm>
          <a:custGeom>
            <a:avLst/>
            <a:gdLst/>
            <a:ahLst/>
            <a:cxnLst/>
            <a:rect l="0" t="0" r="0" b="0"/>
            <a:pathLst>
              <a:path w="369" h="382">
                <a:moveTo>
                  <a:pt x="359" y="0"/>
                </a:moveTo>
                <a:cubicBezTo>
                  <a:pt x="364" y="0"/>
                  <a:pt x="368" y="4"/>
                  <a:pt x="369" y="9"/>
                </a:cubicBezTo>
                <a:cubicBezTo>
                  <a:pt x="368" y="7"/>
                  <a:pt x="366" y="5"/>
                  <a:pt x="363" y="5"/>
                </a:cubicBezTo>
                <a:lnTo>
                  <a:pt x="6" y="5"/>
                </a:lnTo>
                <a:cubicBezTo>
                  <a:pt x="3" y="5"/>
                  <a:pt x="1" y="7"/>
                  <a:pt x="0" y="10"/>
                </a:cubicBezTo>
                <a:cubicBezTo>
                  <a:pt x="1" y="4"/>
                  <a:pt x="5" y="0"/>
                  <a:pt x="11" y="0"/>
                </a:cubicBezTo>
                <a:lnTo>
                  <a:pt x="358" y="0"/>
                </a:lnTo>
                <a:close/>
              </a:path>
            </a:pathLst>
          </a:cu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53" name="文本框 1452" descr="{&quot;isTemplate&quot;:true,&quot;type&quot;:&quot;text&quot;}"/>
          <p:cNvSpPr txBox="1"/>
          <p:nvPr/>
        </p:nvSpPr>
        <p:spPr>
          <a:xfrm>
            <a:off x="8153400" y="2162175"/>
            <a:ext cx="31908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第</a:t>
            </a:r>
            <a:r>
              <a:rPr lang="en-US" sz="1238" b="1">
                <a:solidFill>
                  <a:srgbClr val="0B2E4F"/>
                </a:solidFill>
                <a:latin typeface="Microsoft YaHei"/>
                <a:ea typeface="Microsoft YaHei"/>
              </a:rPr>
              <a:t> 6–7 </a:t>
            </a:r>
            <a:r>
              <a:rPr lang="zh-CN" sz="1238" b="1">
                <a:solidFill>
                  <a:srgbClr val="0B2E4F"/>
                </a:solidFill>
                <a:latin typeface="Microsoft YaHei"/>
                <a:ea typeface="Microsoft YaHei"/>
              </a:rPr>
              <a:t>步：文档与部署</a:t>
            </a:r>
            <a:endParaRPr/>
          </a:p>
        </p:txBody>
      </p:sp>
      <p:sp>
        <p:nvSpPr>
          <p:cNvPr id="1454" name="矩形: 圆角 1453"/>
          <p:cNvSpPr/>
          <p:nvPr/>
        </p:nvSpPr>
        <p:spPr>
          <a:xfrm>
            <a:off x="8153400" y="2447925"/>
            <a:ext cx="3190875" cy="962025"/>
          </a:xfrm>
          <a:prstGeom prst="roundRect">
            <a:avLst>
              <a:gd name="adj" fmla="val 792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55" name="图形 145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8175" y="2524125"/>
            <a:ext cx="104775" cy="104775"/>
          </a:xfrm>
          <a:prstGeom prst="rect">
            <a:avLst/>
          </a:prstGeom>
          <a:ln/>
        </p:spPr>
      </p:pic>
      <p:sp>
        <p:nvSpPr>
          <p:cNvPr id="1456" name="文本框 1455" descr="{&quot;isTemplate&quot;:true,&quot;type&quot;:&quot;text&quot;}"/>
          <p:cNvSpPr txBox="1"/>
          <p:nvPr/>
        </p:nvSpPr>
        <p:spPr>
          <a:xfrm>
            <a:off x="8439150" y="2524125"/>
            <a:ext cx="2800350" cy="809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生成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 README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：环境要求、安装、运行、参数、输出示例。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57" name="矩形: 圆角 1456"/>
          <p:cNvSpPr/>
          <p:nvPr/>
        </p:nvSpPr>
        <p:spPr>
          <a:xfrm>
            <a:off x="8153400" y="3486150"/>
            <a:ext cx="3190875" cy="962025"/>
          </a:xfrm>
          <a:prstGeom prst="roundRect">
            <a:avLst>
              <a:gd name="adj" fmla="val 792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58" name="图形 145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8175" y="3562350"/>
            <a:ext cx="104775" cy="104775"/>
          </a:xfrm>
          <a:prstGeom prst="rect">
            <a:avLst/>
          </a:prstGeom>
          <a:ln/>
        </p:spPr>
      </p:pic>
      <p:sp>
        <p:nvSpPr>
          <p:cNvPr id="1459" name="文本框 1458" descr="{&quot;isTemplate&quot;:true,&quot;type&quot;:&quot;text&quot;}"/>
          <p:cNvSpPr txBox="1"/>
          <p:nvPr/>
        </p:nvSpPr>
        <p:spPr>
          <a:xfrm>
            <a:off x="8439150" y="3562350"/>
            <a:ext cx="2800350" cy="809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把本项目打包成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 Dockerfile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，基础镜像用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 python:3.12-slim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60" name="矩形: 圆角 1459"/>
          <p:cNvSpPr/>
          <p:nvPr/>
        </p:nvSpPr>
        <p:spPr>
          <a:xfrm>
            <a:off x="8153400" y="4524375"/>
            <a:ext cx="3190875" cy="962025"/>
          </a:xfrm>
          <a:prstGeom prst="roundRect">
            <a:avLst>
              <a:gd name="adj" fmla="val 792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61" name="图形 146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8175" y="4600575"/>
            <a:ext cx="104775" cy="104775"/>
          </a:xfrm>
          <a:prstGeom prst="rect">
            <a:avLst/>
          </a:prstGeom>
          <a:ln/>
        </p:spPr>
      </p:pic>
      <p:sp>
        <p:nvSpPr>
          <p:cNvPr id="1462" name="文本框 1461" descr="{&quot;isTemplate&quot;:true,&quot;type&quot;:&quot;text&quot;}"/>
          <p:cNvSpPr txBox="1"/>
          <p:nvPr/>
        </p:nvSpPr>
        <p:spPr>
          <a:xfrm>
            <a:off x="8439150" y="4600575"/>
            <a:ext cx="2800350" cy="8096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给出部署到云托管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/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服务器的完整命令，并列出需配置的环境变量。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463" name="文本框 1462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464" name="文本框 1463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35 / 44</a:t>
            </a:r>
            <a:endParaRPr/>
          </a:p>
        </p:txBody>
      </p:sp>
      <p:pic>
        <p:nvPicPr>
          <p:cNvPr id="1465" name="图形 1464"/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message' style={{ fill: '#0E7490', width: 32, height: 32, opacity: 0.85 }} /&gt;&#10;            &lt;Box style={{ flexDirection: 'column' }}&gt;&#10;                &lt;Text style={{ fontSize: 36, fontWeight: 'bold', color: '#0B2E4F' }}&gt;Prompt 五要素：差一版 vs 好一版&lt;/Text&gt;&#10;                &lt;Text style={{ fontSize: 17, color: '#64748B', marginTop: 4 }}&gt;&#10;                    同一个需求，写法差一点，结果差一截&#10;                &lt;/Text&gt;&#10;            &lt;/Box&gt;&#10;        &lt;/Box&gt;&#10;        &lt;Box style={{ width: 6, height: 44, background: '#F59E0B', borderRadius: 3 }} /&gt;&#10;    &lt;/Box&gt;&#10;&#10;    &lt;Box style={{ height: 470, flexDirection: 'row', gap: 22 }}&gt;&#10;&#10;        &lt;Box style={{ flex: 5, flexDirection: 'column', gap: 11 }}&gt;&#10;            &lt;Text style={{ fontSize: 19, fontWeight: 'bold', color: '#0B2E4F' }}&gt;五个要素，缺一不可&lt;/Text&gt;&#10;            {[&#10;                { n: '角色', d: '告诉它你是谁、它扮演谁。让它用专家视角回答，而不是泛泛而谈。', c: '#0E7490' },&#10;                { n: '任务', d: '一句话说清要它做什么，动词开头，可执行、可验证。', c: '#0B2E4F' },&#10;                { n: '约束', d: '划边界：不许做什么、只能用哪些东西、依据从哪来。', c: '#0E7490' },&#10;                { n: '格式', d: '指定输出结构：表格 / 分节 / 字数 / 文件格式。', c: '#0B2E4F' },&#10;                { n: '示例', d: '给一个输入输出样例，比十句形容词都管用。', c: '#B45309' },&#10;            ].map((x, i) =&gt; (&#10;                &lt;Box key={i} style={{&#10;                    flex: 1, background: '#FFFFFF', borderRadius: 10, border: '1px solid #E2E8F0',&#10;                    borderLeft: `5px solid ${x.c}`, padding: '11px 17px',&#10;                    flexDirection: 'row', alignItems: 'center', gap: 14,&#10;                    boxShadow: '0 2px 10px rgba(11,46,79,0.05)',&#10;                }}&gt;&#10;                    &lt;Box style={{&#10;                        background: x.c, borderRadius: 8, paddingLeft: 11, paddingRight: 11,&#10;                        paddingTop: 4, paddingBottom: 4, minWidth: 62, alignItems: 'center',&#10;                    }}&gt;&#10;                        &lt;Text style={{ fontSize: 14.5, fontWeight: 'bold', color: '#FFFFFF' }}&gt;{x.n}&lt;/Text&gt;&#10;                    &lt;/Box&gt;&#10;                    &lt;Text style={{ fontSize: 14.5, color: '#475569', flex: 1, lineHeight: 1.45 }}&gt;{x.d}&lt;/Text&gt;&#10;                &lt;/Box&gt;&#10;            ))}&#10;        &lt;/Box&gt;&#10;&#10;        &lt;Box style={{ flex: 6, flexDirection: 'column', gap: 13 }}&gt;&#10;&#10;            &lt;Box style={{&#10;                flex: 1, background: '#FFFFFF', borderRadius: 12, border: '1px solid #E2E8F0',&#10;                borderTop: '5px solid #DC2626', padding: '14px 18px', flexDirection: 'column',&#10;            }}&gt;&#10;                &lt;Box style={{ flexDirection: 'row', alignItems: 'center', gap: 9, marginBottom: 9 }}&gt;&#10;                    &lt;FAIcon name='circle-xmark' style={{ fill: '#DC2626', width: 17, height: 17 }} /&gt;&#10;                    &lt;Text style={{ fontSize: 17.5, fontWeight: 'bold', color: '#991B1B' }}&gt;差的一版&lt;/Text&gt;&#10;                &lt;/Box&gt;&#10;                &lt;Box style={{ flex: 1, background: '#FEF2F2', borderRadius: 8, padding: '11px 14px' }}&gt;&#10;                    &lt;Text style={{ fontSize: 13.5, fontFamily: 'JetBrains Mono', color: '#7F1D1D', lineHeight: 1.55 }}&gt;&#10;                        帮我写一个日志分析的安全工具。&#10;                    &lt;/Text&gt;&#10;                    &lt;Box style={{ flexDirection: 'row', gap: 7, marginTop: 9, flexWrap: 'wrap' }}&gt;&#10;                        {['没说输入', '没说输出', '没说技术栈', '没说范围'].map((t, i) =&gt; (&#10;                            &lt;Box key={i} style={{ background: '#FFFFFF', borderRadius: 6, paddingLeft: 8, paddingRight: 8, paddingTop: 2, paddingBottom: 2 }}&gt;&#10;                                &lt;Text style={{ fontSize: 12, color: '#DC2626' }}&gt;缺 {t}&lt;/Text&gt;&#10;                            &lt;/Box&gt;&#10;                        ))}&#10;                    &lt;/Box&gt;&#10;                &lt;/Box&gt;&#10;            &lt;/Box&gt;&#10;&#10;            &lt;Box style={{&#10;                flex: 1, background: '#FFFFFF', borderRadius: 12, border: '1px solid #E2E8F0',&#10;                borderTop: '5px solid #0E7490', padding: '14px 18px', flexDirection: 'column',&#10;            }}&gt;&#10;                &lt;Box style={{ flexDirection: 'row', alignItems: 'center', gap: 9, marginBottom: 9 }}&gt;&#10;                    &lt;FAIcon name='circle-check' style={{ fill: '#0E7490', width: 17, height: 17 }} /&gt;&#10;                    &lt;Text style={{ fontSize: 17.5, fontWeight: 'bold', color: '#0B2E4F' }}&gt;好的一版&lt;/Text&gt;&#10;                &lt;/Box&gt;&#10;                &lt;Box style={{ flex: 1, background: '#F1F5F9', borderRadius: 8, padding: '11px 14px', flexDirection: 'column', gap: 4 }}&gt;&#10;                    {[&#10;                        '角色：Python 安全工具开发者。',&#10;                        '任务：读取 [日志目录] 下所有 .log 文件，识别 5 类异常',&#10;                        '  行为（登录暴破、异常时段、敏感文件访问、权限',&#10;                        '  变更、超大传输），输出异常清单。',&#10;                        '约束：只用标准库；不修改源日志；不联网。',&#10;                        '格式：CSV，列为 时间/来源IP/行为类型/证据行号。',&#10;                        '示例：登录暴破 → 同一 IP 5 分钟内失败 ≥10 次。',&#10;                    ].map((l, i) =&gt; (&#10;                        &lt;Text key={i} style={{&#10;                            fontSize: 12.5, fontFamily: 'JetBrains Mono', lineHeight: 1.5,&#10;                            color: l.indexOf('角色') === 0 || l.indexOf('任务') === 0 || l.indexOf('约束') === 0 || l.indexOf('格式') === 0 || l.indexOf('示例') === 0 ? '#0B2E4F' : '#334155',&#10;                            fontWeight: l.indexOf('：') &gt; 0 &amp;&amp; l.indexOf('  ') !== 0 ? 'bold' : 'normal',&#10;                        }}&gt;{l}&lt;/Text&gt;&#10;                    ))}&#10;                &lt;/Box&gt;&#10;            &lt;/Box&gt;&#10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37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矩形 146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68" name="文本框 1467" descr="{&quot;isTemplate&quot;:true,&quot;type&quot;:&quot;text&quot;}"/>
          <p:cNvSpPr txBox="1"/>
          <p:nvPr/>
        </p:nvSpPr>
        <p:spPr>
          <a:xfrm>
            <a:off x="1143000" y="342900"/>
            <a:ext cx="54102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Prompt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五要素：差一版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 vs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好一版</a:t>
            </a:r>
            <a:endParaRPr/>
          </a:p>
        </p:txBody>
      </p:sp>
      <p:sp>
        <p:nvSpPr>
          <p:cNvPr id="1469" name="文本框 1468" descr="{&quot;isTemplate&quot;:true,&quot;type&quot;:&quot;text&quot;}"/>
          <p:cNvSpPr txBox="1"/>
          <p:nvPr/>
        </p:nvSpPr>
        <p:spPr>
          <a:xfrm>
            <a:off x="1143000" y="800100"/>
            <a:ext cx="54102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同一个需求，写法差一点，结果差一截</a:t>
            </a:r>
            <a:endParaRPr/>
          </a:p>
        </p:txBody>
      </p:sp>
      <p:sp>
        <p:nvSpPr>
          <p:cNvPr id="1470" name="矩形: 圆角 1469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71" name="文本框 1470" descr="{&quot;isTemplate&quot;:true,&quot;type&quot;:&quot;text&quot;}"/>
          <p:cNvSpPr txBox="1"/>
          <p:nvPr/>
        </p:nvSpPr>
        <p:spPr>
          <a:xfrm>
            <a:off x="685800" y="1143000"/>
            <a:ext cx="48196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2E4F"/>
                </a:solidFill>
                <a:latin typeface="Microsoft YaHei"/>
                <a:ea typeface="Microsoft YaHei"/>
              </a:rPr>
              <a:t>五个要素，缺一不可</a:t>
            </a:r>
            <a:endParaRPr/>
          </a:p>
        </p:txBody>
      </p:sp>
      <p:sp>
        <p:nvSpPr>
          <p:cNvPr id="1472" name="矩形: 圆角 1471"/>
          <p:cNvSpPr/>
          <p:nvPr/>
        </p:nvSpPr>
        <p:spPr>
          <a:xfrm>
            <a:off x="733425" y="1466850"/>
            <a:ext cx="4819650" cy="742950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73" name="任意多边形: 形状 1472"/>
          <p:cNvSpPr/>
          <p:nvPr/>
        </p:nvSpPr>
        <p:spPr>
          <a:xfrm>
            <a:off x="733425" y="1466850"/>
            <a:ext cx="4819650" cy="742950"/>
          </a:xfrm>
          <a:custGeom>
            <a:avLst/>
            <a:gdLst/>
            <a:ahLst/>
            <a:cxnLst/>
            <a:rect l="0" t="0" r="0" b="0"/>
            <a:pathLst>
              <a:path w="506" h="78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73"/>
                </a:lnTo>
                <a:cubicBezTo>
                  <a:pt x="5" y="75"/>
                  <a:pt x="7" y="77"/>
                  <a:pt x="9" y="78"/>
                </a:cubicBezTo>
                <a:cubicBezTo>
                  <a:pt x="4" y="77"/>
                  <a:pt x="0" y="73"/>
                  <a:pt x="0" y="68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74" name="矩形: 圆角 1473"/>
          <p:cNvSpPr/>
          <p:nvPr/>
        </p:nvSpPr>
        <p:spPr>
          <a:xfrm>
            <a:off x="895350" y="1714500"/>
            <a:ext cx="590550" cy="247650"/>
          </a:xfrm>
          <a:prstGeom prst="roundRect">
            <a:avLst>
              <a:gd name="adj" fmla="val 30769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75" name="文本框 1474" descr="{&quot;isTemplate&quot;:true,&quot;type&quot;:&quot;text&quot;}"/>
          <p:cNvSpPr txBox="1"/>
          <p:nvPr/>
        </p:nvSpPr>
        <p:spPr>
          <a:xfrm>
            <a:off x="1057275" y="1752600"/>
            <a:ext cx="2762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FFFFFF"/>
                </a:solidFill>
                <a:latin typeface="Microsoft YaHei"/>
                <a:ea typeface="Microsoft YaHei"/>
              </a:rPr>
              <a:t>角色</a:t>
            </a:r>
            <a:endParaRPr/>
          </a:p>
        </p:txBody>
      </p:sp>
      <p:sp>
        <p:nvSpPr>
          <p:cNvPr id="1476" name="文本框 1475" descr="{&quot;isTemplate&quot;:true,&quot;type&quot;:&quot;text&quot;}"/>
          <p:cNvSpPr txBox="1"/>
          <p:nvPr/>
        </p:nvSpPr>
        <p:spPr>
          <a:xfrm>
            <a:off x="1619250" y="1714500"/>
            <a:ext cx="37242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告诉它你是谁、它扮演谁。让它用专家视角回答，而不是泛泛而谈。</a:t>
            </a:r>
            <a:endParaRPr/>
          </a:p>
        </p:txBody>
      </p:sp>
      <p:sp>
        <p:nvSpPr>
          <p:cNvPr id="1477" name="矩形: 圆角 1476"/>
          <p:cNvSpPr/>
          <p:nvPr/>
        </p:nvSpPr>
        <p:spPr>
          <a:xfrm>
            <a:off x="733425" y="2314575"/>
            <a:ext cx="4819650" cy="752475"/>
          </a:xfrm>
          <a:prstGeom prst="roundRect">
            <a:avLst>
              <a:gd name="adj" fmla="val 12658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78" name="任意多边形: 形状 1477"/>
          <p:cNvSpPr/>
          <p:nvPr/>
        </p:nvSpPr>
        <p:spPr>
          <a:xfrm>
            <a:off x="733425" y="2314575"/>
            <a:ext cx="4819650" cy="752475"/>
          </a:xfrm>
          <a:custGeom>
            <a:avLst/>
            <a:gdLst/>
            <a:ahLst/>
            <a:cxnLst/>
            <a:rect l="0" t="0" r="0" b="0"/>
            <a:pathLst>
              <a:path w="506" h="79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74"/>
                </a:lnTo>
                <a:cubicBezTo>
                  <a:pt x="5" y="76"/>
                  <a:pt x="7" y="78"/>
                  <a:pt x="9" y="79"/>
                </a:cubicBezTo>
                <a:cubicBezTo>
                  <a:pt x="4" y="78"/>
                  <a:pt x="0" y="74"/>
                  <a:pt x="0" y="69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79" name="矩形: 圆角 1478"/>
          <p:cNvSpPr/>
          <p:nvPr/>
        </p:nvSpPr>
        <p:spPr>
          <a:xfrm>
            <a:off x="895350" y="2571750"/>
            <a:ext cx="590550" cy="247650"/>
          </a:xfrm>
          <a:prstGeom prst="roundRect">
            <a:avLst>
              <a:gd name="adj" fmla="val 3076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80" name="文本框 1479" descr="{&quot;isTemplate&quot;:true,&quot;type&quot;:&quot;text&quot;}"/>
          <p:cNvSpPr txBox="1"/>
          <p:nvPr/>
        </p:nvSpPr>
        <p:spPr>
          <a:xfrm>
            <a:off x="1057275" y="2609850"/>
            <a:ext cx="2762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FFFFFF"/>
                </a:solidFill>
                <a:latin typeface="Microsoft YaHei"/>
                <a:ea typeface="Microsoft YaHei"/>
              </a:rPr>
              <a:t>任务</a:t>
            </a:r>
            <a:endParaRPr/>
          </a:p>
        </p:txBody>
      </p:sp>
      <p:sp>
        <p:nvSpPr>
          <p:cNvPr id="1481" name="文本框 1480" descr="{&quot;isTemplate&quot;:true,&quot;type&quot;:&quot;text&quot;}"/>
          <p:cNvSpPr txBox="1"/>
          <p:nvPr/>
        </p:nvSpPr>
        <p:spPr>
          <a:xfrm>
            <a:off x="1619250" y="2571750"/>
            <a:ext cx="37242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一句话说清要它做什么，动词开头，可执行、可验证。</a:t>
            </a:r>
            <a:endParaRPr/>
          </a:p>
        </p:txBody>
      </p:sp>
      <p:sp>
        <p:nvSpPr>
          <p:cNvPr id="1482" name="矩形: 圆角 1481"/>
          <p:cNvSpPr/>
          <p:nvPr/>
        </p:nvSpPr>
        <p:spPr>
          <a:xfrm>
            <a:off x="733425" y="3171825"/>
            <a:ext cx="4819650" cy="742950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83" name="任意多边形: 形状 1482"/>
          <p:cNvSpPr/>
          <p:nvPr/>
        </p:nvSpPr>
        <p:spPr>
          <a:xfrm>
            <a:off x="733425" y="3171825"/>
            <a:ext cx="4819650" cy="742950"/>
          </a:xfrm>
          <a:custGeom>
            <a:avLst/>
            <a:gdLst/>
            <a:ahLst/>
            <a:cxnLst/>
            <a:rect l="0" t="0" r="0" b="0"/>
            <a:pathLst>
              <a:path w="506" h="78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73"/>
                </a:lnTo>
                <a:cubicBezTo>
                  <a:pt x="5" y="75"/>
                  <a:pt x="7" y="77"/>
                  <a:pt x="9" y="78"/>
                </a:cubicBezTo>
                <a:cubicBezTo>
                  <a:pt x="4" y="77"/>
                  <a:pt x="0" y="73"/>
                  <a:pt x="0" y="68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84" name="矩形: 圆角 1483"/>
          <p:cNvSpPr/>
          <p:nvPr/>
        </p:nvSpPr>
        <p:spPr>
          <a:xfrm>
            <a:off x="895350" y="3419475"/>
            <a:ext cx="590550" cy="247650"/>
          </a:xfrm>
          <a:prstGeom prst="roundRect">
            <a:avLst>
              <a:gd name="adj" fmla="val 30769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85" name="文本框 1484" descr="{&quot;isTemplate&quot;:true,&quot;type&quot;:&quot;text&quot;}"/>
          <p:cNvSpPr txBox="1"/>
          <p:nvPr/>
        </p:nvSpPr>
        <p:spPr>
          <a:xfrm>
            <a:off x="1057275" y="3457575"/>
            <a:ext cx="2762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FFFFFF"/>
                </a:solidFill>
                <a:latin typeface="Microsoft YaHei"/>
                <a:ea typeface="Microsoft YaHei"/>
              </a:rPr>
              <a:t>约束</a:t>
            </a:r>
            <a:endParaRPr/>
          </a:p>
        </p:txBody>
      </p:sp>
      <p:sp>
        <p:nvSpPr>
          <p:cNvPr id="1486" name="文本框 1485" descr="{&quot;isTemplate&quot;:true,&quot;type&quot;:&quot;text&quot;}"/>
          <p:cNvSpPr txBox="1"/>
          <p:nvPr/>
        </p:nvSpPr>
        <p:spPr>
          <a:xfrm>
            <a:off x="1619250" y="3419475"/>
            <a:ext cx="37242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划边界：不许做什么、只能用哪些东西、依据从哪来。</a:t>
            </a:r>
            <a:endParaRPr/>
          </a:p>
        </p:txBody>
      </p:sp>
      <p:sp>
        <p:nvSpPr>
          <p:cNvPr id="1487" name="矩形: 圆角 1486"/>
          <p:cNvSpPr/>
          <p:nvPr/>
        </p:nvSpPr>
        <p:spPr>
          <a:xfrm>
            <a:off x="733425" y="4019550"/>
            <a:ext cx="4819650" cy="752475"/>
          </a:xfrm>
          <a:prstGeom prst="roundRect">
            <a:avLst>
              <a:gd name="adj" fmla="val 12658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88" name="任意多边形: 形状 1487"/>
          <p:cNvSpPr/>
          <p:nvPr/>
        </p:nvSpPr>
        <p:spPr>
          <a:xfrm>
            <a:off x="733425" y="4019550"/>
            <a:ext cx="4819650" cy="752475"/>
          </a:xfrm>
          <a:custGeom>
            <a:avLst/>
            <a:gdLst/>
            <a:ahLst/>
            <a:cxnLst/>
            <a:rect l="0" t="0" r="0" b="0"/>
            <a:pathLst>
              <a:path w="506" h="79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74"/>
                </a:lnTo>
                <a:cubicBezTo>
                  <a:pt x="5" y="76"/>
                  <a:pt x="7" y="78"/>
                  <a:pt x="9" y="79"/>
                </a:cubicBezTo>
                <a:cubicBezTo>
                  <a:pt x="4" y="78"/>
                  <a:pt x="0" y="74"/>
                  <a:pt x="0" y="69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89" name="矩形: 圆角 1488"/>
          <p:cNvSpPr/>
          <p:nvPr/>
        </p:nvSpPr>
        <p:spPr>
          <a:xfrm>
            <a:off x="895350" y="4276725"/>
            <a:ext cx="590550" cy="247650"/>
          </a:xfrm>
          <a:prstGeom prst="roundRect">
            <a:avLst>
              <a:gd name="adj" fmla="val 30769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90" name="文本框 1489" descr="{&quot;isTemplate&quot;:true,&quot;type&quot;:&quot;text&quot;}"/>
          <p:cNvSpPr txBox="1"/>
          <p:nvPr/>
        </p:nvSpPr>
        <p:spPr>
          <a:xfrm>
            <a:off x="1057275" y="4314825"/>
            <a:ext cx="2762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FFFFFF"/>
                </a:solidFill>
                <a:latin typeface="Microsoft YaHei"/>
                <a:ea typeface="Microsoft YaHei"/>
              </a:rPr>
              <a:t>格式</a:t>
            </a:r>
            <a:endParaRPr/>
          </a:p>
        </p:txBody>
      </p:sp>
      <p:sp>
        <p:nvSpPr>
          <p:cNvPr id="1491" name="文本框 1490" descr="{&quot;isTemplate&quot;:true,&quot;type&quot;:&quot;text&quot;}"/>
          <p:cNvSpPr txBox="1"/>
          <p:nvPr/>
        </p:nvSpPr>
        <p:spPr>
          <a:xfrm>
            <a:off x="1619250" y="4276725"/>
            <a:ext cx="37242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指定输出结构：表格</a:t>
            </a:r>
            <a:r>
              <a:rPr lang="en-US" sz="1088">
                <a:solidFill>
                  <a:srgbClr val="475569"/>
                </a:solidFill>
                <a:latin typeface="Microsoft YaHei"/>
                <a:ea typeface="Microsoft YaHei"/>
              </a:rPr>
              <a:t> / </a:t>
            </a: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分节</a:t>
            </a:r>
            <a:r>
              <a:rPr lang="en-US" sz="1088">
                <a:solidFill>
                  <a:srgbClr val="475569"/>
                </a:solidFill>
                <a:latin typeface="Microsoft YaHei"/>
                <a:ea typeface="Microsoft YaHei"/>
              </a:rPr>
              <a:t> / </a:t>
            </a: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字数</a:t>
            </a:r>
            <a:r>
              <a:rPr lang="en-US" sz="1088">
                <a:solidFill>
                  <a:srgbClr val="475569"/>
                </a:solidFill>
                <a:latin typeface="Microsoft YaHei"/>
                <a:ea typeface="Microsoft YaHei"/>
              </a:rPr>
              <a:t> / </a:t>
            </a: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文件格式。</a:t>
            </a:r>
            <a:endParaRPr/>
          </a:p>
        </p:txBody>
      </p:sp>
      <p:sp>
        <p:nvSpPr>
          <p:cNvPr id="1492" name="矩形: 圆角 1491"/>
          <p:cNvSpPr/>
          <p:nvPr/>
        </p:nvSpPr>
        <p:spPr>
          <a:xfrm>
            <a:off x="733425" y="4876800"/>
            <a:ext cx="4819650" cy="742950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93" name="任意多边形: 形状 1492"/>
          <p:cNvSpPr/>
          <p:nvPr/>
        </p:nvSpPr>
        <p:spPr>
          <a:xfrm>
            <a:off x="733425" y="4876800"/>
            <a:ext cx="4819650" cy="742950"/>
          </a:xfrm>
          <a:custGeom>
            <a:avLst/>
            <a:gdLst/>
            <a:ahLst/>
            <a:cxnLst/>
            <a:rect l="0" t="0" r="0" b="0"/>
            <a:pathLst>
              <a:path w="506" h="78">
                <a:moveTo>
                  <a:pt x="10" y="0"/>
                </a:moveTo>
                <a:cubicBezTo>
                  <a:pt x="7" y="0"/>
                  <a:pt x="5" y="2"/>
                  <a:pt x="5" y="5"/>
                </a:cubicBezTo>
                <a:lnTo>
                  <a:pt x="5" y="73"/>
                </a:lnTo>
                <a:cubicBezTo>
                  <a:pt x="5" y="75"/>
                  <a:pt x="7" y="77"/>
                  <a:pt x="9" y="78"/>
                </a:cubicBezTo>
                <a:cubicBezTo>
                  <a:pt x="4" y="77"/>
                  <a:pt x="0" y="73"/>
                  <a:pt x="0" y="68"/>
                </a:cubicBezTo>
                <a:lnTo>
                  <a:pt x="0" y="10"/>
                </a:lnTo>
                <a:cubicBezTo>
                  <a:pt x="0" y="5"/>
                  <a:pt x="4" y="0"/>
                  <a:pt x="10" y="0"/>
                </a:cubicBezTo>
                <a:close/>
              </a:path>
            </a:pathLst>
          </a:cu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94" name="矩形: 圆角 1493"/>
          <p:cNvSpPr/>
          <p:nvPr/>
        </p:nvSpPr>
        <p:spPr>
          <a:xfrm>
            <a:off x="895350" y="5124450"/>
            <a:ext cx="590550" cy="247650"/>
          </a:xfrm>
          <a:prstGeom prst="roundRect">
            <a:avLst>
              <a:gd name="adj" fmla="val 30769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95" name="文本框 1494" descr="{&quot;isTemplate&quot;:true,&quot;type&quot;:&quot;text&quot;}"/>
          <p:cNvSpPr txBox="1"/>
          <p:nvPr/>
        </p:nvSpPr>
        <p:spPr>
          <a:xfrm>
            <a:off x="1057275" y="5162550"/>
            <a:ext cx="2762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FFFFFF"/>
                </a:solidFill>
                <a:latin typeface="Microsoft YaHei"/>
                <a:ea typeface="Microsoft YaHei"/>
              </a:rPr>
              <a:t>示例</a:t>
            </a:r>
            <a:endParaRPr/>
          </a:p>
        </p:txBody>
      </p:sp>
      <p:sp>
        <p:nvSpPr>
          <p:cNvPr id="1496" name="文本框 1495" descr="{&quot;isTemplate&quot;:true,&quot;type&quot;:&quot;text&quot;}"/>
          <p:cNvSpPr txBox="1"/>
          <p:nvPr/>
        </p:nvSpPr>
        <p:spPr>
          <a:xfrm>
            <a:off x="1619250" y="5124450"/>
            <a:ext cx="3724275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88">
                <a:solidFill>
                  <a:srgbClr val="475569"/>
                </a:solidFill>
                <a:latin typeface="Microsoft YaHei"/>
                <a:ea typeface="Microsoft YaHei"/>
              </a:rPr>
              <a:t>给一个输入输出样例，比十句形容词都管用。</a:t>
            </a:r>
            <a:endParaRPr/>
          </a:p>
        </p:txBody>
      </p:sp>
      <p:sp>
        <p:nvSpPr>
          <p:cNvPr id="1497" name="矩形: 圆角 1496"/>
          <p:cNvSpPr/>
          <p:nvPr/>
        </p:nvSpPr>
        <p:spPr>
          <a:xfrm>
            <a:off x="5715000" y="1190625"/>
            <a:ext cx="5791200" cy="1552575"/>
          </a:xfrm>
          <a:prstGeom prst="roundRect">
            <a:avLst>
              <a:gd name="adj" fmla="val 736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98" name="任意多边形: 形状 1497"/>
          <p:cNvSpPr/>
          <p:nvPr/>
        </p:nvSpPr>
        <p:spPr>
          <a:xfrm>
            <a:off x="5715000" y="1190625"/>
            <a:ext cx="5791200" cy="1552575"/>
          </a:xfrm>
          <a:custGeom>
            <a:avLst/>
            <a:gdLst/>
            <a:ahLst/>
            <a:cxnLst/>
            <a:rect l="0" t="0" r="0" b="0"/>
            <a:pathLst>
              <a:path w="608" h="163">
                <a:moveTo>
                  <a:pt x="597" y="0"/>
                </a:moveTo>
                <a:cubicBezTo>
                  <a:pt x="602" y="0"/>
                  <a:pt x="607" y="4"/>
                  <a:pt x="608" y="10"/>
                </a:cubicBezTo>
                <a:cubicBezTo>
                  <a:pt x="607" y="7"/>
                  <a:pt x="604" y="5"/>
                  <a:pt x="601" y="5"/>
                </a:cubicBezTo>
                <a:lnTo>
                  <a:pt x="7" y="5"/>
                </a:lnTo>
                <a:cubicBezTo>
                  <a:pt x="4" y="5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596" y="0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99" name="图形 149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6450" y="1343025"/>
            <a:ext cx="161925" cy="161925"/>
          </a:xfrm>
          <a:prstGeom prst="rect">
            <a:avLst/>
          </a:prstGeom>
          <a:ln/>
        </p:spPr>
      </p:pic>
      <p:sp>
        <p:nvSpPr>
          <p:cNvPr id="1500" name="文本框 1499" descr="{&quot;isTemplate&quot;:true,&quot;type&quot;:&quot;text&quot;}"/>
          <p:cNvSpPr txBox="1"/>
          <p:nvPr/>
        </p:nvSpPr>
        <p:spPr>
          <a:xfrm>
            <a:off x="6134100" y="1323975"/>
            <a:ext cx="6667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991B1B"/>
                </a:solidFill>
                <a:latin typeface="Microsoft YaHei"/>
                <a:ea typeface="Microsoft YaHei"/>
              </a:rPr>
              <a:t>差的一版</a:t>
            </a:r>
            <a:endParaRPr/>
          </a:p>
        </p:txBody>
      </p:sp>
      <p:sp>
        <p:nvSpPr>
          <p:cNvPr id="1501" name="矩形: 圆角 1500"/>
          <p:cNvSpPr/>
          <p:nvPr/>
        </p:nvSpPr>
        <p:spPr>
          <a:xfrm>
            <a:off x="5886450" y="1609725"/>
            <a:ext cx="5448300" cy="95250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02" name="文本框 1501" descr="{&quot;isTemplate&quot;:true,&quot;type&quot;:&quot;text&quot;}"/>
          <p:cNvSpPr txBox="1"/>
          <p:nvPr/>
        </p:nvSpPr>
        <p:spPr>
          <a:xfrm>
            <a:off x="6019800" y="1714500"/>
            <a:ext cx="51816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5000"/>
              </a:lnSpc>
            </a:pPr>
            <a:r>
              <a:rPr lang="zh-CN" sz="1013">
                <a:solidFill>
                  <a:srgbClr val="7F1D1D"/>
                </a:solidFill>
                <a:latin typeface="JetBrains Mono"/>
                <a:ea typeface="JetBrains Mono"/>
              </a:rPr>
              <a:t>帮我写一个日志分析的安全工具。</a:t>
            </a:r>
            <a:endParaRPr/>
          </a:p>
        </p:txBody>
      </p:sp>
      <p:sp>
        <p:nvSpPr>
          <p:cNvPr id="1503" name="矩形: 圆角 1502"/>
          <p:cNvSpPr/>
          <p:nvPr/>
        </p:nvSpPr>
        <p:spPr>
          <a:xfrm>
            <a:off x="6019800" y="2047875"/>
            <a:ext cx="762000" cy="180975"/>
          </a:xfrm>
          <a:prstGeom prst="roundRect">
            <a:avLst>
              <a:gd name="adj" fmla="val 3157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04" name="文本框 1503" descr="{&quot;isTemplate&quot;:true,&quot;type&quot;:&quot;text&quot;}"/>
          <p:cNvSpPr txBox="1"/>
          <p:nvPr/>
        </p:nvSpPr>
        <p:spPr>
          <a:xfrm>
            <a:off x="6096000" y="2066925"/>
            <a:ext cx="6096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DC2626"/>
                </a:solidFill>
                <a:latin typeface="Microsoft YaHei"/>
                <a:ea typeface="Microsoft YaHei"/>
              </a:rPr>
              <a:t>缺</a:t>
            </a:r>
            <a:r>
              <a:rPr lang="en-US" sz="900">
                <a:solidFill>
                  <a:srgbClr val="DC2626"/>
                </a:solidFill>
                <a:latin typeface="Microsoft YaHei"/>
                <a:ea typeface="Microsoft YaHei"/>
              </a:rPr>
              <a:t> </a:t>
            </a:r>
            <a:r>
              <a:rPr lang="zh-CN" sz="900">
                <a:solidFill>
                  <a:srgbClr val="DC2626"/>
                </a:solidFill>
                <a:latin typeface="Microsoft YaHei"/>
                <a:ea typeface="Microsoft YaHei"/>
              </a:rPr>
              <a:t>没说输入</a:t>
            </a:r>
            <a:endParaRPr/>
          </a:p>
        </p:txBody>
      </p:sp>
      <p:sp>
        <p:nvSpPr>
          <p:cNvPr id="1505" name="矩形: 圆角 1504"/>
          <p:cNvSpPr/>
          <p:nvPr/>
        </p:nvSpPr>
        <p:spPr>
          <a:xfrm>
            <a:off x="6848475" y="2047875"/>
            <a:ext cx="762000" cy="180975"/>
          </a:xfrm>
          <a:prstGeom prst="roundRect">
            <a:avLst>
              <a:gd name="adj" fmla="val 3157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06" name="文本框 1505" descr="{&quot;isTemplate&quot;:true,&quot;type&quot;:&quot;text&quot;}"/>
          <p:cNvSpPr txBox="1"/>
          <p:nvPr/>
        </p:nvSpPr>
        <p:spPr>
          <a:xfrm>
            <a:off x="6924675" y="2066925"/>
            <a:ext cx="6096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DC2626"/>
                </a:solidFill>
                <a:latin typeface="Microsoft YaHei"/>
                <a:ea typeface="Microsoft YaHei"/>
              </a:rPr>
              <a:t>缺</a:t>
            </a:r>
            <a:r>
              <a:rPr lang="en-US" sz="900">
                <a:solidFill>
                  <a:srgbClr val="DC2626"/>
                </a:solidFill>
                <a:latin typeface="Microsoft YaHei"/>
                <a:ea typeface="Microsoft YaHei"/>
              </a:rPr>
              <a:t> </a:t>
            </a:r>
            <a:r>
              <a:rPr lang="zh-CN" sz="900">
                <a:solidFill>
                  <a:srgbClr val="DC2626"/>
                </a:solidFill>
                <a:latin typeface="Microsoft YaHei"/>
                <a:ea typeface="Microsoft YaHei"/>
              </a:rPr>
              <a:t>没说输出</a:t>
            </a:r>
            <a:endParaRPr/>
          </a:p>
        </p:txBody>
      </p:sp>
      <p:sp>
        <p:nvSpPr>
          <p:cNvPr id="1507" name="矩形: 圆角 1506"/>
          <p:cNvSpPr/>
          <p:nvPr/>
        </p:nvSpPr>
        <p:spPr>
          <a:xfrm>
            <a:off x="7677150" y="2047875"/>
            <a:ext cx="876300" cy="180975"/>
          </a:xfrm>
          <a:prstGeom prst="roundRect">
            <a:avLst>
              <a:gd name="adj" fmla="val 3157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08" name="文本框 1507" descr="{&quot;isTemplate&quot;:true,&quot;type&quot;:&quot;text&quot;}"/>
          <p:cNvSpPr txBox="1"/>
          <p:nvPr/>
        </p:nvSpPr>
        <p:spPr>
          <a:xfrm>
            <a:off x="7753350" y="2066925"/>
            <a:ext cx="723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DC2626"/>
                </a:solidFill>
                <a:latin typeface="Microsoft YaHei"/>
                <a:ea typeface="Microsoft YaHei"/>
              </a:rPr>
              <a:t>缺</a:t>
            </a:r>
            <a:r>
              <a:rPr lang="en-US" sz="900">
                <a:solidFill>
                  <a:srgbClr val="DC2626"/>
                </a:solidFill>
                <a:latin typeface="Microsoft YaHei"/>
                <a:ea typeface="Microsoft YaHei"/>
              </a:rPr>
              <a:t> </a:t>
            </a:r>
            <a:r>
              <a:rPr lang="zh-CN" sz="900">
                <a:solidFill>
                  <a:srgbClr val="DC2626"/>
                </a:solidFill>
                <a:latin typeface="Microsoft YaHei"/>
                <a:ea typeface="Microsoft YaHei"/>
              </a:rPr>
              <a:t>没说技术栈</a:t>
            </a:r>
            <a:endParaRPr/>
          </a:p>
        </p:txBody>
      </p:sp>
      <p:sp>
        <p:nvSpPr>
          <p:cNvPr id="1509" name="矩形: 圆角 1508"/>
          <p:cNvSpPr/>
          <p:nvPr/>
        </p:nvSpPr>
        <p:spPr>
          <a:xfrm>
            <a:off x="8620125" y="2047875"/>
            <a:ext cx="762000" cy="180975"/>
          </a:xfrm>
          <a:prstGeom prst="roundRect">
            <a:avLst>
              <a:gd name="adj" fmla="val 3157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10" name="文本框 1509" descr="{&quot;isTemplate&quot;:true,&quot;type&quot;:&quot;text&quot;}"/>
          <p:cNvSpPr txBox="1"/>
          <p:nvPr/>
        </p:nvSpPr>
        <p:spPr>
          <a:xfrm>
            <a:off x="8696325" y="2066925"/>
            <a:ext cx="6096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DC2626"/>
                </a:solidFill>
                <a:latin typeface="Microsoft YaHei"/>
                <a:ea typeface="Microsoft YaHei"/>
              </a:rPr>
              <a:t>缺</a:t>
            </a:r>
            <a:r>
              <a:rPr lang="en-US" sz="900">
                <a:solidFill>
                  <a:srgbClr val="DC2626"/>
                </a:solidFill>
                <a:latin typeface="Microsoft YaHei"/>
                <a:ea typeface="Microsoft YaHei"/>
              </a:rPr>
              <a:t> </a:t>
            </a:r>
            <a:r>
              <a:rPr lang="zh-CN" sz="900">
                <a:solidFill>
                  <a:srgbClr val="DC2626"/>
                </a:solidFill>
                <a:latin typeface="Microsoft YaHei"/>
                <a:ea typeface="Microsoft YaHei"/>
              </a:rPr>
              <a:t>没说范围</a:t>
            </a:r>
            <a:endParaRPr/>
          </a:p>
        </p:txBody>
      </p:sp>
      <p:sp>
        <p:nvSpPr>
          <p:cNvPr id="1511" name="矩形: 圆角 1510"/>
          <p:cNvSpPr/>
          <p:nvPr/>
        </p:nvSpPr>
        <p:spPr>
          <a:xfrm>
            <a:off x="5715000" y="2867025"/>
            <a:ext cx="5791200" cy="280035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12" name="任意多边形: 形状 1511"/>
          <p:cNvSpPr/>
          <p:nvPr/>
        </p:nvSpPr>
        <p:spPr>
          <a:xfrm>
            <a:off x="5715000" y="2867025"/>
            <a:ext cx="5791200" cy="2800350"/>
          </a:xfrm>
          <a:custGeom>
            <a:avLst/>
            <a:gdLst/>
            <a:ahLst/>
            <a:cxnLst/>
            <a:rect l="0" t="0" r="0" b="0"/>
            <a:pathLst>
              <a:path w="608" h="294">
                <a:moveTo>
                  <a:pt x="597" y="0"/>
                </a:moveTo>
                <a:cubicBezTo>
                  <a:pt x="602" y="0"/>
                  <a:pt x="607" y="4"/>
                  <a:pt x="608" y="10"/>
                </a:cubicBezTo>
                <a:cubicBezTo>
                  <a:pt x="607" y="7"/>
                  <a:pt x="604" y="5"/>
                  <a:pt x="601" y="5"/>
                </a:cubicBezTo>
                <a:lnTo>
                  <a:pt x="7" y="5"/>
                </a:lnTo>
                <a:cubicBezTo>
                  <a:pt x="4" y="5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596" y="0"/>
                </a:ln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13" name="图形 1512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86450" y="3019425"/>
            <a:ext cx="161925" cy="161925"/>
          </a:xfrm>
          <a:prstGeom prst="rect">
            <a:avLst/>
          </a:prstGeom>
          <a:ln/>
        </p:spPr>
      </p:pic>
      <p:sp>
        <p:nvSpPr>
          <p:cNvPr id="1514" name="文本框 1513" descr="{&quot;isTemplate&quot;:true,&quot;type&quot;:&quot;text&quot;}"/>
          <p:cNvSpPr txBox="1"/>
          <p:nvPr/>
        </p:nvSpPr>
        <p:spPr>
          <a:xfrm>
            <a:off x="6134100" y="3000375"/>
            <a:ext cx="6667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0B2E4F"/>
                </a:solidFill>
                <a:latin typeface="Microsoft YaHei"/>
                <a:ea typeface="Microsoft YaHei"/>
              </a:rPr>
              <a:t>好的一版</a:t>
            </a:r>
            <a:endParaRPr/>
          </a:p>
        </p:txBody>
      </p:sp>
      <p:sp>
        <p:nvSpPr>
          <p:cNvPr id="1515" name="矩形: 圆角 1514"/>
          <p:cNvSpPr/>
          <p:nvPr/>
        </p:nvSpPr>
        <p:spPr>
          <a:xfrm>
            <a:off x="5886450" y="3286125"/>
            <a:ext cx="5448300" cy="2200275"/>
          </a:xfrm>
          <a:prstGeom prst="roundRect">
            <a:avLst>
              <a:gd name="adj" fmla="val 3463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16" name="文本框 1515" descr="{&quot;isTemplate&quot;:true,&quot;type&quot;:&quot;text&quot;}"/>
          <p:cNvSpPr txBox="1"/>
          <p:nvPr/>
        </p:nvSpPr>
        <p:spPr>
          <a:xfrm>
            <a:off x="6019800" y="3390900"/>
            <a:ext cx="51816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角色：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Python 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安全工具开发者。</a:t>
            </a:r>
            <a:endParaRPr/>
          </a:p>
        </p:txBody>
      </p:sp>
      <p:sp>
        <p:nvSpPr>
          <p:cNvPr id="1517" name="文本框 1516" descr="{&quot;isTemplate&quot;:true,&quot;type&quot;:&quot;text&quot;}"/>
          <p:cNvSpPr txBox="1"/>
          <p:nvPr/>
        </p:nvSpPr>
        <p:spPr>
          <a:xfrm>
            <a:off x="6019800" y="3648075"/>
            <a:ext cx="51816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任务：读取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 [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日志目录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] 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下所有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 .log 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文件，识别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 5 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类异常</a:t>
            </a:r>
            <a:endParaRPr/>
          </a:p>
        </p:txBody>
      </p:sp>
      <p:sp>
        <p:nvSpPr>
          <p:cNvPr id="1518" name="文本框 1517" descr="{&quot;isTemplate&quot;:true,&quot;type&quot;:&quot;text&quot;}"/>
          <p:cNvSpPr txBox="1"/>
          <p:nvPr/>
        </p:nvSpPr>
        <p:spPr>
          <a:xfrm>
            <a:off x="6019800" y="3905250"/>
            <a:ext cx="51816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334155"/>
                </a:solidFill>
                <a:latin typeface="JetBrains Mono"/>
                <a:ea typeface="JetBrains Mono"/>
              </a:rPr>
              <a:t>  </a:t>
            </a:r>
            <a:r>
              <a:rPr lang="zh-CN" sz="938">
                <a:solidFill>
                  <a:srgbClr val="334155"/>
                </a:solidFill>
                <a:latin typeface="JetBrains Mono"/>
                <a:ea typeface="JetBrains Mono"/>
              </a:rPr>
              <a:t>行为（登录暴破、异常时段、敏感文件访问、权限</a:t>
            </a:r>
            <a:endParaRPr/>
          </a:p>
        </p:txBody>
      </p:sp>
      <p:sp>
        <p:nvSpPr>
          <p:cNvPr id="1519" name="文本框 1518" descr="{&quot;isTemplate&quot;:true,&quot;type&quot;:&quot;text&quot;}"/>
          <p:cNvSpPr txBox="1"/>
          <p:nvPr/>
        </p:nvSpPr>
        <p:spPr>
          <a:xfrm>
            <a:off x="6019800" y="4162425"/>
            <a:ext cx="51816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334155"/>
                </a:solidFill>
                <a:latin typeface="JetBrains Mono"/>
                <a:ea typeface="JetBrains Mono"/>
              </a:rPr>
              <a:t>  </a:t>
            </a:r>
            <a:r>
              <a:rPr lang="zh-CN" sz="938">
                <a:solidFill>
                  <a:srgbClr val="334155"/>
                </a:solidFill>
                <a:latin typeface="JetBrains Mono"/>
                <a:ea typeface="JetBrains Mono"/>
              </a:rPr>
              <a:t>变更、超大传输），输出异常清单。</a:t>
            </a:r>
            <a:endParaRPr/>
          </a:p>
        </p:txBody>
      </p:sp>
      <p:sp>
        <p:nvSpPr>
          <p:cNvPr id="1520" name="文本框 1519" descr="{&quot;isTemplate&quot;:true,&quot;type&quot;:&quot;text&quot;}"/>
          <p:cNvSpPr txBox="1"/>
          <p:nvPr/>
        </p:nvSpPr>
        <p:spPr>
          <a:xfrm>
            <a:off x="6019800" y="4419600"/>
            <a:ext cx="51816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约束：只用标准库；不修改源日志；不联网。</a:t>
            </a:r>
            <a:endParaRPr/>
          </a:p>
        </p:txBody>
      </p:sp>
      <p:sp>
        <p:nvSpPr>
          <p:cNvPr id="1521" name="文本框 1520" descr="{&quot;isTemplate&quot;:true,&quot;type&quot;:&quot;text&quot;}"/>
          <p:cNvSpPr txBox="1"/>
          <p:nvPr/>
        </p:nvSpPr>
        <p:spPr>
          <a:xfrm>
            <a:off x="6019800" y="4676775"/>
            <a:ext cx="51816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格式：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CSV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，列为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 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时间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/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来源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IP/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行为类型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/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证据行号。</a:t>
            </a:r>
            <a:endParaRPr/>
          </a:p>
        </p:txBody>
      </p:sp>
      <p:sp>
        <p:nvSpPr>
          <p:cNvPr id="1522" name="文本框 1521" descr="{&quot;isTemplate&quot;:true,&quot;type&quot;:&quot;text&quot;}"/>
          <p:cNvSpPr txBox="1"/>
          <p:nvPr/>
        </p:nvSpPr>
        <p:spPr>
          <a:xfrm>
            <a:off x="6019800" y="4933950"/>
            <a:ext cx="51816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示例：登录暴破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 → 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同一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 IP 5 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分钟内失败</a:t>
            </a:r>
            <a:r>
              <a:rPr lang="en-US" sz="938" b="1">
                <a:solidFill>
                  <a:srgbClr val="0B2E4F"/>
                </a:solidFill>
                <a:latin typeface="JetBrains Mono"/>
                <a:ea typeface="JetBrains Mono"/>
              </a:rPr>
              <a:t> ≥10 </a:t>
            </a:r>
            <a:r>
              <a:rPr lang="zh-CN" sz="938" b="1">
                <a:solidFill>
                  <a:srgbClr val="0B2E4F"/>
                </a:solidFill>
                <a:latin typeface="JetBrains Mono"/>
                <a:ea typeface="JetBrains Mono"/>
              </a:rPr>
              <a:t>次。</a:t>
            </a:r>
            <a:endParaRPr/>
          </a:p>
        </p:txBody>
      </p:sp>
      <p:sp>
        <p:nvSpPr>
          <p:cNvPr id="1523" name="文本框 1522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524" name="文本框 1523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37 / 44</a:t>
            </a:r>
            <a:endParaRPr/>
          </a:p>
        </p:txBody>
      </p:sp>
      <p:pic>
        <p:nvPicPr>
          <p:cNvPr id="1525" name="图形 1524"/>
          <p:cNvPicPr>
            <a:picLocks noChangeAspect="1"/>
          </p:cNvPicPr>
          <p:nvPr/>
        </p:nvPicPr>
        <p:blipFill>
          <a:blip r:embed="rId6">
            <a:alphaModFix amt="85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code' style={{ fill: '#0E7490', width: 32, height: 32, opacity: 0.85 }} /&gt;&#10;            &lt;Box style={{ flexDirection: 'column' }}&gt;&#10;                &lt;Text style={{ fontSize: 36, fontWeight: 'bold', color: '#0B2E4F' }}&gt;调 API：一份能直接跑的 Python 代码&lt;/Text&gt;&#10;                &lt;Text style={{ fontSize: 17, color: '#64748B', marginTop: 4 }}&gt;&#10;                    从环境变量读密钥、带上重试与超时，这才是能进毕设的写法&#10;                &lt;/Text&gt;&#10;            &lt;/Box&gt;&#10;        &lt;/Box&gt;&#10;        &lt;Box style={{ width: 6, height: 44, background: '#F59E0B', borderRadius: 3 }} /&gt;&#10;    &lt;/Box&gt;&#10;&#10;    &lt;Box style={{ height: 484, flexDirection: 'row', gap: 22 }}&gt;&#10;&#10;        &lt;Box style={{&#10;            flex: 7, background: '#0B2E4F', borderRadius: 14, padding: '16px 20px',&#10;            flexDirection: 'column', boxShadow: '0 2px 12px rgba(11,46,79,0.16)',&#10;        }}&gt;&#10;            &lt;Box style={{ flexDirection: 'row', alignItems: 'center', justifyContent: 'space-between', marginBottom: 10 }}&gt;&#10;                &lt;Box style={{ flexDirection: 'row', alignItems: 'center', gap: 10 }}&gt;&#10;                    &lt;FAIcon name='file-code' style={{ fill: '#F59E0B', width: 18, height: 18 }} /&gt;&#10;                    &lt;Text style={{ fontSize: 18, fontWeight: 'bold', color: '#FFFFFF' }}&gt;llm_client.py&lt;/Text&gt;&#10;                &lt;/Box&gt;&#10;                &lt;Box style={{ background: 'rgba(255,255,255,0.1)', borderRadius: 7, paddingLeft: 10, paddingRight: 10, paddingTop: 3, paddingBottom: 3 }}&gt;&#10;                    &lt;Text style={{ fontSize: 12, fontFamily: 'JetBrains Mono', color: '#7FD4E4' }}&gt;OpenAI 兼容接口&lt;/Text&gt;&#10;                &lt;/Box&gt;&#10;            &lt;/Box&gt;&#10;            &lt;Box style={{ flex: 1, background: 'rgba(0,0,0,0.22)', borderRadius: 10, padding: '11px 16px', flexDirection: 'column', gap: 1 }}&gt;&#10;                {[&#10;                    { l: 'import os, time, logging', c: '#C9DCE8' },&#10;                    { l: 'from openai import OpenAI, APIError, APITimeoutError', c: '#C9DCE8' },&#10;                    { l: 'client = OpenAI(', c: '#C9DCE8' },&#10;                    { l: '    api_key=os.environ[&quot;LLM_API_KEY&quot;],  # 不放代码里', c: '#7FD4E4' },&#10;                    { l: '    base_url=os.environ.get(&quot;LLM_BASE_URL&quot;),', c: '#C9DCE8' },&#10;                    { l: '    timeout=60.0, max_retries=0,         # 自己控重试', c: '#7FD4E4' },&#10;                    { l: ')', c: '#C9DCE8' },&#10;                    { l: 'def ask(prompt: str, tries: int = 3) -&gt; str:', c: '#F59E0B' },&#10;                    { l: '    for i in range(tries):', c: '#C9DCE8' },&#10;                    { l: '        try:', c: '#C9DCE8' },&#10;                    { l: '            r = client.chat.completions.create(', c: '#C9DCE8' },&#10;                    { l: '                model=os.environ.get(&quot;LLM_MODEL&quot;),', c: '#C9DCE8' },&#10;                    { l: '                messages=[{&quot;role&quot;:&quot;user&quot;,&quot;content&quot;:prompt}],', c: '#C9DCE8' },&#10;                    { l: '                temperature=0.2,          # 安全场景低温度', c: '#7FD4E4' },&#10;                    { l: '            )', c: '#C9DCE8' },&#10;                    { l: '            return r.choices[0].message.content', c: '#C9DCE8' },&#10;                    { l: '        except (APIError, APITimeoutError) as e:', c: '#F59E0B' },&#10;                    { l: '            wait = 2 ** i             # 指数退避', c: '#7FD4E4' },&#10;                    { l: '            time.sleep(wait)', c: '#C9DCE8' },&#10;                    { l: '    raise RuntimeError(&quot;重试耗尽，检查网络与额度&quot;)', c: '#F59E0B' },&#10;                ].map((x, i) =&gt; (&#10;                    &lt;Text key={i} style={{&#10;                        fontSize: 11, fontFamily: 'JetBrains Mono', lineHeight: 1.38, color: x.c,&#10;                    }}&gt;{x.l}&lt;/Text&gt;&#10;                ))}&#10;            &lt;/Box&gt;&#10;        &lt;/Box&gt;&#10;&#10;        &lt;Box style={{ flex: 4, flexDirection: 'column', gap: 11 }}&gt;&#10;            &lt;Box style={{&#10;                flex: 1, background: '#FFFFFF', borderRadius: 12, border: '1px solid #E2E8F0',&#10;                padding: '15px 18px', flexDirection: 'column', boxShadow: '0 2px 10px rgba(11,46,79,0.05)',&#10;            }}&gt;&#10;                &lt;Box style={{ flexDirection: 'row', alignItems: 'center', gap: 9, marginBottom: 10 }}&gt;&#10;                    &lt;FAIcon name='key' style={{ fill: '#0E7490', width: 17, height: 17 }} /&gt;&#10;                    &lt;Text style={{ fontSize: 17, fontWeight: 'bold', color: '#0B2E4F' }}&gt;先配环境变量&lt;/Text&gt;&#10;                &lt;/Box&gt;&#10;                &lt;Box style={{ background: '#F1F5F9', borderRadius: 8, padding: '10px 14px', flexDirection: 'column', gap: 4 }}&gt;&#10;                    {[&#10;                        '# Linux / macOS',&#10;                        'export LLM_API_KEY=&quot;sk-xxxx&quot;',&#10;                        'export LLM_BASE_URL=&quot;https://...&quot;',&#10;                        '',&#10;                        '# Windows PowerShell',&#10;                        '$env:LLM_API_KEY = &quot;sk-xxxx&quot;',&#10;                    ].map((l, i) =&gt; (&#10;                        &lt;Text key={i} style={{&#10;                            fontSize: 12, fontFamily: 'JetBrains Mono', lineHeight: 1.42,&#10;                            color: l.indexOf('#') === 0 ? '#94A3B8' : '#334155',&#10;                        }}&gt;{l}&lt;/Text&gt;&#10;                    ))}&#10;                &lt;/Box&gt;&#10;                &lt;Box style={{ marginTop: 9, background: '#FFF7E6', borderRadius: 8, padding: '8px 12px' }}&gt;&#10;                    &lt;Text style={{ fontSize: 12.5, color: '#B45309', lineHeight: 1.4, fontWeight: 'bold' }}&gt;&#10;                        密钥永远不进代码、不进 Git，只进环境变量&#10;                    &lt;/Text&gt;&#10;                &lt;/Box&gt;&#10;            &lt;/Box&gt;&#10;&#10;            &lt;Box style={{&#10;                flex: 1, background: '#FFFFFF', borderRadius: 12, border: '1px solid #E2E8F0',&#10;                padding: '15px 18px', flexDirection: 'column', boxShadow: '0 2px 10px rgba(11,46,79,0.05)',&#10;            }}&gt;&#10;                &lt;Box style={{ flexDirection: 'row', alignItems: 'center', gap: 9, marginBottom: 10 }}&gt;&#10;                    &lt;FAIcon name='list-check' style={{ fill: '#0B2E4F', width: 17, height: 17 }} /&gt;&#10;                    &lt;Text style={{ fontSize: 17, fontWeight: 'bold', color: '#0B2E4F' }}&gt;四个生产级细节&lt;/Text&gt;&#10;                &lt;/Box&gt;&#10;                &lt;Box style={{ flex: 1, flexDirection: 'column', gap: 7 }}&gt;&#10;                    {[&#10;                        { t: '超时必设', d: '不设超时，一次卡死整个程序' },&#10;                        { t: '重试有界', d: '指数退避 + 上限次数，不要无限重试' },&#10;                        { t: '异常分类', d: '网络错误重试，参数错误直接抛' },&#10;                        { t: '日志留痕', d: '失败次数与原因记进日志，便于排查' },&#10;                    ].map((x, i) =&gt; (&#10;                        &lt;Box key={i} style={{ flex: 1, background: '#F8FAFC', borderRadius: 7, padding: '7px 11px', flexDirection: 'row', gap: 9, alignItems: 'center' }}&gt;&#10;                            &lt;Text style={{ fontSize: 13.5, fontWeight: 'bold', color: '#0E7490', minWidth: 62 }}&gt;{x.t}&lt;/Text&gt;&#10;                            &lt;Text style={{ fontSize: 12.5, color: '#64748B', flex: 1, lineHeight: 1.35 }}&gt;{x.d}&lt;/Text&gt;&#10;                        &lt;/Box&gt;&#10;                    ))}&#10;                &lt;/Box&gt;&#10;            &lt;/Box&gt;&#10;        &lt;/Box&gt;&#10;&#10;    &lt;/Box&gt;&#10;&#10;    &lt;Box style={{ height: 56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38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矩形 15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28" name="文本框 1527" descr="{&quot;isTemplate&quot;:true,&quot;type&quot;:&quot;text&quot;}"/>
          <p:cNvSpPr txBox="1"/>
          <p:nvPr/>
        </p:nvSpPr>
        <p:spPr>
          <a:xfrm>
            <a:off x="1143000" y="342900"/>
            <a:ext cx="591502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调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 API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：一份能直接跑的</a:t>
            </a: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 Python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代码</a:t>
            </a:r>
            <a:endParaRPr/>
          </a:p>
        </p:txBody>
      </p:sp>
      <p:sp>
        <p:nvSpPr>
          <p:cNvPr id="1529" name="文本框 1528" descr="{&quot;isTemplate&quot;:true,&quot;type&quot;:&quot;text&quot;}"/>
          <p:cNvSpPr txBox="1"/>
          <p:nvPr/>
        </p:nvSpPr>
        <p:spPr>
          <a:xfrm>
            <a:off x="1143000" y="800100"/>
            <a:ext cx="59150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从环境变量读密钥、带上重试与超时，这才是能进毕设的写法</a:t>
            </a:r>
            <a:endParaRPr/>
          </a:p>
        </p:txBody>
      </p:sp>
      <p:sp>
        <p:nvSpPr>
          <p:cNvPr id="1530" name="矩形: 圆角 1529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31" name="矩形: 圆角 1530"/>
          <p:cNvSpPr/>
          <p:nvPr/>
        </p:nvSpPr>
        <p:spPr>
          <a:xfrm>
            <a:off x="685800" y="1143000"/>
            <a:ext cx="6753225" cy="4619625"/>
          </a:xfrm>
          <a:prstGeom prst="roundRect">
            <a:avLst>
              <a:gd name="adj" fmla="val 2887"/>
            </a:avLst>
          </a:prstGeom>
          <a:solidFill>
            <a:srgbClr val="0B2E4F"/>
          </a:solidFill>
          <a:ln/>
          <a:effectLst>
            <a:outerShdw blurRad="114300" dist="19050" dir="5400000">
              <a:srgbClr val="0B2E4F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32" name="图形 153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300" y="1314450"/>
            <a:ext cx="171450" cy="171450"/>
          </a:xfrm>
          <a:prstGeom prst="rect">
            <a:avLst/>
          </a:prstGeom>
          <a:ln/>
        </p:spPr>
      </p:pic>
      <p:sp>
        <p:nvSpPr>
          <p:cNvPr id="1533" name="文本框 1532" descr="{&quot;isTemplate&quot;:true,&quot;type&quot;:&quot;text&quot;}"/>
          <p:cNvSpPr txBox="1"/>
          <p:nvPr/>
        </p:nvSpPr>
        <p:spPr>
          <a:xfrm>
            <a:off x="1143000" y="1295400"/>
            <a:ext cx="10858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Microsoft YaHei"/>
                <a:ea typeface="Microsoft YaHei"/>
              </a:rPr>
              <a:t>llm_client.py</a:t>
            </a:r>
            <a:endParaRPr/>
          </a:p>
        </p:txBody>
      </p:sp>
      <p:sp>
        <p:nvSpPr>
          <p:cNvPr id="1534" name="矩形: 圆角 1533"/>
          <p:cNvSpPr/>
          <p:nvPr/>
        </p:nvSpPr>
        <p:spPr>
          <a:xfrm>
            <a:off x="6181725" y="1304925"/>
            <a:ext cx="1066800" cy="200025"/>
          </a:xfrm>
          <a:prstGeom prst="roundRect">
            <a:avLst>
              <a:gd name="adj" fmla="val 33333"/>
            </a:avLst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35" name="文本框 1534" descr="{&quot;isTemplate&quot;:true,&quot;type&quot;:&quot;text&quot;}"/>
          <p:cNvSpPr txBox="1"/>
          <p:nvPr/>
        </p:nvSpPr>
        <p:spPr>
          <a:xfrm>
            <a:off x="6276975" y="1333500"/>
            <a:ext cx="8763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7FD4E4"/>
                </a:solidFill>
                <a:latin typeface="JetBrains Mono"/>
                <a:ea typeface="JetBrains Mono"/>
              </a:rPr>
              <a:t>OpenAI </a:t>
            </a:r>
            <a:r>
              <a:rPr lang="zh-CN" sz="900">
                <a:solidFill>
                  <a:srgbClr val="7FD4E4"/>
                </a:solidFill>
                <a:latin typeface="JetBrains Mono"/>
                <a:ea typeface="JetBrains Mono"/>
              </a:rPr>
              <a:t>兼容接口</a:t>
            </a:r>
            <a:endParaRPr/>
          </a:p>
        </p:txBody>
      </p:sp>
      <p:sp>
        <p:nvSpPr>
          <p:cNvPr id="1536" name="矩形: 圆角 1535"/>
          <p:cNvSpPr/>
          <p:nvPr/>
        </p:nvSpPr>
        <p:spPr>
          <a:xfrm>
            <a:off x="876300" y="1600200"/>
            <a:ext cx="6372225" cy="4010025"/>
          </a:xfrm>
          <a:prstGeom prst="roundRect">
            <a:avLst>
              <a:gd name="adj" fmla="val 2375"/>
            </a:avLst>
          </a:prstGeom>
          <a:solidFill>
            <a:srgbClr val="000000">
              <a:alpha val="22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37" name="文本框 1536" descr="{&quot;isTemplate&quot;:true,&quot;type&quot;:&quot;text&quot;}"/>
          <p:cNvSpPr txBox="1"/>
          <p:nvPr/>
        </p:nvSpPr>
        <p:spPr>
          <a:xfrm>
            <a:off x="1028700" y="1704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import os, time, logging</a:t>
            </a:r>
            <a:endParaRPr/>
          </a:p>
        </p:txBody>
      </p:sp>
      <p:sp>
        <p:nvSpPr>
          <p:cNvPr id="1538" name="文本框 1537" descr="{&quot;isTemplate&quot;:true,&quot;type&quot;:&quot;text&quot;}"/>
          <p:cNvSpPr txBox="1"/>
          <p:nvPr/>
        </p:nvSpPr>
        <p:spPr>
          <a:xfrm>
            <a:off x="1028700" y="1895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from openai import OpenAI, APIError, APITimeoutError</a:t>
            </a:r>
            <a:endParaRPr/>
          </a:p>
        </p:txBody>
      </p:sp>
      <p:sp>
        <p:nvSpPr>
          <p:cNvPr id="1539" name="文本框 1538" descr="{&quot;isTemplate&quot;:true,&quot;type&quot;:&quot;text&quot;}"/>
          <p:cNvSpPr txBox="1"/>
          <p:nvPr/>
        </p:nvSpPr>
        <p:spPr>
          <a:xfrm>
            <a:off x="1028700" y="2085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client = OpenAI(</a:t>
            </a:r>
            <a:endParaRPr/>
          </a:p>
        </p:txBody>
      </p:sp>
      <p:sp>
        <p:nvSpPr>
          <p:cNvPr id="1540" name="文本框 1539" descr="{&quot;isTemplate&quot;:true,&quot;type&quot;:&quot;text&quot;}"/>
          <p:cNvSpPr txBox="1"/>
          <p:nvPr/>
        </p:nvSpPr>
        <p:spPr>
          <a:xfrm>
            <a:off x="1028700" y="2276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7FD4E4"/>
                </a:solidFill>
                <a:latin typeface="JetBrains Mono"/>
                <a:ea typeface="JetBrains Mono"/>
              </a:rPr>
              <a:t>    api_key=os.environ["LLM_API_KEY"],  # </a:t>
            </a:r>
            <a:r>
              <a:rPr lang="zh-CN" sz="825">
                <a:solidFill>
                  <a:srgbClr val="7FD4E4"/>
                </a:solidFill>
                <a:latin typeface="JetBrains Mono"/>
                <a:ea typeface="JetBrains Mono"/>
              </a:rPr>
              <a:t>不放代码里</a:t>
            </a:r>
            <a:endParaRPr/>
          </a:p>
        </p:txBody>
      </p:sp>
      <p:sp>
        <p:nvSpPr>
          <p:cNvPr id="1541" name="文本框 1540" descr="{&quot;isTemplate&quot;:true,&quot;type&quot;:&quot;text&quot;}"/>
          <p:cNvSpPr txBox="1"/>
          <p:nvPr/>
        </p:nvSpPr>
        <p:spPr>
          <a:xfrm>
            <a:off x="1028700" y="2466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    base_url=os.environ.get("LLM_BASE_URL"),</a:t>
            </a:r>
            <a:endParaRPr/>
          </a:p>
        </p:txBody>
      </p:sp>
      <p:sp>
        <p:nvSpPr>
          <p:cNvPr id="1542" name="文本框 1541" descr="{&quot;isTemplate&quot;:true,&quot;type&quot;:&quot;text&quot;}"/>
          <p:cNvSpPr txBox="1"/>
          <p:nvPr/>
        </p:nvSpPr>
        <p:spPr>
          <a:xfrm>
            <a:off x="1028700" y="2657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7FD4E4"/>
                </a:solidFill>
                <a:latin typeface="JetBrains Mono"/>
                <a:ea typeface="JetBrains Mono"/>
              </a:rPr>
              <a:t>    timeout=60.0, max_retries=0,         # </a:t>
            </a:r>
            <a:r>
              <a:rPr lang="zh-CN" sz="825">
                <a:solidFill>
                  <a:srgbClr val="7FD4E4"/>
                </a:solidFill>
                <a:latin typeface="JetBrains Mono"/>
                <a:ea typeface="JetBrains Mono"/>
              </a:rPr>
              <a:t>自己控重试</a:t>
            </a:r>
            <a:endParaRPr/>
          </a:p>
        </p:txBody>
      </p:sp>
      <p:sp>
        <p:nvSpPr>
          <p:cNvPr id="1543" name="文本框 1542" descr="{&quot;isTemplate&quot;:true,&quot;type&quot;:&quot;text&quot;}"/>
          <p:cNvSpPr txBox="1"/>
          <p:nvPr/>
        </p:nvSpPr>
        <p:spPr>
          <a:xfrm>
            <a:off x="1028700" y="2847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)</a:t>
            </a:r>
            <a:endParaRPr/>
          </a:p>
        </p:txBody>
      </p:sp>
      <p:sp>
        <p:nvSpPr>
          <p:cNvPr id="1544" name="文本框 1543" descr="{&quot;isTemplate&quot;:true,&quot;type&quot;:&quot;text&quot;}"/>
          <p:cNvSpPr txBox="1"/>
          <p:nvPr/>
        </p:nvSpPr>
        <p:spPr>
          <a:xfrm>
            <a:off x="1028700" y="3038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F59E0B"/>
                </a:solidFill>
                <a:latin typeface="JetBrains Mono"/>
                <a:ea typeface="JetBrains Mono"/>
              </a:rPr>
              <a:t>def ask(prompt: str, tries: int = 3) -&gt; str:</a:t>
            </a:r>
            <a:endParaRPr/>
          </a:p>
        </p:txBody>
      </p:sp>
      <p:sp>
        <p:nvSpPr>
          <p:cNvPr id="1545" name="文本框 1544" descr="{&quot;isTemplate&quot;:true,&quot;type&quot;:&quot;text&quot;}"/>
          <p:cNvSpPr txBox="1"/>
          <p:nvPr/>
        </p:nvSpPr>
        <p:spPr>
          <a:xfrm>
            <a:off x="1028700" y="3228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    for i in range(tries):</a:t>
            </a:r>
            <a:endParaRPr/>
          </a:p>
        </p:txBody>
      </p:sp>
      <p:sp>
        <p:nvSpPr>
          <p:cNvPr id="1546" name="文本框 1545" descr="{&quot;isTemplate&quot;:true,&quot;type&quot;:&quot;text&quot;}"/>
          <p:cNvSpPr txBox="1"/>
          <p:nvPr/>
        </p:nvSpPr>
        <p:spPr>
          <a:xfrm>
            <a:off x="1028700" y="3419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        try:</a:t>
            </a:r>
            <a:endParaRPr/>
          </a:p>
        </p:txBody>
      </p:sp>
      <p:sp>
        <p:nvSpPr>
          <p:cNvPr id="1547" name="文本框 1546" descr="{&quot;isTemplate&quot;:true,&quot;type&quot;:&quot;text&quot;}"/>
          <p:cNvSpPr txBox="1"/>
          <p:nvPr/>
        </p:nvSpPr>
        <p:spPr>
          <a:xfrm>
            <a:off x="1028700" y="3609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            r = client.chat.completions.create(</a:t>
            </a:r>
            <a:endParaRPr/>
          </a:p>
        </p:txBody>
      </p:sp>
      <p:sp>
        <p:nvSpPr>
          <p:cNvPr id="1548" name="文本框 1547" descr="{&quot;isTemplate&quot;:true,&quot;type&quot;:&quot;text&quot;}"/>
          <p:cNvSpPr txBox="1"/>
          <p:nvPr/>
        </p:nvSpPr>
        <p:spPr>
          <a:xfrm>
            <a:off x="1028700" y="3800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                model=os.environ.get("LLM_MODEL"),</a:t>
            </a:r>
            <a:endParaRPr/>
          </a:p>
        </p:txBody>
      </p:sp>
      <p:sp>
        <p:nvSpPr>
          <p:cNvPr id="1549" name="文本框 1548" descr="{&quot;isTemplate&quot;:true,&quot;type&quot;:&quot;text&quot;}"/>
          <p:cNvSpPr txBox="1"/>
          <p:nvPr/>
        </p:nvSpPr>
        <p:spPr>
          <a:xfrm>
            <a:off x="1028700" y="3990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                messages=[{"role":"user","content":prompt}],</a:t>
            </a:r>
            <a:endParaRPr/>
          </a:p>
        </p:txBody>
      </p:sp>
      <p:sp>
        <p:nvSpPr>
          <p:cNvPr id="1550" name="文本框 1549" descr="{&quot;isTemplate&quot;:true,&quot;type&quot;:&quot;text&quot;}"/>
          <p:cNvSpPr txBox="1"/>
          <p:nvPr/>
        </p:nvSpPr>
        <p:spPr>
          <a:xfrm>
            <a:off x="1028700" y="4181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7FD4E4"/>
                </a:solidFill>
                <a:latin typeface="JetBrains Mono"/>
                <a:ea typeface="JetBrains Mono"/>
              </a:rPr>
              <a:t>                temperature=0.2,          # </a:t>
            </a:r>
            <a:r>
              <a:rPr lang="zh-CN" sz="825">
                <a:solidFill>
                  <a:srgbClr val="7FD4E4"/>
                </a:solidFill>
                <a:latin typeface="JetBrains Mono"/>
                <a:ea typeface="JetBrains Mono"/>
              </a:rPr>
              <a:t>安全场景低温度</a:t>
            </a:r>
            <a:endParaRPr/>
          </a:p>
        </p:txBody>
      </p:sp>
      <p:sp>
        <p:nvSpPr>
          <p:cNvPr id="1551" name="文本框 1550" descr="{&quot;isTemplate&quot;:true,&quot;type&quot;:&quot;text&quot;}"/>
          <p:cNvSpPr txBox="1"/>
          <p:nvPr/>
        </p:nvSpPr>
        <p:spPr>
          <a:xfrm>
            <a:off x="1028700" y="4371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            )</a:t>
            </a:r>
            <a:endParaRPr/>
          </a:p>
        </p:txBody>
      </p:sp>
      <p:sp>
        <p:nvSpPr>
          <p:cNvPr id="1552" name="文本框 1551" descr="{&quot;isTemplate&quot;:true,&quot;type&quot;:&quot;text&quot;}"/>
          <p:cNvSpPr txBox="1"/>
          <p:nvPr/>
        </p:nvSpPr>
        <p:spPr>
          <a:xfrm>
            <a:off x="1028700" y="4562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            return r.choices[0].message.content</a:t>
            </a:r>
            <a:endParaRPr/>
          </a:p>
        </p:txBody>
      </p:sp>
      <p:sp>
        <p:nvSpPr>
          <p:cNvPr id="1553" name="文本框 1552" descr="{&quot;isTemplate&quot;:true,&quot;type&quot;:&quot;text&quot;}"/>
          <p:cNvSpPr txBox="1"/>
          <p:nvPr/>
        </p:nvSpPr>
        <p:spPr>
          <a:xfrm>
            <a:off x="1028700" y="4752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F59E0B"/>
                </a:solidFill>
                <a:latin typeface="JetBrains Mono"/>
                <a:ea typeface="JetBrains Mono"/>
              </a:rPr>
              <a:t>        except (APIError, APITimeoutError) as e:</a:t>
            </a:r>
            <a:endParaRPr/>
          </a:p>
        </p:txBody>
      </p:sp>
      <p:sp>
        <p:nvSpPr>
          <p:cNvPr id="1554" name="文本框 1553" descr="{&quot;isTemplate&quot;:true,&quot;type&quot;:&quot;text&quot;}"/>
          <p:cNvSpPr txBox="1"/>
          <p:nvPr/>
        </p:nvSpPr>
        <p:spPr>
          <a:xfrm>
            <a:off x="1028700" y="4943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7FD4E4"/>
                </a:solidFill>
                <a:latin typeface="JetBrains Mono"/>
                <a:ea typeface="JetBrains Mono"/>
              </a:rPr>
              <a:t>            wait = 2 ** i             # </a:t>
            </a:r>
            <a:r>
              <a:rPr lang="zh-CN" sz="825">
                <a:solidFill>
                  <a:srgbClr val="7FD4E4"/>
                </a:solidFill>
                <a:latin typeface="JetBrains Mono"/>
                <a:ea typeface="JetBrains Mono"/>
              </a:rPr>
              <a:t>指数退避</a:t>
            </a:r>
            <a:endParaRPr/>
          </a:p>
        </p:txBody>
      </p:sp>
      <p:sp>
        <p:nvSpPr>
          <p:cNvPr id="1555" name="文本框 1554" descr="{&quot;isTemplate&quot;:true,&quot;type&quot;:&quot;text&quot;}"/>
          <p:cNvSpPr txBox="1"/>
          <p:nvPr/>
        </p:nvSpPr>
        <p:spPr>
          <a:xfrm>
            <a:off x="1028700" y="51339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C9DCE8"/>
                </a:solidFill>
                <a:latin typeface="JetBrains Mono"/>
                <a:ea typeface="JetBrains Mono"/>
              </a:rPr>
              <a:t>            time.sleep(wait)</a:t>
            </a:r>
            <a:endParaRPr/>
          </a:p>
        </p:txBody>
      </p:sp>
      <p:sp>
        <p:nvSpPr>
          <p:cNvPr id="1556" name="文本框 1555" descr="{&quot;isTemplate&quot;:true,&quot;type&quot;:&quot;text&quot;}"/>
          <p:cNvSpPr txBox="1"/>
          <p:nvPr/>
        </p:nvSpPr>
        <p:spPr>
          <a:xfrm>
            <a:off x="1028700" y="5324475"/>
            <a:ext cx="60674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8000"/>
              </a:lnSpc>
            </a:pPr>
            <a:r>
              <a:rPr lang="en-US" sz="825">
                <a:solidFill>
                  <a:srgbClr val="F59E0B"/>
                </a:solidFill>
                <a:latin typeface="JetBrains Mono"/>
                <a:ea typeface="JetBrains Mono"/>
              </a:rPr>
              <a:t>    raise RuntimeError("</a:t>
            </a:r>
            <a:r>
              <a:rPr lang="zh-CN" sz="825">
                <a:solidFill>
                  <a:srgbClr val="F59E0B"/>
                </a:solidFill>
                <a:latin typeface="JetBrains Mono"/>
                <a:ea typeface="JetBrains Mono"/>
              </a:rPr>
              <a:t>重试耗尽，检查网络与额度</a:t>
            </a:r>
            <a:r>
              <a:rPr lang="en-US" sz="825">
                <a:solidFill>
                  <a:srgbClr val="F59E0B"/>
                </a:solidFill>
                <a:latin typeface="JetBrains Mono"/>
                <a:ea typeface="JetBrains Mono"/>
              </a:rPr>
              <a:t>")</a:t>
            </a:r>
            <a:endParaRPr/>
          </a:p>
        </p:txBody>
      </p:sp>
      <p:sp>
        <p:nvSpPr>
          <p:cNvPr id="1557" name="矩形: 圆角 1556"/>
          <p:cNvSpPr/>
          <p:nvPr/>
        </p:nvSpPr>
        <p:spPr>
          <a:xfrm>
            <a:off x="7648575" y="1143000"/>
            <a:ext cx="3857625" cy="24003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58" name="图形 155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20025" y="1304925"/>
            <a:ext cx="161925" cy="161925"/>
          </a:xfrm>
          <a:prstGeom prst="rect">
            <a:avLst/>
          </a:prstGeom>
          <a:ln/>
        </p:spPr>
      </p:pic>
      <p:sp>
        <p:nvSpPr>
          <p:cNvPr id="1559" name="文本框 1558" descr="{&quot;isTemplate&quot;:true,&quot;type&quot;:&quot;text&quot;}"/>
          <p:cNvSpPr txBox="1"/>
          <p:nvPr/>
        </p:nvSpPr>
        <p:spPr>
          <a:xfrm>
            <a:off x="8067675" y="1285875"/>
            <a:ext cx="9715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E4F"/>
                </a:solidFill>
                <a:latin typeface="Microsoft YaHei"/>
                <a:ea typeface="Microsoft YaHei"/>
              </a:rPr>
              <a:t>先配环境变量</a:t>
            </a:r>
            <a:endParaRPr/>
          </a:p>
        </p:txBody>
      </p:sp>
      <p:sp>
        <p:nvSpPr>
          <p:cNvPr id="1560" name="矩形: 圆角 1559"/>
          <p:cNvSpPr/>
          <p:nvPr/>
        </p:nvSpPr>
        <p:spPr>
          <a:xfrm>
            <a:off x="7820025" y="1581150"/>
            <a:ext cx="3514725" cy="1381125"/>
          </a:xfrm>
          <a:prstGeom prst="roundRect">
            <a:avLst>
              <a:gd name="adj" fmla="val 551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61" name="文本框 1560" descr="{&quot;isTemplate&quot;:true,&quot;type&quot;:&quot;text&quot;}"/>
          <p:cNvSpPr txBox="1"/>
          <p:nvPr/>
        </p:nvSpPr>
        <p:spPr>
          <a:xfrm>
            <a:off x="7953375" y="1676400"/>
            <a:ext cx="32480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94A3B8"/>
                </a:solidFill>
                <a:latin typeface="JetBrains Mono"/>
                <a:ea typeface="JetBrains Mono"/>
              </a:rPr>
              <a:t># Linux / macOS</a:t>
            </a:r>
            <a:endParaRPr/>
          </a:p>
        </p:txBody>
      </p:sp>
      <p:sp>
        <p:nvSpPr>
          <p:cNvPr id="1562" name="文本框 1561" descr="{&quot;isTemplate&quot;:true,&quot;type&quot;:&quot;text&quot;}"/>
          <p:cNvSpPr txBox="1"/>
          <p:nvPr/>
        </p:nvSpPr>
        <p:spPr>
          <a:xfrm>
            <a:off x="7953375" y="1914525"/>
            <a:ext cx="32480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334155"/>
                </a:solidFill>
                <a:latin typeface="JetBrains Mono"/>
                <a:ea typeface="JetBrains Mono"/>
              </a:rPr>
              <a:t>export LLM_API_KEY="sk-xxxx"</a:t>
            </a:r>
            <a:endParaRPr/>
          </a:p>
        </p:txBody>
      </p:sp>
      <p:sp>
        <p:nvSpPr>
          <p:cNvPr id="1563" name="文本框 1562" descr="{&quot;isTemplate&quot;:true,&quot;type&quot;:&quot;text&quot;}"/>
          <p:cNvSpPr txBox="1"/>
          <p:nvPr/>
        </p:nvSpPr>
        <p:spPr>
          <a:xfrm>
            <a:off x="7953375" y="2152650"/>
            <a:ext cx="32480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334155"/>
                </a:solidFill>
                <a:latin typeface="JetBrains Mono"/>
                <a:ea typeface="JetBrains Mono"/>
              </a:rPr>
              <a:t>export LLM_BASE_URL="https://..."</a:t>
            </a:r>
            <a:endParaRPr/>
          </a:p>
        </p:txBody>
      </p:sp>
      <p:sp>
        <p:nvSpPr>
          <p:cNvPr id="1564" name="文本框 1563" descr="{&quot;isTemplate&quot;:true,&quot;type&quot;:&quot;text&quot;}"/>
          <p:cNvSpPr txBox="1"/>
          <p:nvPr/>
        </p:nvSpPr>
        <p:spPr>
          <a:xfrm>
            <a:off x="7953375" y="2390775"/>
            <a:ext cx="3248025" cy="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565" name="文本框 1564" descr="{&quot;isTemplate&quot;:true,&quot;type&quot;:&quot;text&quot;}"/>
          <p:cNvSpPr txBox="1"/>
          <p:nvPr/>
        </p:nvSpPr>
        <p:spPr>
          <a:xfrm>
            <a:off x="7953375" y="2428875"/>
            <a:ext cx="32480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94A3B8"/>
                </a:solidFill>
                <a:latin typeface="JetBrains Mono"/>
                <a:ea typeface="JetBrains Mono"/>
              </a:rPr>
              <a:t># Windows PowerShell</a:t>
            </a:r>
            <a:endParaRPr/>
          </a:p>
        </p:txBody>
      </p:sp>
      <p:sp>
        <p:nvSpPr>
          <p:cNvPr id="1566" name="文本框 1565" descr="{&quot;isTemplate&quot;:true,&quot;type&quot;:&quot;text&quot;}"/>
          <p:cNvSpPr txBox="1"/>
          <p:nvPr/>
        </p:nvSpPr>
        <p:spPr>
          <a:xfrm>
            <a:off x="7953375" y="2667000"/>
            <a:ext cx="32480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2000"/>
              </a:lnSpc>
            </a:pPr>
            <a:r>
              <a:rPr lang="en-US" sz="900">
                <a:solidFill>
                  <a:srgbClr val="334155"/>
                </a:solidFill>
                <a:latin typeface="JetBrains Mono"/>
                <a:ea typeface="JetBrains Mono"/>
              </a:rPr>
              <a:t>$env:LLM_API_KEY = "sk-xxxx"</a:t>
            </a:r>
            <a:endParaRPr/>
          </a:p>
        </p:txBody>
      </p:sp>
      <p:sp>
        <p:nvSpPr>
          <p:cNvPr id="1567" name="矩形: 圆角 1566"/>
          <p:cNvSpPr/>
          <p:nvPr/>
        </p:nvSpPr>
        <p:spPr>
          <a:xfrm>
            <a:off x="7820025" y="3048000"/>
            <a:ext cx="3514725" cy="352425"/>
          </a:xfrm>
          <a:prstGeom prst="roundRect">
            <a:avLst>
              <a:gd name="adj" fmla="val 21622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68" name="文本框 1567" descr="{&quot;isTemplate&quot;:true,&quot;type&quot;:&quot;text&quot;}"/>
          <p:cNvSpPr txBox="1"/>
          <p:nvPr/>
        </p:nvSpPr>
        <p:spPr>
          <a:xfrm>
            <a:off x="7934325" y="3124200"/>
            <a:ext cx="32861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38" b="1">
                <a:solidFill>
                  <a:srgbClr val="B45309"/>
                </a:solidFill>
                <a:latin typeface="Microsoft YaHei"/>
                <a:ea typeface="Microsoft YaHei"/>
              </a:rPr>
              <a:t>密钥永远不进代码、不进</a:t>
            </a:r>
            <a:r>
              <a:rPr lang="en-US" sz="938" b="1">
                <a:solidFill>
                  <a:srgbClr val="B45309"/>
                </a:solidFill>
                <a:latin typeface="Microsoft YaHei"/>
                <a:ea typeface="Microsoft YaHei"/>
              </a:rPr>
              <a:t> Git</a:t>
            </a:r>
            <a:r>
              <a:rPr lang="zh-CN" sz="938" b="1">
                <a:solidFill>
                  <a:srgbClr val="B45309"/>
                </a:solidFill>
                <a:latin typeface="Microsoft YaHei"/>
                <a:ea typeface="Microsoft YaHei"/>
              </a:rPr>
              <a:t>，只进环境变量</a:t>
            </a:r>
            <a:endParaRPr/>
          </a:p>
        </p:txBody>
      </p:sp>
      <p:sp>
        <p:nvSpPr>
          <p:cNvPr id="1569" name="矩形: 圆角 1568"/>
          <p:cNvSpPr/>
          <p:nvPr/>
        </p:nvSpPr>
        <p:spPr>
          <a:xfrm>
            <a:off x="7648575" y="3648075"/>
            <a:ext cx="3857625" cy="211455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70" name="图形 1569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20025" y="3810000"/>
            <a:ext cx="161925" cy="161925"/>
          </a:xfrm>
          <a:prstGeom prst="rect">
            <a:avLst/>
          </a:prstGeom>
          <a:ln/>
        </p:spPr>
      </p:pic>
      <p:sp>
        <p:nvSpPr>
          <p:cNvPr id="1571" name="文本框 1570" descr="{&quot;isTemplate&quot;:true,&quot;type&quot;:&quot;text&quot;}"/>
          <p:cNvSpPr txBox="1"/>
          <p:nvPr/>
        </p:nvSpPr>
        <p:spPr>
          <a:xfrm>
            <a:off x="8067675" y="3790950"/>
            <a:ext cx="11334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2E4F"/>
                </a:solidFill>
                <a:latin typeface="Microsoft YaHei"/>
                <a:ea typeface="Microsoft YaHei"/>
              </a:rPr>
              <a:t>四个生产级细节</a:t>
            </a:r>
            <a:endParaRPr/>
          </a:p>
        </p:txBody>
      </p:sp>
      <p:sp>
        <p:nvSpPr>
          <p:cNvPr id="1572" name="矩形: 圆角 1571"/>
          <p:cNvSpPr/>
          <p:nvPr/>
        </p:nvSpPr>
        <p:spPr>
          <a:xfrm>
            <a:off x="7820025" y="4086225"/>
            <a:ext cx="3514725" cy="333375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73" name="文本框 1572" descr="{&quot;isTemplate&quot;:true,&quot;type&quot;:&quot;text&quot;}"/>
          <p:cNvSpPr txBox="1"/>
          <p:nvPr/>
        </p:nvSpPr>
        <p:spPr>
          <a:xfrm>
            <a:off x="7924800" y="4171950"/>
            <a:ext cx="590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E7490"/>
                </a:solidFill>
                <a:latin typeface="Microsoft YaHei"/>
                <a:ea typeface="Microsoft YaHei"/>
              </a:rPr>
              <a:t>超时必设</a:t>
            </a:r>
            <a:endParaRPr/>
          </a:p>
        </p:txBody>
      </p:sp>
      <p:sp>
        <p:nvSpPr>
          <p:cNvPr id="1574" name="文本框 1573" descr="{&quot;isTemplate&quot;:true,&quot;type&quot;:&quot;text&quot;}"/>
          <p:cNvSpPr txBox="1"/>
          <p:nvPr/>
        </p:nvSpPr>
        <p:spPr>
          <a:xfrm>
            <a:off x="8601075" y="4152900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不设超时，一次卡死整个程序</a:t>
            </a:r>
            <a:endParaRPr/>
          </a:p>
        </p:txBody>
      </p:sp>
      <p:sp>
        <p:nvSpPr>
          <p:cNvPr id="1575" name="矩形: 圆角 1574"/>
          <p:cNvSpPr/>
          <p:nvPr/>
        </p:nvSpPr>
        <p:spPr>
          <a:xfrm>
            <a:off x="7820025" y="4486275"/>
            <a:ext cx="3514725" cy="333375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76" name="文本框 1575" descr="{&quot;isTemplate&quot;:true,&quot;type&quot;:&quot;text&quot;}"/>
          <p:cNvSpPr txBox="1"/>
          <p:nvPr/>
        </p:nvSpPr>
        <p:spPr>
          <a:xfrm>
            <a:off x="7924800" y="4572000"/>
            <a:ext cx="590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E7490"/>
                </a:solidFill>
                <a:latin typeface="Microsoft YaHei"/>
                <a:ea typeface="Microsoft YaHei"/>
              </a:rPr>
              <a:t>重试有界</a:t>
            </a:r>
            <a:endParaRPr/>
          </a:p>
        </p:txBody>
      </p:sp>
      <p:sp>
        <p:nvSpPr>
          <p:cNvPr id="1577" name="文本框 1576" descr="{&quot;isTemplate&quot;:true,&quot;type&quot;:&quot;text&quot;}"/>
          <p:cNvSpPr txBox="1"/>
          <p:nvPr/>
        </p:nvSpPr>
        <p:spPr>
          <a:xfrm>
            <a:off x="8601075" y="4552950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指数退避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 + 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上限次数，不要无限重试</a:t>
            </a:r>
            <a:endParaRPr/>
          </a:p>
        </p:txBody>
      </p:sp>
      <p:sp>
        <p:nvSpPr>
          <p:cNvPr id="1578" name="矩形: 圆角 1577"/>
          <p:cNvSpPr/>
          <p:nvPr/>
        </p:nvSpPr>
        <p:spPr>
          <a:xfrm>
            <a:off x="7820025" y="4886325"/>
            <a:ext cx="3514725" cy="333375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79" name="文本框 1578" descr="{&quot;isTemplate&quot;:true,&quot;type&quot;:&quot;text&quot;}"/>
          <p:cNvSpPr txBox="1"/>
          <p:nvPr/>
        </p:nvSpPr>
        <p:spPr>
          <a:xfrm>
            <a:off x="7924800" y="4972050"/>
            <a:ext cx="590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E7490"/>
                </a:solidFill>
                <a:latin typeface="Microsoft YaHei"/>
                <a:ea typeface="Microsoft YaHei"/>
              </a:rPr>
              <a:t>异常分类</a:t>
            </a:r>
            <a:endParaRPr/>
          </a:p>
        </p:txBody>
      </p:sp>
      <p:sp>
        <p:nvSpPr>
          <p:cNvPr id="1580" name="文本框 1579" descr="{&quot;isTemplate&quot;:true,&quot;type&quot;:&quot;text&quot;}"/>
          <p:cNvSpPr txBox="1"/>
          <p:nvPr/>
        </p:nvSpPr>
        <p:spPr>
          <a:xfrm>
            <a:off x="8601075" y="4953000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网络错误重试，参数错误直接抛</a:t>
            </a:r>
            <a:endParaRPr/>
          </a:p>
        </p:txBody>
      </p:sp>
      <p:sp>
        <p:nvSpPr>
          <p:cNvPr id="1581" name="矩形: 圆角 1580"/>
          <p:cNvSpPr/>
          <p:nvPr/>
        </p:nvSpPr>
        <p:spPr>
          <a:xfrm>
            <a:off x="7820025" y="5286375"/>
            <a:ext cx="3514725" cy="333375"/>
          </a:xfrm>
          <a:prstGeom prst="roundRect">
            <a:avLst>
              <a:gd name="adj" fmla="val 2000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82" name="文本框 1581" descr="{&quot;isTemplate&quot;:true,&quot;type&quot;:&quot;text&quot;}"/>
          <p:cNvSpPr txBox="1"/>
          <p:nvPr/>
        </p:nvSpPr>
        <p:spPr>
          <a:xfrm>
            <a:off x="7924800" y="5372100"/>
            <a:ext cx="590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E7490"/>
                </a:solidFill>
                <a:latin typeface="Microsoft YaHei"/>
                <a:ea typeface="Microsoft YaHei"/>
              </a:rPr>
              <a:t>日志留痕</a:t>
            </a:r>
            <a:endParaRPr/>
          </a:p>
        </p:txBody>
      </p:sp>
      <p:sp>
        <p:nvSpPr>
          <p:cNvPr id="1583" name="文本框 1582" descr="{&quot;isTemplate&quot;:true,&quot;type&quot;:&quot;text&quot;}"/>
          <p:cNvSpPr txBox="1"/>
          <p:nvPr/>
        </p:nvSpPr>
        <p:spPr>
          <a:xfrm>
            <a:off x="8601075" y="5353050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失败次数与原因记进日志，便于排查</a:t>
            </a:r>
            <a:endParaRPr/>
          </a:p>
        </p:txBody>
      </p:sp>
      <p:sp>
        <p:nvSpPr>
          <p:cNvPr id="1584" name="文本框 1583" descr="{&quot;isTemplate&quot;:true,&quot;type&quot;:&quot;text&quot;}"/>
          <p:cNvSpPr txBox="1"/>
          <p:nvPr/>
        </p:nvSpPr>
        <p:spPr>
          <a:xfrm>
            <a:off x="685800" y="59436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585" name="文本框 1584" descr="{&quot;isTemplate&quot;:true,&quot;type&quot;:&quot;text&quot;}"/>
          <p:cNvSpPr txBox="1"/>
          <p:nvPr/>
        </p:nvSpPr>
        <p:spPr>
          <a:xfrm>
            <a:off x="11049000" y="59436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38 / 44</a:t>
            </a:r>
            <a:endParaRPr/>
          </a:p>
        </p:txBody>
      </p:sp>
      <p:pic>
        <p:nvPicPr>
          <p:cNvPr id="1586" name="图形 1585"/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gift' style={{ fill: '#0E7490', width: 32, height: 32, opacity: 0.85 }} /&gt;&#10;            &lt;Box style={{ flexDirection: 'column' }}&gt;&#10;                &lt;Text style={{ fontSize: 36, fontWeight: 'bold', color: '#0B2E4F' }}&gt;腾讯云免费资源怎么领、怎么用&lt;/Text&gt;&#10;                &lt;Text style={{ fontSize: 17, color: '#64748B', marginTop: 4 }}&gt;&#10;                    先领额度，再决定部署方案——顺序反了会白花钱&#10;                &lt;/Text&gt;&#10;            &lt;/Box&gt;&#10;        &lt;/Box&gt;&#10;        &lt;Box style={{ width: 6, height: 44, background: '#F59E0B', borderRadius: 3 }} /&gt;&#10;    &lt;/Box&gt;&#10;&#10;    &lt;Box style={{ height: 470, flexDirection: 'row', gap: 24 }}&gt;&#10;&#10;        &lt;Box style={{ flex: 4, flexDirection: 'column', justifyContent: 'center' }}&gt;&#10;            &lt;Box style={{&#10;                background: '#0B2E4F', borderRadius: 14, padding: '22px 24px',&#10;                flexDirection: 'column', boxShadow: '0 3px 16px rgba(11,46,79,0.2)',&#10;            }}&gt;&#10;                &lt;Text style={{ fontSize: 15, color: '#7FD4E4', fontWeight: 'bold', letterSpacing: 1 }}&gt;云开发 CloudBase 个人版&lt;/Text&gt;&#10;                &lt;Box style={{ flexDirection: 'row', alignItems: 'flex-end', gap: 12, marginTop: 8 }}&gt;&#10;                    &lt;Text style={{ fontSize: 104, fontWeight: 'bold', color: '#F59E0B', lineHeight: 1 }}&gt;6&lt;/Text&gt;&#10;                    &lt;Box style={{ flexDirection: 'column', paddingBottom: 12 }}&gt;&#10;                        &lt;Text style={{ fontSize: 26, fontWeight: 'bold', color: '#FFFFFF' }}&gt;个月&lt;/Text&gt;&#10;                        &lt;Text style={{ fontSize: 14, color: '#AFC8DA' }}&gt;学生认证后免费&lt;/Text&gt;&#10;                    &lt;/Box&gt;&#10;                &lt;/Box&gt;&#10;                &lt;Box style={{ height: 1, background: 'rgba(255,255,255,0.16)', marginTop: 16, marginBottom: 14 }} /&gt;&#10;                {[&#10;                    'QPS 500 — 足够毕设演示与答辩',&#10;                    '20 万次 / 月 调用额度',&#10;                    '含数据库、文件存储、静态托管',&#10;                ].map((t, i) =&gt; (&#10;                    &lt;Box key={i} style={{ flexDirection: 'row', gap: 10, marginBottom: 8 }}&gt;&#10;                        &lt;FAIcon name='circle-check' style={{ fill: '#F59E0B', width: 15, height: 15 }} /&gt;&#10;                        &lt;Text style={{ fontSize: 14, color: '#D6E5EF', flex: 1, lineHeight: 1.4 }}&gt;{t}&lt;/Text&gt;&#10;                    &lt;/Box&gt;&#10;                ))}&#10;                &lt;Box style={{ background: 'rgba(245,158,11,0.14)', borderRadius: 9, padding: '11px 14px', marginTop: 6 }}&gt;&#10;                    &lt;Text style={{ fontSize: 13.5, color: '#F59E0B', fontWeight: 'bold', lineHeight: 1.45 }}&gt;&#10;                        它不给你服务器，给你的是&quot;托管运行环境&quot;——正好适合不熟悉运维的同学。&#10;                    &lt;/Text&gt;&#10;                &lt;/Box&gt;&#10;            &lt;/Box&gt;&#10;        &lt;/Box&gt;&#10;&#10;        &lt;Box style={{ flex: 7, flexDirection: 'column', gap: 11 }}&gt;&#10;            &lt;Box style={{&#10;                flex: 1, background: '#FFFFFF', borderRadius: 12, border: '1px solid #E2E8F0',&#10;                padding: '14px 20px', flexDirection: 'column', boxShadow: '0 2px 10px rgba(11,46,79,0.05)',&#10;            }}&gt;&#10;                &lt;Box style={{ flexDirection: 'row', alignItems: 'center', gap: 10, marginBottom: 10 }}&gt;&#10;                    &lt;FAIcon name='route' style={{ fill: '#0E7490', width: 18, height: 18 }} /&gt;&#10;                    &lt;Text style={{ fontSize: 18.5, fontWeight: 'bold', color: '#0B2E4F' }}&gt;领取四步&lt;/Text&gt;&#10;                &lt;/Box&gt;&#10;                &lt;Box style={{ flex: 1, flexDirection: 'row', gap: 11 }}&gt;&#10;                    {[&#10;                        { n: '1', t: '注册账号', d: '用手机号注册，并完成个人实名认证' },&#10;                        { n: '2', t: '学生认证', d: '在活动页提交学信网学籍验证，通过后权益生效' },&#10;                        { n: '3', t: '开通云开发', d: '在控制台创建环境，选个人版，区域选离你近的' },&#10;                        { n: '4', t: '记下环境ID', d: '环境 ID 后面部署时要用，写在项目 README 里' },&#10;                    ].map((x, i) =&gt; (&#10;                        &lt;Box key={i} style={{&#10;                            flex: 1, background: '#F8FAFC', borderRadius: 9, padding: '12px 13px',&#10;                            flexDirection: 'column', gap: 7,&#10;                        }}&gt;&#10;                            &lt;Box style={{&#10;                                width: 26, height: 26, borderRadius: 13, background: '#0E7490',&#10;                                alignItems: 'center', justifyContent: 'center',&#10;                            }}&gt;&#10;                                &lt;Text style={{ fontSize: 13.5, fontWeight: 'bold', color: '#FFFFFF' }}&gt;{x.n}&lt;/Text&gt;&#10;                            &lt;/Box&gt;&#10;                            &lt;Text style={{ fontSize: 15, fontWeight: 'bold', color: '#0B2E4F' }}&gt;{x.t}&lt;/Text&gt;&#10;                            &lt;Text style={{ fontSize: 12.5, color: '#64748B', lineHeight: 1.42 }}&gt;{x.d}&lt;/Text&gt;&#10;                        &lt;/Box&gt;&#10;                    ))}&#10;                &lt;/Box&gt;&#10;            &lt;/Box&gt;&#10;&#10;            &lt;Box style={{&#10;                flex: 1, background: '#FFFFFF', borderRadius: 12, border: '1px solid #E2E8F0',&#10;                padding: '14px 20px', flexDirection: 'column', boxShadow: '0 2px 10px rgba(11,46,79,0.05)',&#10;            }}&gt;&#10;                &lt;Box style={{ flexDirection: 'row', alignItems: 'center', gap: 10, marginBottom: 10 }}&gt;&#10;                    &lt;FAIcon name='server' style={{ fill: '#0B2E4F', width: 18, height: 18 }} /&gt;&#10;                    &lt;Text style={{ fontSize: 18.5, fontWeight: 'bold', color: '#0B2E4F' }}&gt;如果确实需要一台服务器&lt;/Text&gt;&#10;                &lt;/Box&gt;&#10;                &lt;Box style={{ flex: 1, flexDirection: 'column', gap: 9 }}&gt;&#10;                    {[&#10;                        { t: '轻量应用服务器 · 2核2G', p: '约 26 元 / 3 个月', d: '学生优惠价，适合跑一个 Flask/FastAPI 应用' },&#10;                        { t: '轻量应用服务器 · 2核4G', p: '约 46 元起 / 3 个月', d: '要跑数据库或 Docker 时选这个更稳' },&#10;                        { t: 'CVM 云服务器 · 2核4G', p: '约 789 元 / 年', d: '功能全、可弹性扩容，毕设一般用不到这么重' },&#10;                    ].map((x, i) =&gt; (&#10;                        &lt;Box key={i} style={{&#10;                            flex: 1, background: '#F8FAFC', borderRadius: 9, padding: '10px 14px',&#10;                            flexDirection: 'row', alignItems: 'center', gap: 13,&#10;                        }}&gt;&#10;                            &lt;Box style={{ flexDirection: 'column', width: 186 }}&gt;&#10;                                &lt;Text style={{ fontSize: 14.5, fontWeight: 'bold', color: '#0B2E4F' }}&gt;{x.t}&lt;/Text&gt;&#10;                                &lt;Text style={{ fontSize: 13, color: '#B45309', fontWeight: 'bold', marginTop: 2 }}&gt;{x.p}&lt;/Text&gt;&#10;                            &lt;/Box&gt;&#10;                            &lt;Text style={{ fontSize: 13, color: '#64748B', flex: 1, lineHeight: 1.4 }}&gt;{x.d}&lt;/Text&gt;&#10;                        &lt;/Box&gt;&#10;                    ))}&#10;                &lt;/Box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40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矩形 15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96" name="文本框 1595" descr="{&quot;isTemplate&quot;:true,&quot;type&quot;:&quot;text&quot;}"/>
          <p:cNvSpPr txBox="1"/>
          <p:nvPr/>
        </p:nvSpPr>
        <p:spPr>
          <a:xfrm>
            <a:off x="1143000" y="342900"/>
            <a:ext cx="48006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腾讯云免费资源怎么领、怎么用</a:t>
            </a:r>
            <a:endParaRPr/>
          </a:p>
        </p:txBody>
      </p:sp>
      <p:sp>
        <p:nvSpPr>
          <p:cNvPr id="1597" name="文本框 1596" descr="{&quot;isTemplate&quot;:true,&quot;type&quot;:&quot;text&quot;}"/>
          <p:cNvSpPr txBox="1"/>
          <p:nvPr/>
        </p:nvSpPr>
        <p:spPr>
          <a:xfrm>
            <a:off x="1143000" y="800100"/>
            <a:ext cx="48006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先领额度，再决定部署方案——顺序反了会白花钱</a:t>
            </a:r>
            <a:endParaRPr/>
          </a:p>
        </p:txBody>
      </p:sp>
      <p:sp>
        <p:nvSpPr>
          <p:cNvPr id="1598" name="矩形: 圆角 1597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99" name="矩形: 圆角 1598"/>
          <p:cNvSpPr/>
          <p:nvPr/>
        </p:nvSpPr>
        <p:spPr>
          <a:xfrm>
            <a:off x="685800" y="1495425"/>
            <a:ext cx="3848100" cy="3781425"/>
          </a:xfrm>
          <a:prstGeom prst="roundRect">
            <a:avLst>
              <a:gd name="adj" fmla="val 3526"/>
            </a:avLst>
          </a:prstGeom>
          <a:solidFill>
            <a:srgbClr val="0B2E4F"/>
          </a:solidFill>
          <a:ln/>
          <a:effectLst>
            <a:outerShdw blurRad="152400" dist="28575" dir="5400000">
              <a:srgbClr val="0B2E4F">
                <a:alpha val="2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00" name="文本框 1599" descr="{&quot;isTemplate&quot;:true,&quot;type&quot;:&quot;text&quot;}"/>
          <p:cNvSpPr txBox="1"/>
          <p:nvPr/>
        </p:nvSpPr>
        <p:spPr>
          <a:xfrm>
            <a:off x="914400" y="1704975"/>
            <a:ext cx="33909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 spc="75">
                <a:solidFill>
                  <a:srgbClr val="7FD4E4"/>
                </a:solidFill>
                <a:latin typeface="Microsoft YaHei"/>
                <a:ea typeface="Microsoft YaHei"/>
              </a:rPr>
              <a:t>云开发</a:t>
            </a:r>
            <a:r>
              <a:rPr lang="en-US" sz="1125" b="1" spc="75">
                <a:solidFill>
                  <a:srgbClr val="7FD4E4"/>
                </a:solidFill>
                <a:latin typeface="Microsoft YaHei"/>
                <a:ea typeface="Microsoft YaHei"/>
              </a:rPr>
              <a:t> CloudBase </a:t>
            </a:r>
            <a:r>
              <a:rPr lang="zh-CN" sz="1125" b="1" spc="75">
                <a:solidFill>
                  <a:srgbClr val="7FD4E4"/>
                </a:solidFill>
                <a:latin typeface="Microsoft YaHei"/>
                <a:ea typeface="Microsoft YaHei"/>
              </a:rPr>
              <a:t>个人版</a:t>
            </a:r>
            <a:endParaRPr/>
          </a:p>
        </p:txBody>
      </p:sp>
      <p:sp>
        <p:nvSpPr>
          <p:cNvPr id="1601" name="文本框 1600" descr="{&quot;isTemplate&quot;:true,&quot;type&quot;:&quot;text&quot;}"/>
          <p:cNvSpPr txBox="1"/>
          <p:nvPr/>
        </p:nvSpPr>
        <p:spPr>
          <a:xfrm>
            <a:off x="914400" y="1952625"/>
            <a:ext cx="619125" cy="11906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800" b="1">
                <a:solidFill>
                  <a:srgbClr val="F59E0B"/>
                </a:solidFill>
                <a:latin typeface="Microsoft YaHei"/>
                <a:ea typeface="Microsoft YaHei"/>
              </a:rPr>
              <a:t>6</a:t>
            </a:r>
            <a:endParaRPr/>
          </a:p>
        </p:txBody>
      </p:sp>
      <p:sp>
        <p:nvSpPr>
          <p:cNvPr id="1602" name="文本框 1601" descr="{&quot;isTemplate&quot;:true,&quot;type&quot;:&quot;text&quot;}"/>
          <p:cNvSpPr txBox="1"/>
          <p:nvPr/>
        </p:nvSpPr>
        <p:spPr>
          <a:xfrm>
            <a:off x="1647825" y="2562225"/>
            <a:ext cx="933450" cy="3048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Microsoft YaHei"/>
                <a:ea typeface="Microsoft YaHei"/>
              </a:rPr>
              <a:t>个月</a:t>
            </a:r>
            <a:endParaRPr/>
          </a:p>
        </p:txBody>
      </p:sp>
      <p:sp>
        <p:nvSpPr>
          <p:cNvPr id="1603" name="文本框 1602" descr="{&quot;isTemplate&quot;:true,&quot;type&quot;:&quot;text&quot;}"/>
          <p:cNvSpPr txBox="1"/>
          <p:nvPr/>
        </p:nvSpPr>
        <p:spPr>
          <a:xfrm>
            <a:off x="1647825" y="2867025"/>
            <a:ext cx="9334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学生认证后免费</a:t>
            </a:r>
            <a:endParaRPr/>
          </a:p>
        </p:txBody>
      </p:sp>
      <p:sp>
        <p:nvSpPr>
          <p:cNvPr id="1604" name="矩形 1603"/>
          <p:cNvSpPr/>
          <p:nvPr/>
        </p:nvSpPr>
        <p:spPr>
          <a:xfrm>
            <a:off x="914400" y="3295650"/>
            <a:ext cx="3390900" cy="9525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05" name="图形 160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3438525"/>
            <a:ext cx="142875" cy="142875"/>
          </a:xfrm>
          <a:prstGeom prst="rect">
            <a:avLst/>
          </a:prstGeom>
          <a:ln/>
        </p:spPr>
      </p:pic>
      <p:sp>
        <p:nvSpPr>
          <p:cNvPr id="1606" name="文本框 1605" descr="{&quot;isTemplate&quot;:true,&quot;type&quot;:&quot;text&quot;}"/>
          <p:cNvSpPr txBox="1"/>
          <p:nvPr/>
        </p:nvSpPr>
        <p:spPr>
          <a:xfrm>
            <a:off x="1152525" y="3438525"/>
            <a:ext cx="31527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1050">
                <a:solidFill>
                  <a:srgbClr val="D6E5EF"/>
                </a:solidFill>
                <a:latin typeface="Microsoft YaHei"/>
                <a:ea typeface="Microsoft YaHei"/>
              </a:rPr>
              <a:t>QPS 500 — </a:t>
            </a:r>
            <a:r>
              <a:rPr lang="zh-CN" sz="1050">
                <a:solidFill>
                  <a:srgbClr val="D6E5EF"/>
                </a:solidFill>
                <a:latin typeface="Microsoft YaHei"/>
                <a:ea typeface="Microsoft YaHei"/>
              </a:rPr>
              <a:t>足够毕设演示与答辩</a:t>
            </a:r>
            <a:endParaRPr/>
          </a:p>
        </p:txBody>
      </p:sp>
      <p:pic>
        <p:nvPicPr>
          <p:cNvPr id="1607" name="图形 160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3743325"/>
            <a:ext cx="142875" cy="142875"/>
          </a:xfrm>
          <a:prstGeom prst="rect">
            <a:avLst/>
          </a:prstGeom>
          <a:ln/>
        </p:spPr>
      </p:pic>
      <p:sp>
        <p:nvSpPr>
          <p:cNvPr id="1608" name="文本框 1607" descr="{&quot;isTemplate&quot;:true,&quot;type&quot;:&quot;text&quot;}"/>
          <p:cNvSpPr txBox="1"/>
          <p:nvPr/>
        </p:nvSpPr>
        <p:spPr>
          <a:xfrm>
            <a:off x="1152525" y="3743325"/>
            <a:ext cx="31527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1050">
                <a:solidFill>
                  <a:srgbClr val="D6E5EF"/>
                </a:solidFill>
                <a:latin typeface="Microsoft YaHei"/>
                <a:ea typeface="Microsoft YaHei"/>
              </a:rPr>
              <a:t>20 </a:t>
            </a:r>
            <a:r>
              <a:rPr lang="zh-CN" sz="1050">
                <a:solidFill>
                  <a:srgbClr val="D6E5EF"/>
                </a:solidFill>
                <a:latin typeface="Microsoft YaHei"/>
                <a:ea typeface="Microsoft YaHei"/>
              </a:rPr>
              <a:t>万次</a:t>
            </a:r>
            <a:r>
              <a:rPr lang="en-US" sz="1050">
                <a:solidFill>
                  <a:srgbClr val="D6E5EF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D6E5EF"/>
                </a:solidFill>
                <a:latin typeface="Microsoft YaHei"/>
                <a:ea typeface="Microsoft YaHei"/>
              </a:rPr>
              <a:t>月</a:t>
            </a:r>
            <a:r>
              <a:rPr lang="en-US" sz="1050">
                <a:solidFill>
                  <a:srgbClr val="D6E5EF"/>
                </a:solidFill>
                <a:latin typeface="Microsoft YaHei"/>
                <a:ea typeface="Microsoft YaHei"/>
              </a:rPr>
              <a:t> </a:t>
            </a:r>
            <a:r>
              <a:rPr lang="zh-CN" sz="1050">
                <a:solidFill>
                  <a:srgbClr val="D6E5EF"/>
                </a:solidFill>
                <a:latin typeface="Microsoft YaHei"/>
                <a:ea typeface="Microsoft YaHei"/>
              </a:rPr>
              <a:t>调用额度</a:t>
            </a:r>
            <a:endParaRPr/>
          </a:p>
        </p:txBody>
      </p:sp>
      <p:pic>
        <p:nvPicPr>
          <p:cNvPr id="1609" name="图形 160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4048125"/>
            <a:ext cx="142875" cy="142875"/>
          </a:xfrm>
          <a:prstGeom prst="rect">
            <a:avLst/>
          </a:prstGeom>
          <a:ln/>
        </p:spPr>
      </p:pic>
      <p:sp>
        <p:nvSpPr>
          <p:cNvPr id="1610" name="文本框 1609" descr="{&quot;isTemplate&quot;:true,&quot;type&quot;:&quot;text&quot;}"/>
          <p:cNvSpPr txBox="1"/>
          <p:nvPr/>
        </p:nvSpPr>
        <p:spPr>
          <a:xfrm>
            <a:off x="1152525" y="4048125"/>
            <a:ext cx="31527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1050">
                <a:solidFill>
                  <a:srgbClr val="D6E5EF"/>
                </a:solidFill>
                <a:latin typeface="Microsoft YaHei"/>
                <a:ea typeface="Microsoft YaHei"/>
              </a:rPr>
              <a:t>含数据库、文件存储、静态托管</a:t>
            </a:r>
            <a:endParaRPr/>
          </a:p>
        </p:txBody>
      </p:sp>
      <p:sp>
        <p:nvSpPr>
          <p:cNvPr id="1611" name="矩形: 圆角 1610"/>
          <p:cNvSpPr/>
          <p:nvPr/>
        </p:nvSpPr>
        <p:spPr>
          <a:xfrm>
            <a:off x="914400" y="4410075"/>
            <a:ext cx="3390900" cy="657225"/>
          </a:xfrm>
          <a:prstGeom prst="roundRect">
            <a:avLst>
              <a:gd name="adj" fmla="val 13043"/>
            </a:avLst>
          </a:prstGeom>
          <a:solidFill>
            <a:srgbClr val="F59E0B">
              <a:alpha val="14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12" name="文本框 1611" descr="{&quot;isTemplate&quot;:true,&quot;type&quot;:&quot;text&quot;}"/>
          <p:cNvSpPr txBox="1"/>
          <p:nvPr/>
        </p:nvSpPr>
        <p:spPr>
          <a:xfrm>
            <a:off x="1047750" y="4514850"/>
            <a:ext cx="3124200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5000"/>
              </a:lnSpc>
            </a:pPr>
            <a:r>
              <a:rPr lang="zh-CN" sz="1013" b="1">
                <a:solidFill>
                  <a:srgbClr val="F59E0B"/>
                </a:solidFill>
                <a:latin typeface="Microsoft YaHei"/>
                <a:ea typeface="Microsoft YaHei"/>
              </a:rPr>
              <a:t>它不给你服务器，给你的是</a:t>
            </a:r>
            <a:r>
              <a:rPr lang="en-US" sz="1013" b="1">
                <a:solidFill>
                  <a:srgbClr val="F59E0B"/>
                </a:solidFill>
                <a:latin typeface="Microsoft YaHei"/>
                <a:ea typeface="Microsoft YaHei"/>
              </a:rPr>
              <a:t>"</a:t>
            </a:r>
            <a:r>
              <a:rPr lang="zh-CN" sz="1013" b="1">
                <a:solidFill>
                  <a:srgbClr val="F59E0B"/>
                </a:solidFill>
                <a:latin typeface="Microsoft YaHei"/>
                <a:ea typeface="Microsoft YaHei"/>
              </a:rPr>
              <a:t>托管运行环境</a:t>
            </a:r>
            <a:r>
              <a:rPr lang="en-US" sz="1013" b="1">
                <a:solidFill>
                  <a:srgbClr val="F59E0B"/>
                </a:solidFill>
                <a:latin typeface="Microsoft YaHei"/>
                <a:ea typeface="Microsoft YaHei"/>
              </a:rPr>
              <a:t>"——</a:t>
            </a:r>
            <a:r>
              <a:rPr lang="zh-CN" sz="1013" b="1">
                <a:solidFill>
                  <a:srgbClr val="F59E0B"/>
                </a:solidFill>
                <a:latin typeface="Microsoft YaHei"/>
                <a:ea typeface="Microsoft YaHei"/>
              </a:rPr>
              <a:t>正好适合不熟悉运维的同学。</a:t>
            </a:r>
            <a:endParaRPr/>
          </a:p>
        </p:txBody>
      </p:sp>
      <p:sp>
        <p:nvSpPr>
          <p:cNvPr id="1613" name="矩形: 圆角 1612"/>
          <p:cNvSpPr/>
          <p:nvPr/>
        </p:nvSpPr>
        <p:spPr>
          <a:xfrm>
            <a:off x="4762500" y="1143000"/>
            <a:ext cx="6743700" cy="200025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614" name="图形 161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3000" y="1304925"/>
            <a:ext cx="171450" cy="171450"/>
          </a:xfrm>
          <a:prstGeom prst="rect">
            <a:avLst/>
          </a:prstGeom>
          <a:ln/>
        </p:spPr>
      </p:pic>
      <p:sp>
        <p:nvSpPr>
          <p:cNvPr id="1615" name="文本框 1614" descr="{&quot;isTemplate&quot;:true,&quot;type&quot;:&quot;text&quot;}"/>
          <p:cNvSpPr txBox="1"/>
          <p:nvPr/>
        </p:nvSpPr>
        <p:spPr>
          <a:xfrm>
            <a:off x="5219700" y="1276350"/>
            <a:ext cx="7048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88" b="1">
                <a:solidFill>
                  <a:srgbClr val="0B2E4F"/>
                </a:solidFill>
                <a:latin typeface="Microsoft YaHei"/>
                <a:ea typeface="Microsoft YaHei"/>
              </a:rPr>
              <a:t>领取四步</a:t>
            </a:r>
            <a:endParaRPr/>
          </a:p>
        </p:txBody>
      </p:sp>
      <p:sp>
        <p:nvSpPr>
          <p:cNvPr id="1616" name="矩形: 圆角 1615"/>
          <p:cNvSpPr/>
          <p:nvPr/>
        </p:nvSpPr>
        <p:spPr>
          <a:xfrm>
            <a:off x="4953000" y="1590675"/>
            <a:ext cx="1514475" cy="1419225"/>
          </a:xfrm>
          <a:prstGeom prst="roundRect">
            <a:avLst>
              <a:gd name="adj" fmla="val 60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17" name="矩形: 圆角 1616"/>
          <p:cNvSpPr/>
          <p:nvPr/>
        </p:nvSpPr>
        <p:spPr>
          <a:xfrm>
            <a:off x="5076825" y="17049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18" name="文本框 1617" descr="{&quot;isTemplate&quot;:true,&quot;type&quot;:&quot;text&quot;}"/>
          <p:cNvSpPr txBox="1"/>
          <p:nvPr/>
        </p:nvSpPr>
        <p:spPr>
          <a:xfrm>
            <a:off x="5162550" y="175260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1619" name="文本框 1618" descr="{&quot;isTemplate&quot;:true,&quot;type&quot;:&quot;text&quot;}"/>
          <p:cNvSpPr txBox="1"/>
          <p:nvPr/>
        </p:nvSpPr>
        <p:spPr>
          <a:xfrm>
            <a:off x="5076825" y="2019300"/>
            <a:ext cx="12668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注册账号</a:t>
            </a:r>
            <a:endParaRPr/>
          </a:p>
        </p:txBody>
      </p:sp>
      <p:sp>
        <p:nvSpPr>
          <p:cNvPr id="1620" name="文本框 1619" descr="{&quot;isTemplate&quot;:true,&quot;type&quot;:&quot;text&quot;}"/>
          <p:cNvSpPr txBox="1"/>
          <p:nvPr/>
        </p:nvSpPr>
        <p:spPr>
          <a:xfrm>
            <a:off x="5076825" y="2257425"/>
            <a:ext cx="1266825" cy="409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2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用手机号注册，并完成个人实名认证</a:t>
            </a:r>
            <a:endParaRPr/>
          </a:p>
        </p:txBody>
      </p:sp>
      <p:sp>
        <p:nvSpPr>
          <p:cNvPr id="1621" name="矩形: 圆角 1620"/>
          <p:cNvSpPr/>
          <p:nvPr/>
        </p:nvSpPr>
        <p:spPr>
          <a:xfrm>
            <a:off x="6572250" y="1590675"/>
            <a:ext cx="1514475" cy="1419225"/>
          </a:xfrm>
          <a:prstGeom prst="roundRect">
            <a:avLst>
              <a:gd name="adj" fmla="val 60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22" name="矩形: 圆角 1621"/>
          <p:cNvSpPr/>
          <p:nvPr/>
        </p:nvSpPr>
        <p:spPr>
          <a:xfrm>
            <a:off x="6696075" y="17049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23" name="文本框 1622" descr="{&quot;isTemplate&quot;:true,&quot;type&quot;:&quot;text&quot;}"/>
          <p:cNvSpPr txBox="1"/>
          <p:nvPr/>
        </p:nvSpPr>
        <p:spPr>
          <a:xfrm>
            <a:off x="6781800" y="175260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1624" name="文本框 1623" descr="{&quot;isTemplate&quot;:true,&quot;type&quot;:&quot;text&quot;}"/>
          <p:cNvSpPr txBox="1"/>
          <p:nvPr/>
        </p:nvSpPr>
        <p:spPr>
          <a:xfrm>
            <a:off x="6696075" y="2019300"/>
            <a:ext cx="12668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学生认证</a:t>
            </a:r>
            <a:endParaRPr/>
          </a:p>
        </p:txBody>
      </p:sp>
      <p:sp>
        <p:nvSpPr>
          <p:cNvPr id="1625" name="文本框 1624" descr="{&quot;isTemplate&quot;:true,&quot;type&quot;:&quot;text&quot;}"/>
          <p:cNvSpPr txBox="1"/>
          <p:nvPr/>
        </p:nvSpPr>
        <p:spPr>
          <a:xfrm>
            <a:off x="6696075" y="2257425"/>
            <a:ext cx="1266825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2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在活动页提交学信网学籍验证，通过后权益生效</a:t>
            </a:r>
            <a:endParaRPr/>
          </a:p>
        </p:txBody>
      </p:sp>
      <p:sp>
        <p:nvSpPr>
          <p:cNvPr id="1626" name="矩形: 圆角 1625"/>
          <p:cNvSpPr/>
          <p:nvPr/>
        </p:nvSpPr>
        <p:spPr>
          <a:xfrm>
            <a:off x="8191500" y="1590675"/>
            <a:ext cx="1504950" cy="1419225"/>
          </a:xfrm>
          <a:prstGeom prst="roundRect">
            <a:avLst>
              <a:gd name="adj" fmla="val 60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27" name="矩形: 圆角 1626"/>
          <p:cNvSpPr/>
          <p:nvPr/>
        </p:nvSpPr>
        <p:spPr>
          <a:xfrm>
            <a:off x="8315325" y="17049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28" name="文本框 1627" descr="{&quot;isTemplate&quot;:true,&quot;type&quot;:&quot;text&quot;}"/>
          <p:cNvSpPr txBox="1"/>
          <p:nvPr/>
        </p:nvSpPr>
        <p:spPr>
          <a:xfrm>
            <a:off x="8401050" y="175260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1629" name="文本框 1628" descr="{&quot;isTemplate&quot;:true,&quot;type&quot;:&quot;text&quot;}"/>
          <p:cNvSpPr txBox="1"/>
          <p:nvPr/>
        </p:nvSpPr>
        <p:spPr>
          <a:xfrm>
            <a:off x="8315325" y="2019300"/>
            <a:ext cx="12573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开通云开发</a:t>
            </a:r>
            <a:endParaRPr/>
          </a:p>
        </p:txBody>
      </p:sp>
      <p:sp>
        <p:nvSpPr>
          <p:cNvPr id="1630" name="文本框 1629" descr="{&quot;isTemplate&quot;:true,&quot;type&quot;:&quot;text&quot;}"/>
          <p:cNvSpPr txBox="1"/>
          <p:nvPr/>
        </p:nvSpPr>
        <p:spPr>
          <a:xfrm>
            <a:off x="8315325" y="2257425"/>
            <a:ext cx="12573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2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在控制台创建环境，选个人版，区域选离你近的</a:t>
            </a:r>
            <a:endParaRPr/>
          </a:p>
        </p:txBody>
      </p:sp>
      <p:sp>
        <p:nvSpPr>
          <p:cNvPr id="1631" name="矩形: 圆角 1630"/>
          <p:cNvSpPr/>
          <p:nvPr/>
        </p:nvSpPr>
        <p:spPr>
          <a:xfrm>
            <a:off x="9801225" y="1590675"/>
            <a:ext cx="1514475" cy="1419225"/>
          </a:xfrm>
          <a:prstGeom prst="roundRect">
            <a:avLst>
              <a:gd name="adj" fmla="val 604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32" name="矩形: 圆角 1631"/>
          <p:cNvSpPr/>
          <p:nvPr/>
        </p:nvSpPr>
        <p:spPr>
          <a:xfrm>
            <a:off x="9925050" y="1704975"/>
            <a:ext cx="247650" cy="247650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33" name="文本框 1632" descr="{&quot;isTemplate&quot;:true,&quot;type&quot;:&quot;text&quot;}"/>
          <p:cNvSpPr txBox="1"/>
          <p:nvPr/>
        </p:nvSpPr>
        <p:spPr>
          <a:xfrm>
            <a:off x="10010775" y="175260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1634" name="文本框 1633" descr="{&quot;isTemplate&quot;:true,&quot;type&quot;:&quot;text&quot;}"/>
          <p:cNvSpPr txBox="1"/>
          <p:nvPr/>
        </p:nvSpPr>
        <p:spPr>
          <a:xfrm>
            <a:off x="9925050" y="2019300"/>
            <a:ext cx="12668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B2E4F"/>
                </a:solidFill>
                <a:latin typeface="Microsoft YaHei"/>
                <a:ea typeface="Microsoft YaHei"/>
              </a:rPr>
              <a:t>记下环境</a:t>
            </a:r>
            <a:r>
              <a:rPr lang="en-US" sz="1125" b="1">
                <a:solidFill>
                  <a:srgbClr val="0B2E4F"/>
                </a:solidFill>
                <a:latin typeface="Microsoft YaHei"/>
                <a:ea typeface="Microsoft YaHei"/>
              </a:rPr>
              <a:t>ID</a:t>
            </a:r>
            <a:endParaRPr/>
          </a:p>
        </p:txBody>
      </p:sp>
      <p:sp>
        <p:nvSpPr>
          <p:cNvPr id="1635" name="文本框 1634" descr="{&quot;isTemplate&quot;:true,&quot;type&quot;:&quot;text&quot;}"/>
          <p:cNvSpPr txBox="1"/>
          <p:nvPr/>
        </p:nvSpPr>
        <p:spPr>
          <a:xfrm>
            <a:off x="9925050" y="2257425"/>
            <a:ext cx="1266825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2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环境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 ID 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后面部署时要用，写在项目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 README 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里</a:t>
            </a:r>
            <a:endParaRPr/>
          </a:p>
        </p:txBody>
      </p:sp>
      <p:sp>
        <p:nvSpPr>
          <p:cNvPr id="1636" name="矩形: 圆角 1635"/>
          <p:cNvSpPr/>
          <p:nvPr/>
        </p:nvSpPr>
        <p:spPr>
          <a:xfrm>
            <a:off x="4762500" y="3248025"/>
            <a:ext cx="6743700" cy="2371725"/>
          </a:xfrm>
          <a:prstGeom prst="roundRect">
            <a:avLst>
              <a:gd name="adj" fmla="val 481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637" name="图形 163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53000" y="3409950"/>
            <a:ext cx="171450" cy="171450"/>
          </a:xfrm>
          <a:prstGeom prst="rect">
            <a:avLst/>
          </a:prstGeom>
          <a:ln/>
        </p:spPr>
      </p:pic>
      <p:sp>
        <p:nvSpPr>
          <p:cNvPr id="1638" name="文本框 1637" descr="{&quot;isTemplate&quot;:true,&quot;type&quot;:&quot;text&quot;}"/>
          <p:cNvSpPr txBox="1"/>
          <p:nvPr/>
        </p:nvSpPr>
        <p:spPr>
          <a:xfrm>
            <a:off x="5219700" y="3381375"/>
            <a:ext cx="194310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88" b="1">
                <a:solidFill>
                  <a:srgbClr val="0B2E4F"/>
                </a:solidFill>
                <a:latin typeface="Microsoft YaHei"/>
                <a:ea typeface="Microsoft YaHei"/>
              </a:rPr>
              <a:t>如果确实需要一台服务器</a:t>
            </a:r>
            <a:endParaRPr/>
          </a:p>
        </p:txBody>
      </p:sp>
      <p:sp>
        <p:nvSpPr>
          <p:cNvPr id="1639" name="矩形: 圆角 1638"/>
          <p:cNvSpPr/>
          <p:nvPr/>
        </p:nvSpPr>
        <p:spPr>
          <a:xfrm>
            <a:off x="4953000" y="3695700"/>
            <a:ext cx="6362700" cy="542925"/>
          </a:xfrm>
          <a:prstGeom prst="roundRect">
            <a:avLst>
              <a:gd name="adj" fmla="val 157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40" name="文本框 1639" descr="{&quot;isTemplate&quot;:true,&quot;type&quot;:&quot;text&quot;}"/>
          <p:cNvSpPr txBox="1"/>
          <p:nvPr/>
        </p:nvSpPr>
        <p:spPr>
          <a:xfrm>
            <a:off x="5086350" y="3800475"/>
            <a:ext cx="1771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轻量应用服务器</a:t>
            </a:r>
            <a:r>
              <a:rPr lang="en-US" sz="1088" b="1">
                <a:solidFill>
                  <a:srgbClr val="0B2E4F"/>
                </a:solidFill>
                <a:latin typeface="Microsoft YaHei"/>
                <a:ea typeface="Microsoft YaHei"/>
              </a:rPr>
              <a:t> · 2</a:t>
            </a: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核</a:t>
            </a:r>
            <a:r>
              <a:rPr lang="en-US" sz="1088" b="1">
                <a:solidFill>
                  <a:srgbClr val="0B2E4F"/>
                </a:solidFill>
                <a:latin typeface="Microsoft YaHei"/>
                <a:ea typeface="Microsoft YaHei"/>
              </a:rPr>
              <a:t>2G</a:t>
            </a:r>
            <a:endParaRPr/>
          </a:p>
        </p:txBody>
      </p:sp>
      <p:sp>
        <p:nvSpPr>
          <p:cNvPr id="1641" name="文本框 1640" descr="{&quot;isTemplate&quot;:true,&quot;type&quot;:&quot;text&quot;}"/>
          <p:cNvSpPr txBox="1"/>
          <p:nvPr/>
        </p:nvSpPr>
        <p:spPr>
          <a:xfrm>
            <a:off x="5086350" y="3990975"/>
            <a:ext cx="17716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B45309"/>
                </a:solidFill>
                <a:latin typeface="Microsoft YaHei"/>
                <a:ea typeface="Microsoft YaHei"/>
              </a:rPr>
              <a:t>约</a:t>
            </a:r>
            <a:r>
              <a:rPr lang="en-US" sz="975" b="1">
                <a:solidFill>
                  <a:srgbClr val="B45309"/>
                </a:solidFill>
                <a:latin typeface="Microsoft YaHei"/>
                <a:ea typeface="Microsoft YaHei"/>
              </a:rPr>
              <a:t> 26 </a:t>
            </a:r>
            <a:r>
              <a:rPr lang="zh-CN" sz="975" b="1">
                <a:solidFill>
                  <a:srgbClr val="B45309"/>
                </a:solidFill>
                <a:latin typeface="Microsoft YaHei"/>
                <a:ea typeface="Microsoft YaHei"/>
              </a:rPr>
              <a:t>元</a:t>
            </a:r>
            <a:r>
              <a:rPr lang="en-US" sz="975" b="1">
                <a:solidFill>
                  <a:srgbClr val="B45309"/>
                </a:solidFill>
                <a:latin typeface="Microsoft YaHei"/>
                <a:ea typeface="Microsoft YaHei"/>
              </a:rPr>
              <a:t> / 3 </a:t>
            </a:r>
            <a:r>
              <a:rPr lang="zh-CN" sz="975" b="1">
                <a:solidFill>
                  <a:srgbClr val="B45309"/>
                </a:solidFill>
                <a:latin typeface="Microsoft YaHei"/>
                <a:ea typeface="Microsoft YaHei"/>
              </a:rPr>
              <a:t>个月</a:t>
            </a:r>
            <a:endParaRPr/>
          </a:p>
        </p:txBody>
      </p:sp>
      <p:sp>
        <p:nvSpPr>
          <p:cNvPr id="1642" name="文本框 1641" descr="{&quot;isTemplate&quot;:true,&quot;type&quot;:&quot;text&quot;}"/>
          <p:cNvSpPr txBox="1"/>
          <p:nvPr/>
        </p:nvSpPr>
        <p:spPr>
          <a:xfrm>
            <a:off x="6981825" y="3867150"/>
            <a:ext cx="42005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学生优惠价，适合跑一个</a:t>
            </a:r>
            <a:r>
              <a:rPr lang="en-US" sz="975">
                <a:solidFill>
                  <a:srgbClr val="64748B"/>
                </a:solidFill>
                <a:latin typeface="Microsoft YaHei"/>
                <a:ea typeface="Microsoft YaHei"/>
              </a:rPr>
              <a:t> Flask/FastAPI </a:t>
            </a: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应用</a:t>
            </a:r>
            <a:endParaRPr/>
          </a:p>
        </p:txBody>
      </p:sp>
      <p:sp>
        <p:nvSpPr>
          <p:cNvPr id="1643" name="矩形: 圆角 1642"/>
          <p:cNvSpPr/>
          <p:nvPr/>
        </p:nvSpPr>
        <p:spPr>
          <a:xfrm>
            <a:off x="4953000" y="4324350"/>
            <a:ext cx="6362700" cy="533400"/>
          </a:xfrm>
          <a:prstGeom prst="roundRect">
            <a:avLst>
              <a:gd name="adj" fmla="val 1607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44" name="文本框 1643" descr="{&quot;isTemplate&quot;:true,&quot;type&quot;:&quot;text&quot;}"/>
          <p:cNvSpPr txBox="1"/>
          <p:nvPr/>
        </p:nvSpPr>
        <p:spPr>
          <a:xfrm>
            <a:off x="5086350" y="4419600"/>
            <a:ext cx="1771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轻量应用服务器</a:t>
            </a:r>
            <a:r>
              <a:rPr lang="en-US" sz="1088" b="1">
                <a:solidFill>
                  <a:srgbClr val="0B2E4F"/>
                </a:solidFill>
                <a:latin typeface="Microsoft YaHei"/>
                <a:ea typeface="Microsoft YaHei"/>
              </a:rPr>
              <a:t> · 2</a:t>
            </a: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核</a:t>
            </a:r>
            <a:r>
              <a:rPr lang="en-US" sz="1088" b="1">
                <a:solidFill>
                  <a:srgbClr val="0B2E4F"/>
                </a:solidFill>
                <a:latin typeface="Microsoft YaHei"/>
                <a:ea typeface="Microsoft YaHei"/>
              </a:rPr>
              <a:t>4G</a:t>
            </a:r>
            <a:endParaRPr/>
          </a:p>
        </p:txBody>
      </p:sp>
      <p:sp>
        <p:nvSpPr>
          <p:cNvPr id="1645" name="文本框 1644" descr="{&quot;isTemplate&quot;:true,&quot;type&quot;:&quot;text&quot;}"/>
          <p:cNvSpPr txBox="1"/>
          <p:nvPr/>
        </p:nvSpPr>
        <p:spPr>
          <a:xfrm>
            <a:off x="5086350" y="4610100"/>
            <a:ext cx="17716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B45309"/>
                </a:solidFill>
                <a:latin typeface="Microsoft YaHei"/>
                <a:ea typeface="Microsoft YaHei"/>
              </a:rPr>
              <a:t>约</a:t>
            </a:r>
            <a:r>
              <a:rPr lang="en-US" sz="975" b="1">
                <a:solidFill>
                  <a:srgbClr val="B45309"/>
                </a:solidFill>
                <a:latin typeface="Microsoft YaHei"/>
                <a:ea typeface="Microsoft YaHei"/>
              </a:rPr>
              <a:t> 46 </a:t>
            </a:r>
            <a:r>
              <a:rPr lang="zh-CN" sz="975" b="1">
                <a:solidFill>
                  <a:srgbClr val="B45309"/>
                </a:solidFill>
                <a:latin typeface="Microsoft YaHei"/>
                <a:ea typeface="Microsoft YaHei"/>
              </a:rPr>
              <a:t>元起</a:t>
            </a:r>
            <a:r>
              <a:rPr lang="en-US" sz="975" b="1">
                <a:solidFill>
                  <a:srgbClr val="B45309"/>
                </a:solidFill>
                <a:latin typeface="Microsoft YaHei"/>
                <a:ea typeface="Microsoft YaHei"/>
              </a:rPr>
              <a:t> / 3 </a:t>
            </a:r>
            <a:r>
              <a:rPr lang="zh-CN" sz="975" b="1">
                <a:solidFill>
                  <a:srgbClr val="B45309"/>
                </a:solidFill>
                <a:latin typeface="Microsoft YaHei"/>
                <a:ea typeface="Microsoft YaHei"/>
              </a:rPr>
              <a:t>个月</a:t>
            </a:r>
            <a:endParaRPr/>
          </a:p>
        </p:txBody>
      </p:sp>
      <p:sp>
        <p:nvSpPr>
          <p:cNvPr id="1646" name="文本框 1645" descr="{&quot;isTemplate&quot;:true,&quot;type&quot;:&quot;text&quot;}"/>
          <p:cNvSpPr txBox="1"/>
          <p:nvPr/>
        </p:nvSpPr>
        <p:spPr>
          <a:xfrm>
            <a:off x="6981825" y="4486275"/>
            <a:ext cx="42005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要跑数据库或</a:t>
            </a:r>
            <a:r>
              <a:rPr lang="en-US" sz="975">
                <a:solidFill>
                  <a:srgbClr val="64748B"/>
                </a:solidFill>
                <a:latin typeface="Microsoft YaHei"/>
                <a:ea typeface="Microsoft YaHei"/>
              </a:rPr>
              <a:t> Docker </a:t>
            </a: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时选这个更稳</a:t>
            </a:r>
            <a:endParaRPr/>
          </a:p>
        </p:txBody>
      </p:sp>
      <p:sp>
        <p:nvSpPr>
          <p:cNvPr id="1647" name="矩形: 圆角 1646"/>
          <p:cNvSpPr/>
          <p:nvPr/>
        </p:nvSpPr>
        <p:spPr>
          <a:xfrm>
            <a:off x="4953000" y="4943475"/>
            <a:ext cx="6362700" cy="542925"/>
          </a:xfrm>
          <a:prstGeom prst="roundRect">
            <a:avLst>
              <a:gd name="adj" fmla="val 157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48" name="文本框 1647" descr="{&quot;isTemplate&quot;:true,&quot;type&quot;:&quot;text&quot;}"/>
          <p:cNvSpPr txBox="1"/>
          <p:nvPr/>
        </p:nvSpPr>
        <p:spPr>
          <a:xfrm>
            <a:off x="5086350" y="5048250"/>
            <a:ext cx="17716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88" b="1">
                <a:solidFill>
                  <a:srgbClr val="0B2E4F"/>
                </a:solidFill>
                <a:latin typeface="Microsoft YaHei"/>
                <a:ea typeface="Microsoft YaHei"/>
              </a:rPr>
              <a:t>CVM </a:t>
            </a: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云服务器</a:t>
            </a:r>
            <a:r>
              <a:rPr lang="en-US" sz="1088" b="1">
                <a:solidFill>
                  <a:srgbClr val="0B2E4F"/>
                </a:solidFill>
                <a:latin typeface="Microsoft YaHei"/>
                <a:ea typeface="Microsoft YaHei"/>
              </a:rPr>
              <a:t> · 2</a:t>
            </a: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核</a:t>
            </a:r>
            <a:r>
              <a:rPr lang="en-US" sz="1088" b="1">
                <a:solidFill>
                  <a:srgbClr val="0B2E4F"/>
                </a:solidFill>
                <a:latin typeface="Microsoft YaHei"/>
                <a:ea typeface="Microsoft YaHei"/>
              </a:rPr>
              <a:t>4G</a:t>
            </a:r>
            <a:endParaRPr/>
          </a:p>
        </p:txBody>
      </p:sp>
      <p:sp>
        <p:nvSpPr>
          <p:cNvPr id="1649" name="文本框 1648" descr="{&quot;isTemplate&quot;:true,&quot;type&quot;:&quot;text&quot;}"/>
          <p:cNvSpPr txBox="1"/>
          <p:nvPr/>
        </p:nvSpPr>
        <p:spPr>
          <a:xfrm>
            <a:off x="5086350" y="5238750"/>
            <a:ext cx="17716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B45309"/>
                </a:solidFill>
                <a:latin typeface="Microsoft YaHei"/>
                <a:ea typeface="Microsoft YaHei"/>
              </a:rPr>
              <a:t>约</a:t>
            </a:r>
            <a:r>
              <a:rPr lang="en-US" sz="975" b="1">
                <a:solidFill>
                  <a:srgbClr val="B45309"/>
                </a:solidFill>
                <a:latin typeface="Microsoft YaHei"/>
                <a:ea typeface="Microsoft YaHei"/>
              </a:rPr>
              <a:t> 789 </a:t>
            </a:r>
            <a:r>
              <a:rPr lang="zh-CN" sz="975" b="1">
                <a:solidFill>
                  <a:srgbClr val="B45309"/>
                </a:solidFill>
                <a:latin typeface="Microsoft YaHei"/>
                <a:ea typeface="Microsoft YaHei"/>
              </a:rPr>
              <a:t>元</a:t>
            </a:r>
            <a:r>
              <a:rPr lang="en-US" sz="975" b="1">
                <a:solidFill>
                  <a:srgbClr val="B45309"/>
                </a:solidFill>
                <a:latin typeface="Microsoft YaHei"/>
                <a:ea typeface="Microsoft YaHei"/>
              </a:rPr>
              <a:t> / </a:t>
            </a:r>
            <a:r>
              <a:rPr lang="zh-CN" sz="975" b="1">
                <a:solidFill>
                  <a:srgbClr val="B45309"/>
                </a:solidFill>
                <a:latin typeface="Microsoft YaHei"/>
                <a:ea typeface="Microsoft YaHei"/>
              </a:rPr>
              <a:t>年</a:t>
            </a:r>
            <a:endParaRPr/>
          </a:p>
        </p:txBody>
      </p:sp>
      <p:sp>
        <p:nvSpPr>
          <p:cNvPr id="1650" name="文本框 1649" descr="{&quot;isTemplate&quot;:true,&quot;type&quot;:&quot;text&quot;}"/>
          <p:cNvSpPr txBox="1"/>
          <p:nvPr/>
        </p:nvSpPr>
        <p:spPr>
          <a:xfrm>
            <a:off x="6981825" y="5114925"/>
            <a:ext cx="42005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功能全、可弹性扩容，毕设一般用不到这么重</a:t>
            </a:r>
            <a:endParaRPr/>
          </a:p>
        </p:txBody>
      </p:sp>
      <p:sp>
        <p:nvSpPr>
          <p:cNvPr id="1651" name="文本框 1650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652" name="文本框 1651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40 / 44</a:t>
            </a:r>
            <a:endParaRPr/>
          </a:p>
        </p:txBody>
      </p:sp>
      <p:pic>
        <p:nvPicPr>
          <p:cNvPr id="1653" name="图形 1652"/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rocket' style={{ fill: '#0E7490', width: 32, height: 32, opacity: 0.85 }} /&gt;&#10;            &lt;Box style={{ flexDirection: 'column' }}&gt;&#10;                &lt;Text style={{ fontSize: 36, fontWeight: 'bold', color: '#0B2E4F' }}&gt;部署三方案与命令&lt;/Text&gt;&#10;                &lt;Text style={{ fontSize: 17, color: '#64748B', marginTop: 4 }}&gt;&#10;                    先选方案，再复制命令——不要凭感觉试&#10;                &lt;/Text&gt;&#10;            &lt;/Box&gt;&#10;        &lt;/Box&gt;&#10;        &lt;Box style={{ width: 6, height: 44, background: '#F59E0B', borderRadius: 3 }} /&gt;&#10;    &lt;/Box&gt;&#10;&#10;    &lt;Box style={{ height: 470, flexDirection: 'column', gap: 13 }}&gt;&#10;&#10;        &lt;Box style={{ flexDirection: 'row', gap: 13, height: 128 }}&gt;&#10;            {[&#10;                { n: '方案一', t: '云开发托管', rec: '最推荐', d: '把代码推上去，平台自动构建、分配域名、配证书。', fit: '适合：Web 应用、API 服务、不熟运维', c: '#0E7490' },&#10;                { n: '方案二', t: '轻量服务器', rec: '最可控', d: '自己拿一台机器，装环境、启服务、开端口。', fit: '适合：要跑数据库、需要常驻进程', c: '#0B2E4F' },&#10;                { n: '方案三', t: '静态托管', rec: '最省事', d: '只放前端页面与文档，不跑后端逻辑。', fit: '适合：方案展示页、演示站点', c: '#B45309' },&#10;            ].map((x, i) =&gt; (&#10;                &lt;Box key={i} style={{&#10;                    flex: 1, background: '#FFFFFF', borderRadius: 12, border: '1px solid #E2E8F0',&#10;                    borderTop: `5px solid ${x.c}`, padding: '14px 18px', flexDirection: 'column',&#10;                    boxShadow: '0 2px 10px rgba(11,46,79,0.05)',&#10;                }}&gt;&#10;                    &lt;Box style={{ flexDirection: 'row', alignItems: 'center', gap: 9, marginBottom: 7 }}&gt;&#10;                        &lt;Text style={{ fontSize: 12.5, color: x.c, fontWeight: 'bold' }}&gt;{x.n}&lt;/Text&gt;&#10;                        &lt;Box style={{ background: '#F1F5F9', borderRadius: 6, paddingLeft: 8, paddingRight: 8, paddingTop: 1, paddingBottom: 1 }}&gt;&#10;                            &lt;Text style={{ fontSize: 11.5, color: '#475569' }}&gt;{x.rec}&lt;/Text&gt;&#10;                        &lt;/Box&gt;&#10;                    &lt;/Box&gt;&#10;                    &lt;Text style={{ fontSize: 18, fontWeight: 'bold', color: '#0B2E4F', marginBottom: 6 }}&gt;{x.t}&lt;/Text&gt;&#10;                    &lt;Text style={{ fontSize: 13.5, color: '#64748B', lineHeight: 1.45 }}&gt;{x.d}&lt;/Text&gt;&#10;                    &lt;Text style={{ fontSize: 12.5, color: x.c, fontWeight: 'bold', marginTop: 'auto' }}&gt;{x.fit}&lt;/Text&gt;&#10;                &lt;/Box&gt;&#10;            ))}&#10;        &lt;/Box&gt;&#10;&#10;        &lt;Box style={{&#10;            flex: 1, background: '#0B2E4F', borderRadius: 13, padding: '16px 20px',&#10;            flexDirection: 'row', gap: 18, boxShadow: '0 2px 12px rgba(11,46,79,0.16)',&#10;        }}&gt;&#10;            &lt;Box style={{ flex: 1, flexDirection: 'column' }}&gt;&#10;                &lt;Box style={{ flexDirection: 'row', alignItems: 'center', gap: 8, marginBottom: 9 }}&gt;&#10;                    &lt;Box style={{ width: 4, height: 15, background: '#0E7490', borderRadius: 2 }} /&gt;&#10;                    &lt;Text style={{ fontSize: 15.5, fontWeight: 'bold', color: '#FFFFFF' }}&gt;方案一 · 云开发托管&lt;/Text&gt;&#10;                &lt;/Box&gt;&#10;                &lt;Box style={{ flex: 1, background: 'rgba(0,0,0,0.24)', borderRadius: 8, padding: '10px 14px', flexDirection: 'column', gap: 3 }}&gt;&#10;                    {[&#10;                        'npm i -g @cloudbase/cli',&#10;                        'tcb login',&#10;                        'tcb framework deploy -e &lt;环境ID&gt;',&#10;                    ].map((l, i) =&gt; (&#10;                        &lt;Text key={i} style={{ fontSize: 12.5, fontFamily: 'JetBrains Mono', color: l.indexOf('tcb') === 0 ? '#7FD4E4' : '#C9DCE8', lineHeight: 1.5 }}&gt;{l}&lt;/Text&gt;&#10;                    ))}&#10;                    &lt;Text style={{ fontSize: 12, color: '#8FA9BD', lineHeight: 1.5, marginTop: 4 }}&gt;部署完看控制台给的默认域名&lt;/Text&gt;&#10;                &lt;/Box&gt;&#10;            &lt;/Box&gt;&#10;&#10;            &lt;Box style={{ flex: 1, flexDirection: 'column' }}&gt;&#10;                &lt;Box style={{ flexDirection: 'row', alignItems: 'center', gap: 8, marginBottom: 9 }}&gt;&#10;                    &lt;Box style={{ width: 4, height: 15, background: '#0B2E4F', borderRadius: 2 }} /&gt;&#10;                    &lt;Text style={{ fontSize: 15.5, fontWeight: 'bold', color: '#FFFFFF' }}&gt;方案二 · 轻量服务器&lt;/Text&gt;&#10;                &lt;/Box&gt;&#10;                &lt;Box style={{ flex: 1, background: 'rgba(0,0,0,0.24)', borderRadius: 8, padding: '10px 14px', flexDirection: 'column', gap: 3 }}&gt;&#10;                    {[&#10;                        'scp -r ./dist root@&lt;公网IP&gt;:/opt/app',&#10;                        'ssh root@&lt;公网IP&gt;',&#10;                        'docker build -t sec-tool . &amp;&amp; docker run -d \\',&#10;                        '   -p 80:8000 --restart always sec-tool',&#10;                    ].map((l, i) =&gt; (&#10;                        &lt;Text key={i} style={{ fontSize: 12.5, fontFamily: 'JetBrains Mono', color: '#C9DCE8', lineHeight: 1.5 }}&gt;{l}&lt;/Text&gt;&#10;                    ))}&#10;                    &lt;Text style={{ fontSize: 12, color: '#8FA9BD', lineHeight: 1.5, marginTop: 4 }}&gt;记得在控制台安全组放行 80 端口&lt;/Text&gt;&#10;                &lt;/Box&gt;&#10;            &lt;/Box&gt;&#10;&#10;            &lt;Box style={{ flex: 1, flexDirection: 'column' }}&gt;&#10;                &lt;Box style={{ flexDirection: 'row', alignItems: 'center', gap: 8, marginBottom: 9 }}&gt;&#10;                    &lt;Box style={{ width: 4, height: 15, background: '#F59E0B', borderRadius: 2 }} /&gt;&#10;                    &lt;Text style={{ fontSize: 15.5, fontWeight: 'bold', color: '#FFFFFF' }}&gt;方案三 · 静态托管&lt;/Text&gt;&#10;                &lt;/Box&gt;&#10;                &lt;Box style={{ flex: 1, background: 'rgba(0,0,0,0.24)', borderRadius: 8, padding: '10px 14px', flexDirection: 'column', gap: 3 }}&gt;&#10;                    {[&#10;                        'npm run build',&#10;                        'tcb hosting deploy ./dist -e &lt;环境ID&gt;',&#10;                    ].map((l, i) =&gt; (&#10;                        &lt;Text key={i} style={{ fontSize: 12.5, fontFamily: 'JetBrains Mono', color: '#C9DCE8', lineHeight: 1.5 }}&gt;{l}&lt;/Text&gt;&#10;                    ))}&#10;                    &lt;Text style={{ fontSize: 12, color: '#8FA9BD', lineHeight: 1.5, marginTop: 4 }}&gt;&#10;                        只放前端成果；需要后端逻辑就走方案一&#10;                    &lt;/Text&gt;&#10;                    &lt;Box style={{ marginTop: 'auto', background: 'rgba(245,158,11,0.15)', borderRadius: 7, padding: '7px 11px' }}&gt;&#10;                        &lt;Text style={{ fontSize: 12, color: '#F59E0B', fontWeight: 'bold', lineHeight: 1.4 }}&gt;&#10;                            域名备案未完成前，可先用内网或本地演示&#10;                        &lt;/Text&gt;&#10;                    &lt;/Box&gt;&#10;                &lt;/Box&gt;&#10;            &lt;/Box&gt;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41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矩形 16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56" name="文本框 1655" descr="{&quot;isTemplate&quot;:true,&quot;type&quot;:&quot;text&quot;}"/>
          <p:cNvSpPr txBox="1"/>
          <p:nvPr/>
        </p:nvSpPr>
        <p:spPr>
          <a:xfrm>
            <a:off x="1143000" y="342900"/>
            <a:ext cx="294322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部署三方案与命令</a:t>
            </a:r>
            <a:endParaRPr/>
          </a:p>
        </p:txBody>
      </p:sp>
      <p:sp>
        <p:nvSpPr>
          <p:cNvPr id="1657" name="文本框 1656" descr="{&quot;isTemplate&quot;:true,&quot;type&quot;:&quot;text&quot;}"/>
          <p:cNvSpPr txBox="1"/>
          <p:nvPr/>
        </p:nvSpPr>
        <p:spPr>
          <a:xfrm>
            <a:off x="1143000" y="800100"/>
            <a:ext cx="29432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先选方案，再复制命令——不要凭感觉试</a:t>
            </a:r>
            <a:endParaRPr/>
          </a:p>
        </p:txBody>
      </p:sp>
      <p:sp>
        <p:nvSpPr>
          <p:cNvPr id="1658" name="矩形: 圆角 1657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59" name="矩形: 圆角 1658"/>
          <p:cNvSpPr/>
          <p:nvPr/>
        </p:nvSpPr>
        <p:spPr>
          <a:xfrm>
            <a:off x="685800" y="1190625"/>
            <a:ext cx="3524250" cy="1219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60" name="任意多边形: 形状 1659"/>
          <p:cNvSpPr/>
          <p:nvPr/>
        </p:nvSpPr>
        <p:spPr>
          <a:xfrm>
            <a:off x="685800" y="1190625"/>
            <a:ext cx="3524250" cy="1219200"/>
          </a:xfrm>
          <a:custGeom>
            <a:avLst/>
            <a:gdLst/>
            <a:ahLst/>
            <a:cxnLst/>
            <a:rect l="0" t="0" r="0" b="0"/>
            <a:pathLst>
              <a:path w="370" h="128">
                <a:moveTo>
                  <a:pt x="359" y="0"/>
                </a:moveTo>
                <a:cubicBezTo>
                  <a:pt x="364" y="0"/>
                  <a:pt x="369" y="4"/>
                  <a:pt x="370" y="10"/>
                </a:cubicBezTo>
                <a:cubicBezTo>
                  <a:pt x="369" y="7"/>
                  <a:pt x="366" y="5"/>
                  <a:pt x="363" y="5"/>
                </a:cubicBezTo>
                <a:lnTo>
                  <a:pt x="7" y="5"/>
                </a:lnTo>
                <a:cubicBezTo>
                  <a:pt x="4" y="5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358" y="0"/>
                </a:ln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61" name="文本框 1660" descr="{&quot;isTemplate&quot;:true,&quot;type&quot;:&quot;text&quot;}"/>
          <p:cNvSpPr txBox="1"/>
          <p:nvPr/>
        </p:nvSpPr>
        <p:spPr>
          <a:xfrm>
            <a:off x="857250" y="1333500"/>
            <a:ext cx="361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方案一</a:t>
            </a:r>
            <a:endParaRPr/>
          </a:p>
        </p:txBody>
      </p:sp>
      <p:sp>
        <p:nvSpPr>
          <p:cNvPr id="1662" name="矩形: 圆角 1661"/>
          <p:cNvSpPr/>
          <p:nvPr/>
        </p:nvSpPr>
        <p:spPr>
          <a:xfrm>
            <a:off x="1304925" y="1323975"/>
            <a:ext cx="485775" cy="152400"/>
          </a:xfrm>
          <a:prstGeom prst="roundRect">
            <a:avLst>
              <a:gd name="adj" fmla="val 375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63" name="文本框 1662" descr="{&quot;isTemplate&quot;:true,&quot;type&quot;:&quot;text&quot;}"/>
          <p:cNvSpPr txBox="1"/>
          <p:nvPr/>
        </p:nvSpPr>
        <p:spPr>
          <a:xfrm>
            <a:off x="1381125" y="1333500"/>
            <a:ext cx="3333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475569"/>
                </a:solidFill>
                <a:latin typeface="Microsoft YaHei"/>
                <a:ea typeface="Microsoft YaHei"/>
              </a:rPr>
              <a:t>最推荐</a:t>
            </a:r>
            <a:endParaRPr/>
          </a:p>
        </p:txBody>
      </p:sp>
      <p:sp>
        <p:nvSpPr>
          <p:cNvPr id="1664" name="文本框 1663" descr="{&quot;isTemplate&quot;:true,&quot;type&quot;:&quot;text&quot;}"/>
          <p:cNvSpPr txBox="1"/>
          <p:nvPr/>
        </p:nvSpPr>
        <p:spPr>
          <a:xfrm>
            <a:off x="857250" y="1543050"/>
            <a:ext cx="31813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云开发托管</a:t>
            </a:r>
            <a:endParaRPr/>
          </a:p>
        </p:txBody>
      </p:sp>
      <p:sp>
        <p:nvSpPr>
          <p:cNvPr id="1665" name="文本框 1664" descr="{&quot;isTemplate&quot;:true,&quot;type&quot;:&quot;text&quot;}"/>
          <p:cNvSpPr txBox="1"/>
          <p:nvPr/>
        </p:nvSpPr>
        <p:spPr>
          <a:xfrm>
            <a:off x="857250" y="1809750"/>
            <a:ext cx="31813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13">
                <a:solidFill>
                  <a:srgbClr val="64748B"/>
                </a:solidFill>
                <a:latin typeface="Microsoft YaHei"/>
                <a:ea typeface="Microsoft YaHei"/>
              </a:rPr>
              <a:t>把代码推上去，平台自动构建、分配域名、配证书。</a:t>
            </a:r>
            <a:endParaRPr/>
          </a:p>
        </p:txBody>
      </p:sp>
      <p:sp>
        <p:nvSpPr>
          <p:cNvPr id="1666" name="文本框 1665" descr="{&quot;isTemplate&quot;:true,&quot;type&quot;:&quot;text&quot;}"/>
          <p:cNvSpPr txBox="1"/>
          <p:nvPr/>
        </p:nvSpPr>
        <p:spPr>
          <a:xfrm>
            <a:off x="857250" y="2085975"/>
            <a:ext cx="3181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适合：</a:t>
            </a: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Web </a:t>
            </a: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应用、</a:t>
            </a:r>
            <a:r>
              <a:rPr lang="en-US" sz="938" b="1">
                <a:solidFill>
                  <a:srgbClr val="0E7490"/>
                </a:solidFill>
                <a:latin typeface="Microsoft YaHei"/>
                <a:ea typeface="Microsoft YaHei"/>
              </a:rPr>
              <a:t>API </a:t>
            </a:r>
            <a:r>
              <a:rPr lang="zh-CN" sz="938" b="1">
                <a:solidFill>
                  <a:srgbClr val="0E7490"/>
                </a:solidFill>
                <a:latin typeface="Microsoft YaHei"/>
                <a:ea typeface="Microsoft YaHei"/>
              </a:rPr>
              <a:t>服务、不熟运维</a:t>
            </a:r>
            <a:endParaRPr/>
          </a:p>
        </p:txBody>
      </p:sp>
      <p:sp>
        <p:nvSpPr>
          <p:cNvPr id="1667" name="矩形: 圆角 1666"/>
          <p:cNvSpPr/>
          <p:nvPr/>
        </p:nvSpPr>
        <p:spPr>
          <a:xfrm>
            <a:off x="4333875" y="1190625"/>
            <a:ext cx="3524250" cy="1219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68" name="任意多边形: 形状 1667"/>
          <p:cNvSpPr/>
          <p:nvPr/>
        </p:nvSpPr>
        <p:spPr>
          <a:xfrm>
            <a:off x="4333875" y="1190625"/>
            <a:ext cx="3524250" cy="1219200"/>
          </a:xfrm>
          <a:custGeom>
            <a:avLst/>
            <a:gdLst/>
            <a:ahLst/>
            <a:cxnLst/>
            <a:rect l="0" t="0" r="0" b="0"/>
            <a:pathLst>
              <a:path w="370" h="128">
                <a:moveTo>
                  <a:pt x="359" y="0"/>
                </a:moveTo>
                <a:cubicBezTo>
                  <a:pt x="364" y="0"/>
                  <a:pt x="369" y="4"/>
                  <a:pt x="370" y="10"/>
                </a:cubicBezTo>
                <a:cubicBezTo>
                  <a:pt x="369" y="7"/>
                  <a:pt x="366" y="5"/>
                  <a:pt x="363" y="5"/>
                </a:cubicBezTo>
                <a:lnTo>
                  <a:pt x="7" y="5"/>
                </a:lnTo>
                <a:cubicBezTo>
                  <a:pt x="4" y="5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358" y="0"/>
                </a:lnTo>
                <a:close/>
              </a:path>
            </a:pathLst>
          </a:cu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69" name="文本框 1668" descr="{&quot;isTemplate&quot;:true,&quot;type&quot;:&quot;text&quot;}"/>
          <p:cNvSpPr txBox="1"/>
          <p:nvPr/>
        </p:nvSpPr>
        <p:spPr>
          <a:xfrm>
            <a:off x="4505325" y="1333500"/>
            <a:ext cx="361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B2E4F"/>
                </a:solidFill>
                <a:latin typeface="Microsoft YaHei"/>
                <a:ea typeface="Microsoft YaHei"/>
              </a:rPr>
              <a:t>方案二</a:t>
            </a:r>
            <a:endParaRPr/>
          </a:p>
        </p:txBody>
      </p:sp>
      <p:sp>
        <p:nvSpPr>
          <p:cNvPr id="1670" name="矩形: 圆角 1669"/>
          <p:cNvSpPr/>
          <p:nvPr/>
        </p:nvSpPr>
        <p:spPr>
          <a:xfrm>
            <a:off x="4953000" y="1323975"/>
            <a:ext cx="485775" cy="152400"/>
          </a:xfrm>
          <a:prstGeom prst="roundRect">
            <a:avLst>
              <a:gd name="adj" fmla="val 375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71" name="文本框 1670" descr="{&quot;isTemplate&quot;:true,&quot;type&quot;:&quot;text&quot;}"/>
          <p:cNvSpPr txBox="1"/>
          <p:nvPr/>
        </p:nvSpPr>
        <p:spPr>
          <a:xfrm>
            <a:off x="5029200" y="1333500"/>
            <a:ext cx="3333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475569"/>
                </a:solidFill>
                <a:latin typeface="Microsoft YaHei"/>
                <a:ea typeface="Microsoft YaHei"/>
              </a:rPr>
              <a:t>最可控</a:t>
            </a:r>
            <a:endParaRPr/>
          </a:p>
        </p:txBody>
      </p:sp>
      <p:sp>
        <p:nvSpPr>
          <p:cNvPr id="1672" name="文本框 1671" descr="{&quot;isTemplate&quot;:true,&quot;type&quot;:&quot;text&quot;}"/>
          <p:cNvSpPr txBox="1"/>
          <p:nvPr/>
        </p:nvSpPr>
        <p:spPr>
          <a:xfrm>
            <a:off x="4505325" y="1543050"/>
            <a:ext cx="31813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轻量服务器</a:t>
            </a:r>
            <a:endParaRPr/>
          </a:p>
        </p:txBody>
      </p:sp>
      <p:sp>
        <p:nvSpPr>
          <p:cNvPr id="1673" name="文本框 1672" descr="{&quot;isTemplate&quot;:true,&quot;type&quot;:&quot;text&quot;}"/>
          <p:cNvSpPr txBox="1"/>
          <p:nvPr/>
        </p:nvSpPr>
        <p:spPr>
          <a:xfrm>
            <a:off x="4505325" y="1809750"/>
            <a:ext cx="31813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13">
                <a:solidFill>
                  <a:srgbClr val="64748B"/>
                </a:solidFill>
                <a:latin typeface="Microsoft YaHei"/>
                <a:ea typeface="Microsoft YaHei"/>
              </a:rPr>
              <a:t>自己拿一台机器，装环境、启服务、开端口。</a:t>
            </a:r>
            <a:endParaRPr/>
          </a:p>
        </p:txBody>
      </p:sp>
      <p:sp>
        <p:nvSpPr>
          <p:cNvPr id="1674" name="文本框 1673" descr="{&quot;isTemplate&quot;:true,&quot;type&quot;:&quot;text&quot;}"/>
          <p:cNvSpPr txBox="1"/>
          <p:nvPr/>
        </p:nvSpPr>
        <p:spPr>
          <a:xfrm>
            <a:off x="4505325" y="2085975"/>
            <a:ext cx="3181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0B2E4F"/>
                </a:solidFill>
                <a:latin typeface="Microsoft YaHei"/>
                <a:ea typeface="Microsoft YaHei"/>
              </a:rPr>
              <a:t>适合：要跑数据库、需要常驻进程</a:t>
            </a:r>
            <a:endParaRPr/>
          </a:p>
        </p:txBody>
      </p:sp>
      <p:sp>
        <p:nvSpPr>
          <p:cNvPr id="1675" name="矩形: 圆角 1674"/>
          <p:cNvSpPr/>
          <p:nvPr/>
        </p:nvSpPr>
        <p:spPr>
          <a:xfrm>
            <a:off x="7981950" y="1190625"/>
            <a:ext cx="3524250" cy="1219200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/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76" name="任意多边形: 形状 1675"/>
          <p:cNvSpPr/>
          <p:nvPr/>
        </p:nvSpPr>
        <p:spPr>
          <a:xfrm>
            <a:off x="7981950" y="1190625"/>
            <a:ext cx="3524250" cy="1219200"/>
          </a:xfrm>
          <a:custGeom>
            <a:avLst/>
            <a:gdLst/>
            <a:ahLst/>
            <a:cxnLst/>
            <a:rect l="0" t="0" r="0" b="0"/>
            <a:pathLst>
              <a:path w="370" h="128">
                <a:moveTo>
                  <a:pt x="359" y="0"/>
                </a:moveTo>
                <a:cubicBezTo>
                  <a:pt x="364" y="0"/>
                  <a:pt x="369" y="4"/>
                  <a:pt x="370" y="10"/>
                </a:cubicBezTo>
                <a:cubicBezTo>
                  <a:pt x="369" y="7"/>
                  <a:pt x="366" y="5"/>
                  <a:pt x="363" y="5"/>
                </a:cubicBezTo>
                <a:lnTo>
                  <a:pt x="7" y="5"/>
                </a:lnTo>
                <a:cubicBezTo>
                  <a:pt x="4" y="5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358" y="0"/>
                </a:lnTo>
                <a:close/>
              </a:path>
            </a:pathLst>
          </a:cu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77" name="文本框 1676" descr="{&quot;isTemplate&quot;:true,&quot;type&quot;:&quot;text&quot;}"/>
          <p:cNvSpPr txBox="1"/>
          <p:nvPr/>
        </p:nvSpPr>
        <p:spPr>
          <a:xfrm>
            <a:off x="8153400" y="1333500"/>
            <a:ext cx="361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B45309"/>
                </a:solidFill>
                <a:latin typeface="Microsoft YaHei"/>
                <a:ea typeface="Microsoft YaHei"/>
              </a:rPr>
              <a:t>方案三</a:t>
            </a:r>
            <a:endParaRPr/>
          </a:p>
        </p:txBody>
      </p:sp>
      <p:sp>
        <p:nvSpPr>
          <p:cNvPr id="1678" name="矩形: 圆角 1677"/>
          <p:cNvSpPr/>
          <p:nvPr/>
        </p:nvSpPr>
        <p:spPr>
          <a:xfrm>
            <a:off x="8601075" y="1323975"/>
            <a:ext cx="485775" cy="152400"/>
          </a:xfrm>
          <a:prstGeom prst="roundRect">
            <a:avLst>
              <a:gd name="adj" fmla="val 37500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79" name="文本框 1678" descr="{&quot;isTemplate&quot;:true,&quot;type&quot;:&quot;text&quot;}"/>
          <p:cNvSpPr txBox="1"/>
          <p:nvPr/>
        </p:nvSpPr>
        <p:spPr>
          <a:xfrm>
            <a:off x="8677275" y="1333500"/>
            <a:ext cx="3333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475569"/>
                </a:solidFill>
                <a:latin typeface="Microsoft YaHei"/>
                <a:ea typeface="Microsoft YaHei"/>
              </a:rPr>
              <a:t>最省事</a:t>
            </a:r>
            <a:endParaRPr/>
          </a:p>
        </p:txBody>
      </p:sp>
      <p:sp>
        <p:nvSpPr>
          <p:cNvPr id="1680" name="文本框 1679" descr="{&quot;isTemplate&quot;:true,&quot;type&quot;:&quot;text&quot;}"/>
          <p:cNvSpPr txBox="1"/>
          <p:nvPr/>
        </p:nvSpPr>
        <p:spPr>
          <a:xfrm>
            <a:off x="8153400" y="1543050"/>
            <a:ext cx="31813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静态托管</a:t>
            </a:r>
            <a:endParaRPr/>
          </a:p>
        </p:txBody>
      </p:sp>
      <p:sp>
        <p:nvSpPr>
          <p:cNvPr id="1681" name="文本框 1680" descr="{&quot;isTemplate&quot;:true,&quot;type&quot;:&quot;text&quot;}"/>
          <p:cNvSpPr txBox="1"/>
          <p:nvPr/>
        </p:nvSpPr>
        <p:spPr>
          <a:xfrm>
            <a:off x="8153400" y="1809750"/>
            <a:ext cx="31813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5000"/>
              </a:lnSpc>
            </a:pPr>
            <a:r>
              <a:rPr lang="zh-CN" sz="1013">
                <a:solidFill>
                  <a:srgbClr val="64748B"/>
                </a:solidFill>
                <a:latin typeface="Microsoft YaHei"/>
                <a:ea typeface="Microsoft YaHei"/>
              </a:rPr>
              <a:t>只放前端页面与文档，不跑后端逻辑。</a:t>
            </a:r>
            <a:endParaRPr/>
          </a:p>
        </p:txBody>
      </p:sp>
      <p:sp>
        <p:nvSpPr>
          <p:cNvPr id="1682" name="文本框 1681" descr="{&quot;isTemplate&quot;:true,&quot;type&quot;:&quot;text&quot;}"/>
          <p:cNvSpPr txBox="1"/>
          <p:nvPr/>
        </p:nvSpPr>
        <p:spPr>
          <a:xfrm>
            <a:off x="8153400" y="2085975"/>
            <a:ext cx="3181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 b="1">
                <a:solidFill>
                  <a:srgbClr val="B45309"/>
                </a:solidFill>
                <a:latin typeface="Microsoft YaHei"/>
                <a:ea typeface="Microsoft YaHei"/>
              </a:rPr>
              <a:t>适合：方案展示页、演示站点</a:t>
            </a:r>
            <a:endParaRPr/>
          </a:p>
        </p:txBody>
      </p:sp>
      <p:sp>
        <p:nvSpPr>
          <p:cNvPr id="1683" name="矩形: 圆角 1682"/>
          <p:cNvSpPr/>
          <p:nvPr/>
        </p:nvSpPr>
        <p:spPr>
          <a:xfrm>
            <a:off x="685800" y="2486025"/>
            <a:ext cx="10820400" cy="3133725"/>
          </a:xfrm>
          <a:prstGeom prst="roundRect">
            <a:avLst>
              <a:gd name="adj" fmla="val 3951"/>
            </a:avLst>
          </a:prstGeom>
          <a:solidFill>
            <a:srgbClr val="0B2E4F"/>
          </a:solidFill>
          <a:ln/>
          <a:effectLst>
            <a:outerShdw blurRad="114300" dist="19050" dir="5400000">
              <a:srgbClr val="0B2E4F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84" name="矩形: 圆角 1683"/>
          <p:cNvSpPr/>
          <p:nvPr/>
        </p:nvSpPr>
        <p:spPr>
          <a:xfrm>
            <a:off x="876300" y="2657475"/>
            <a:ext cx="38100" cy="142875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85" name="文本框 1684" descr="{&quot;isTemplate&quot;:true,&quot;type&quot;:&quot;text&quot;}"/>
          <p:cNvSpPr txBox="1"/>
          <p:nvPr/>
        </p:nvSpPr>
        <p:spPr>
          <a:xfrm>
            <a:off x="990600" y="2638425"/>
            <a:ext cx="13430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方案一</a:t>
            </a:r>
            <a:r>
              <a:rPr lang="en-US" sz="1163" b="1">
                <a:solidFill>
                  <a:srgbClr val="FFFFFF"/>
                </a:solidFill>
                <a:latin typeface="Microsoft YaHei"/>
                <a:ea typeface="Microsoft YaHei"/>
              </a:rPr>
              <a:t> · </a:t>
            </a: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云开发托管</a:t>
            </a:r>
            <a:endParaRPr/>
          </a:p>
        </p:txBody>
      </p:sp>
      <p:sp>
        <p:nvSpPr>
          <p:cNvPr id="1686" name="矩形: 圆角 1685"/>
          <p:cNvSpPr/>
          <p:nvPr/>
        </p:nvSpPr>
        <p:spPr>
          <a:xfrm>
            <a:off x="876300" y="2905125"/>
            <a:ext cx="3362325" cy="2562225"/>
          </a:xfrm>
          <a:prstGeom prst="roundRect">
            <a:avLst>
              <a:gd name="adj" fmla="val 2974"/>
            </a:avLst>
          </a:prstGeom>
          <a:solidFill>
            <a:srgbClr val="000000">
              <a:alpha val="24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87" name="文本框 1686" descr="{&quot;isTemplate&quot;:true,&quot;type&quot;:&quot;text&quot;}"/>
          <p:cNvSpPr txBox="1"/>
          <p:nvPr/>
        </p:nvSpPr>
        <p:spPr>
          <a:xfrm>
            <a:off x="1009650" y="3000375"/>
            <a:ext cx="30956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npm i -g @cloudbase/cli</a:t>
            </a:r>
            <a:endParaRPr/>
          </a:p>
        </p:txBody>
      </p:sp>
      <p:sp>
        <p:nvSpPr>
          <p:cNvPr id="1688" name="文本框 1687" descr="{&quot;isTemplate&quot;:true,&quot;type&quot;:&quot;text&quot;}"/>
          <p:cNvSpPr txBox="1"/>
          <p:nvPr/>
        </p:nvSpPr>
        <p:spPr>
          <a:xfrm>
            <a:off x="1009650" y="3248025"/>
            <a:ext cx="30956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7FD4E4"/>
                </a:solidFill>
                <a:latin typeface="JetBrains Mono"/>
                <a:ea typeface="JetBrains Mono"/>
              </a:rPr>
              <a:t>tcb login</a:t>
            </a:r>
            <a:endParaRPr/>
          </a:p>
        </p:txBody>
      </p:sp>
      <p:sp>
        <p:nvSpPr>
          <p:cNvPr id="1689" name="文本框 1688" descr="{&quot;isTemplate&quot;:true,&quot;type&quot;:&quot;text&quot;}"/>
          <p:cNvSpPr txBox="1"/>
          <p:nvPr/>
        </p:nvSpPr>
        <p:spPr>
          <a:xfrm>
            <a:off x="1009650" y="3495675"/>
            <a:ext cx="30956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7FD4E4"/>
                </a:solidFill>
                <a:latin typeface="JetBrains Mono"/>
                <a:ea typeface="JetBrains Mono"/>
              </a:rPr>
              <a:t>tcb framework deploy -e &lt;</a:t>
            </a:r>
            <a:r>
              <a:rPr lang="zh-CN" sz="938">
                <a:solidFill>
                  <a:srgbClr val="7FD4E4"/>
                </a:solidFill>
                <a:latin typeface="JetBrains Mono"/>
                <a:ea typeface="JetBrains Mono"/>
              </a:rPr>
              <a:t>环境</a:t>
            </a:r>
            <a:r>
              <a:rPr lang="en-US" sz="938">
                <a:solidFill>
                  <a:srgbClr val="7FD4E4"/>
                </a:solidFill>
                <a:latin typeface="JetBrains Mono"/>
                <a:ea typeface="JetBrains Mono"/>
              </a:rPr>
              <a:t>ID&gt;</a:t>
            </a:r>
            <a:endParaRPr/>
          </a:p>
        </p:txBody>
      </p:sp>
      <p:sp>
        <p:nvSpPr>
          <p:cNvPr id="1690" name="文本框 1689" descr="{&quot;isTemplate&quot;:true,&quot;type&quot;:&quot;text&quot;}"/>
          <p:cNvSpPr txBox="1"/>
          <p:nvPr/>
        </p:nvSpPr>
        <p:spPr>
          <a:xfrm>
            <a:off x="1009650" y="3781425"/>
            <a:ext cx="30956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00">
                <a:solidFill>
                  <a:srgbClr val="8FA9BD"/>
                </a:solidFill>
                <a:latin typeface="Microsoft YaHei"/>
                <a:ea typeface="Microsoft YaHei"/>
              </a:rPr>
              <a:t>部署完看控制台给的默认域名</a:t>
            </a:r>
            <a:endParaRPr/>
          </a:p>
        </p:txBody>
      </p:sp>
      <p:sp>
        <p:nvSpPr>
          <p:cNvPr id="1691" name="矩形: 圆角 1690"/>
          <p:cNvSpPr/>
          <p:nvPr/>
        </p:nvSpPr>
        <p:spPr>
          <a:xfrm>
            <a:off x="4410075" y="2657475"/>
            <a:ext cx="38100" cy="142875"/>
          </a:xfrm>
          <a:prstGeom prst="roundRect">
            <a:avLst>
              <a:gd name="adj" fmla="val 50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92" name="文本框 1691" descr="{&quot;isTemplate&quot;:true,&quot;type&quot;:&quot;text&quot;}"/>
          <p:cNvSpPr txBox="1"/>
          <p:nvPr/>
        </p:nvSpPr>
        <p:spPr>
          <a:xfrm>
            <a:off x="4524375" y="2638425"/>
            <a:ext cx="13430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方案二</a:t>
            </a:r>
            <a:r>
              <a:rPr lang="en-US" sz="1163" b="1">
                <a:solidFill>
                  <a:srgbClr val="FFFFFF"/>
                </a:solidFill>
                <a:latin typeface="Microsoft YaHei"/>
                <a:ea typeface="Microsoft YaHei"/>
              </a:rPr>
              <a:t> · </a:t>
            </a: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轻量服务器</a:t>
            </a:r>
            <a:endParaRPr/>
          </a:p>
        </p:txBody>
      </p:sp>
      <p:sp>
        <p:nvSpPr>
          <p:cNvPr id="1693" name="矩形: 圆角 1692"/>
          <p:cNvSpPr/>
          <p:nvPr/>
        </p:nvSpPr>
        <p:spPr>
          <a:xfrm>
            <a:off x="4410075" y="2905125"/>
            <a:ext cx="3371850" cy="2562225"/>
          </a:xfrm>
          <a:prstGeom prst="roundRect">
            <a:avLst>
              <a:gd name="adj" fmla="val 2974"/>
            </a:avLst>
          </a:prstGeom>
          <a:solidFill>
            <a:srgbClr val="000000">
              <a:alpha val="24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94" name="文本框 1693" descr="{&quot;isTemplate&quot;:true,&quot;type&quot;:&quot;text&quot;}"/>
          <p:cNvSpPr txBox="1"/>
          <p:nvPr/>
        </p:nvSpPr>
        <p:spPr>
          <a:xfrm>
            <a:off x="4543425" y="3000375"/>
            <a:ext cx="31051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scp -r ./dist root@&lt;</a:t>
            </a:r>
            <a:r>
              <a:rPr lang="zh-CN" sz="938">
                <a:solidFill>
                  <a:srgbClr val="C9DCE8"/>
                </a:solidFill>
                <a:latin typeface="JetBrains Mono"/>
                <a:ea typeface="JetBrains Mono"/>
              </a:rPr>
              <a:t>公网</a:t>
            </a: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IP&gt;:/opt/app</a:t>
            </a:r>
            <a:endParaRPr/>
          </a:p>
        </p:txBody>
      </p:sp>
      <p:sp>
        <p:nvSpPr>
          <p:cNvPr id="1695" name="文本框 1694" descr="{&quot;isTemplate&quot;:true,&quot;type&quot;:&quot;text&quot;}"/>
          <p:cNvSpPr txBox="1"/>
          <p:nvPr/>
        </p:nvSpPr>
        <p:spPr>
          <a:xfrm>
            <a:off x="4543425" y="3248025"/>
            <a:ext cx="31051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ssh root@&lt;</a:t>
            </a:r>
            <a:r>
              <a:rPr lang="zh-CN" sz="938">
                <a:solidFill>
                  <a:srgbClr val="C9DCE8"/>
                </a:solidFill>
                <a:latin typeface="JetBrains Mono"/>
                <a:ea typeface="JetBrains Mono"/>
              </a:rPr>
              <a:t>公网</a:t>
            </a: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IP&gt;</a:t>
            </a:r>
            <a:endParaRPr/>
          </a:p>
        </p:txBody>
      </p:sp>
      <p:sp>
        <p:nvSpPr>
          <p:cNvPr id="1696" name="文本框 1695" descr="{&quot;isTemplate&quot;:true,&quot;type&quot;:&quot;text&quot;}"/>
          <p:cNvSpPr txBox="1"/>
          <p:nvPr/>
        </p:nvSpPr>
        <p:spPr>
          <a:xfrm>
            <a:off x="4543425" y="3495675"/>
            <a:ext cx="31051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docker build -t sec-tool . &amp;&amp; docker run -d \</a:t>
            </a:r>
            <a:endParaRPr/>
          </a:p>
        </p:txBody>
      </p:sp>
      <p:sp>
        <p:nvSpPr>
          <p:cNvPr id="1697" name="文本框 1696" descr="{&quot;isTemplate&quot;:true,&quot;type&quot;:&quot;text&quot;}"/>
          <p:cNvSpPr txBox="1"/>
          <p:nvPr/>
        </p:nvSpPr>
        <p:spPr>
          <a:xfrm>
            <a:off x="4543425" y="3743325"/>
            <a:ext cx="3105150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   -p 80:8000 --restart always sec-tool</a:t>
            </a:r>
            <a:endParaRPr/>
          </a:p>
        </p:txBody>
      </p:sp>
      <p:sp>
        <p:nvSpPr>
          <p:cNvPr id="1698" name="文本框 1697" descr="{&quot;isTemplate&quot;:true,&quot;type&quot;:&quot;text&quot;}"/>
          <p:cNvSpPr txBox="1"/>
          <p:nvPr/>
        </p:nvSpPr>
        <p:spPr>
          <a:xfrm>
            <a:off x="4543425" y="4029075"/>
            <a:ext cx="31051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00">
                <a:solidFill>
                  <a:srgbClr val="8FA9BD"/>
                </a:solidFill>
                <a:latin typeface="Microsoft YaHei"/>
                <a:ea typeface="Microsoft YaHei"/>
              </a:rPr>
              <a:t>记得在控制台安全组放行</a:t>
            </a:r>
            <a:r>
              <a:rPr lang="en-US" sz="900">
                <a:solidFill>
                  <a:srgbClr val="8FA9BD"/>
                </a:solidFill>
                <a:latin typeface="Microsoft YaHei"/>
                <a:ea typeface="Microsoft YaHei"/>
              </a:rPr>
              <a:t> 80 </a:t>
            </a:r>
            <a:r>
              <a:rPr lang="zh-CN" sz="900">
                <a:solidFill>
                  <a:srgbClr val="8FA9BD"/>
                </a:solidFill>
                <a:latin typeface="Microsoft YaHei"/>
                <a:ea typeface="Microsoft YaHei"/>
              </a:rPr>
              <a:t>端口</a:t>
            </a:r>
            <a:endParaRPr/>
          </a:p>
        </p:txBody>
      </p:sp>
      <p:sp>
        <p:nvSpPr>
          <p:cNvPr id="1699" name="矩形: 圆角 1698"/>
          <p:cNvSpPr/>
          <p:nvPr/>
        </p:nvSpPr>
        <p:spPr>
          <a:xfrm>
            <a:off x="7953375" y="2657475"/>
            <a:ext cx="38100" cy="142875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00" name="文本框 1699" descr="{&quot;isTemplate&quot;:true,&quot;type&quot;:&quot;text&quot;}"/>
          <p:cNvSpPr txBox="1"/>
          <p:nvPr/>
        </p:nvSpPr>
        <p:spPr>
          <a:xfrm>
            <a:off x="8067675" y="2638425"/>
            <a:ext cx="11906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方案三</a:t>
            </a:r>
            <a:r>
              <a:rPr lang="en-US" sz="1163" b="1">
                <a:solidFill>
                  <a:srgbClr val="FFFFFF"/>
                </a:solidFill>
                <a:latin typeface="Microsoft YaHei"/>
                <a:ea typeface="Microsoft YaHei"/>
              </a:rPr>
              <a:t> · </a:t>
            </a:r>
            <a:r>
              <a:rPr lang="zh-CN" sz="1163" b="1">
                <a:solidFill>
                  <a:srgbClr val="FFFFFF"/>
                </a:solidFill>
                <a:latin typeface="Microsoft YaHei"/>
                <a:ea typeface="Microsoft YaHei"/>
              </a:rPr>
              <a:t>静态托管</a:t>
            </a:r>
            <a:endParaRPr/>
          </a:p>
        </p:txBody>
      </p:sp>
      <p:sp>
        <p:nvSpPr>
          <p:cNvPr id="1701" name="矩形: 圆角 1700"/>
          <p:cNvSpPr/>
          <p:nvPr/>
        </p:nvSpPr>
        <p:spPr>
          <a:xfrm>
            <a:off x="7953375" y="2905125"/>
            <a:ext cx="3362325" cy="2562225"/>
          </a:xfrm>
          <a:prstGeom prst="roundRect">
            <a:avLst>
              <a:gd name="adj" fmla="val 2974"/>
            </a:avLst>
          </a:prstGeom>
          <a:solidFill>
            <a:srgbClr val="000000">
              <a:alpha val="24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02" name="文本框 1701" descr="{&quot;isTemplate&quot;:true,&quot;type&quot;:&quot;text&quot;}"/>
          <p:cNvSpPr txBox="1"/>
          <p:nvPr/>
        </p:nvSpPr>
        <p:spPr>
          <a:xfrm>
            <a:off x="8086725" y="3000375"/>
            <a:ext cx="30956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npm run build</a:t>
            </a:r>
            <a:endParaRPr/>
          </a:p>
        </p:txBody>
      </p:sp>
      <p:sp>
        <p:nvSpPr>
          <p:cNvPr id="1703" name="文本框 1702" descr="{&quot;isTemplate&quot;:true,&quot;type&quot;:&quot;text&quot;}"/>
          <p:cNvSpPr txBox="1"/>
          <p:nvPr/>
        </p:nvSpPr>
        <p:spPr>
          <a:xfrm>
            <a:off x="8086725" y="3248025"/>
            <a:ext cx="3095625" cy="2190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tcb hosting deploy ./dist -e &lt;</a:t>
            </a:r>
            <a:r>
              <a:rPr lang="zh-CN" sz="938">
                <a:solidFill>
                  <a:srgbClr val="C9DCE8"/>
                </a:solidFill>
                <a:latin typeface="JetBrains Mono"/>
                <a:ea typeface="JetBrains Mono"/>
              </a:rPr>
              <a:t>环境</a:t>
            </a:r>
            <a:r>
              <a:rPr lang="en-US" sz="938">
                <a:solidFill>
                  <a:srgbClr val="C9DCE8"/>
                </a:solidFill>
                <a:latin typeface="JetBrains Mono"/>
                <a:ea typeface="JetBrains Mono"/>
              </a:rPr>
              <a:t>ID&gt;</a:t>
            </a:r>
            <a:endParaRPr/>
          </a:p>
        </p:txBody>
      </p:sp>
      <p:sp>
        <p:nvSpPr>
          <p:cNvPr id="1704" name="文本框 1703" descr="{&quot;isTemplate&quot;:true,&quot;type&quot;:&quot;text&quot;}"/>
          <p:cNvSpPr txBox="1"/>
          <p:nvPr/>
        </p:nvSpPr>
        <p:spPr>
          <a:xfrm>
            <a:off x="8086725" y="3533775"/>
            <a:ext cx="30956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00">
                <a:solidFill>
                  <a:srgbClr val="8FA9BD"/>
                </a:solidFill>
                <a:latin typeface="Microsoft YaHei"/>
                <a:ea typeface="Microsoft YaHei"/>
              </a:rPr>
              <a:t>只放前端成果；需要后端逻辑就走方案一</a:t>
            </a:r>
            <a:endParaRPr/>
          </a:p>
        </p:txBody>
      </p:sp>
      <p:sp>
        <p:nvSpPr>
          <p:cNvPr id="1705" name="矩形: 圆角 1704"/>
          <p:cNvSpPr/>
          <p:nvPr/>
        </p:nvSpPr>
        <p:spPr>
          <a:xfrm>
            <a:off x="8086725" y="5038725"/>
            <a:ext cx="3095625" cy="333375"/>
          </a:xfrm>
          <a:prstGeom prst="roundRect">
            <a:avLst>
              <a:gd name="adj" fmla="val 20000"/>
            </a:avLst>
          </a:prstGeom>
          <a:solidFill>
            <a:srgbClr val="F59E0B">
              <a:alpha val="1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06" name="文本框 1705" descr="{&quot;isTemplate&quot;:true,&quot;type&quot;:&quot;text&quot;}"/>
          <p:cNvSpPr txBox="1"/>
          <p:nvPr/>
        </p:nvSpPr>
        <p:spPr>
          <a:xfrm>
            <a:off x="8191500" y="5105400"/>
            <a:ext cx="28860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 b="1">
                <a:solidFill>
                  <a:srgbClr val="F59E0B"/>
                </a:solidFill>
                <a:latin typeface="Microsoft YaHei"/>
                <a:ea typeface="Microsoft YaHei"/>
              </a:rPr>
              <a:t>域名备案未完成前，可先用内网或本地演示</a:t>
            </a:r>
            <a:endParaRPr/>
          </a:p>
        </p:txBody>
      </p:sp>
      <p:sp>
        <p:nvSpPr>
          <p:cNvPr id="1707" name="文本框 1706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708" name="文本框 1707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41 / 44</a:t>
            </a:r>
            <a:endParaRPr/>
          </a:p>
        </p:txBody>
      </p:sp>
      <p:pic>
        <p:nvPicPr>
          <p:cNvPr id="1709" name="图形 1708"/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clipboard-check' style={{ fill: '#0E7490', width: 32, height: 32, opacity: 0.85 }} /&gt;&#10;            &lt;Box style={{ flexDirection: 'column' }}&gt;&#10;                &lt;Text style={{ fontSize: 36, fontWeight: 'bold', color: '#0B2E4F' }}&gt;公网上线验收与故障排查&lt;/Text&gt;&#10;                &lt;Text style={{ fontSize: 17, color: '#64748B', marginTop: 4 }}&gt;&#10;                    &quot;我这儿能打开&quot;不算上线，换台设备、换个网络还能打开才算&#10;                &lt;/Text&gt;&#10;            &lt;/Box&gt;&#10;        &lt;/Box&gt;&#10;        &lt;Box style={{ width: 6, height: 44, background: '#F59E0B', borderRadius: 3 }} /&gt;&#10;    &lt;/Box&gt;&#10;&#10;    &lt;Box style={{ height: 486, flexDirection: 'column', gap: 13 }}&gt;&#10;&#10;        &lt;Box style={{ flexDirection: 'row', gap: 14, height: 314 }}&gt;&#10;            &lt;Box style={{&#10;                flex: 1, background: '#FFFFFF', borderRadius: 12, border: '1px solid #E2E8F0',&#10;                padding: '15px 19px', flexDirection: 'column', boxShadow: '0 2px 10px rgba(11,46,79,0.05)',&#10;            }}&gt;&#10;                &lt;Box style={{ flexDirection: 'row', alignItems: 'center', gap: 10, marginBottom: 11 }}&gt;&#10;                    &lt;FAIcon name='list-check' style={{ fill: '#0E7490', width: 18, height: 18 }} /&gt;&#10;                    &lt;Text style={{ fontSize: 18, fontWeight: 'bold', color: '#0B2E4F' }}&gt;七项上线自查&lt;/Text&gt;&#10;                &lt;/Box&gt;&#10;                &lt;Box style={{ flex: 1, flexDirection: 'column', gap: 8 }}&gt;&#10;                    {[&#10;                        '用手机流量访问域名，能正常打开',&#10;                        'HTTPS 证书有效，浏览器不报不安全',&#10;                        '刷新页面不 404（单页应用需配路由回退）',&#10;                        '核心功能能跑通一遍完整流程',&#10;                        '数据库连接读的是生产环境配置',&#10;                        '没有把密钥、测试账号写死在代码里',&#10;                        '留了一份能回滚的上一版部署包',&#10;                    ].map((t, i) =&gt; (&#10;                        &lt;Box key={i} style={{ flex: 1, flexDirection: 'row', alignItems: 'center', gap: 9 }}&gt;&#10;                            &lt;Box style={{&#10;                                width: 16, height: 16, borderRadius: 4, border: '1.5px solid #0E7490',&#10;                                alignItems: 'center', justifyContent: 'center',&#10;                            }}&gt;&#10;                                &lt;FAIcon name='check' style={{ fill: '#0E7490', width: 9, height: 9 }} /&gt;&#10;                            &lt;/Box&gt;&#10;                            &lt;Text style={{ fontSize: 13.5, color: '#334155', flex: 1, lineHeight: 1.35 }}&gt;{t}&lt;/Text&gt;&#10;                        &lt;/Box&gt;&#10;                    ))}&#10;                &lt;/Box&gt;&#10;            &lt;/Box&gt;&#10;&#10;            &lt;Box style={{&#10;                flex: 1, background: '#FFFFFF', borderRadius: 12, border: '1px solid #E2E8F0',&#10;                padding: '15px 19px', flexDirection: 'column', boxShadow: '0 2px 10px rgba(11,46,79,0.05)',&#10;            }}&gt;&#10;                &lt;Box style={{ flexDirection: 'row', alignItems: 'center', gap: 10, marginBottom: 11 }}&gt;&#10;                    &lt;FAIcon name='magnifying-glass' style={{ fill: '#B45309', width: 18, height: 18 }} /&gt;&#10;                    &lt;Text style={{ fontSize: 18, fontWeight: 'bold', color: '#0B2E4F' }}&gt;五类故障，按这个顺序查&lt;/Text&gt;&#10;                &lt;/Box&gt;&#10;                &lt;Box style={{ flex: 1, flexDirection: 'column', gap: 7 }}&gt;&#10;                    {[&#10;                        { n: '1', t: '域名打不开', d: '先 ping 域名；不通就看解析记录是否生效（等 10 分钟）' },&#10;                        { n: '2', t: '能 ping 但连不上', d: '查安全组 / 防火墙是否放行了 80、443 端口' },&#10;                        { n: '3', t: '返回 502 / 504', d: '进程没起来或端口写错，去看服务日志最后 30 行' },&#10;                        { n: '4', t: '页面白屏', d: '按 F12 看控制台报错，多为静态资源路径或接口地址写错' },&#10;                        { n: '5', t: '功能报错但本地正常', d: '对比环境变量差异，生产环境缺配置是最常见原因' },&#10;                    ].map((x, i) =&gt; (&#10;                        &lt;Box key={i} style={{&#10;                            flex: 1, background: '#F8FAFC', borderRadius: 8, padding: '8px 12px',&#10;                            flexDirection: 'row', alignItems: 'center', gap: 10,&#10;                        }}&gt;&#10;                            &lt;Box style={{&#10;                                width: 20, height: 20, borderRadius: 10, background: '#B45309',&#10;                                alignItems: 'center', justifyContent: 'center',&#10;                            }}&gt;&#10;                                &lt;Text style={{ fontSize: 11.5, fontWeight: 'bold', color: '#FFFFFF' }}&gt;{x.n}&lt;/Text&gt;&#10;                            &lt;/Box&gt;&#10;                            &lt;Text style={{ fontSize: 13.5, fontWeight: 'bold', color: '#0B2E4F', width: 112 }}&gt;{x.t}&lt;/Text&gt;&#10;                            &lt;Text style={{ fontSize: 12.5, color: '#64748B', flex: 1, lineHeight: 1.35 }}&gt;{x.d}&lt;/Text&gt;&#10;                        &lt;/Box&gt;&#10;                    ))}&#10;                &lt;/Box&gt;&#10;            &lt;/Box&gt;&#10;        &lt;/Box&gt;&#10;&#10;        &lt;Box style={{&#10;            flex: 1, background: '#0B2E4F', borderRadius: 12, padding: '15px 22px',&#10;            flexDirection: 'row', alignItems: 'center', gap: 20,&#10;        }}&gt;&#10;            &lt;Box style={{ width: 150, flexDirection: 'column' }}&gt;&#10;                &lt;Text style={{ fontSize: 14, color: '#7FD4E4', fontWeight: 'bold' }}&gt;提交前最后一问&lt;/Text&gt;&#10;                &lt;Text style={{ fontSize: 20, fontWeight: 'bold', color: '#FFFFFF', marginTop: 4 }}&gt;能复现吗？&lt;/Text&gt;&#10;            &lt;/Box&gt;&#10;            &lt;Box style={{ width: 1, height: 56, background: 'rgba(255,255,255,0.16)' }} /&gt;&#10;            &lt;Text style={{ fontSize: 15, color: '#D6E5EF', flex: 1, lineHeight: 1.6 }}&gt;&#10;                把你的项目地址、启动命令、依赖版本写进 README，让一个没参与你毕设的同学照着做一遍。&#10;                他能跑起来，你的成果才算真的&quot;可复现&quot;——评委也会这样验。&#10;            &lt;/Text&gt;&#10;        &lt;/Box&gt;&#10;&#10;    &lt;/Box&gt;&#10;&#10;    &lt;Box style={{ height: 54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42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矩形 17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12" name="文本框 1711" descr="{&quot;isTemplate&quot;:true,&quot;type&quot;:&quot;text&quot;}"/>
          <p:cNvSpPr txBox="1"/>
          <p:nvPr/>
        </p:nvSpPr>
        <p:spPr>
          <a:xfrm>
            <a:off x="1143000" y="342900"/>
            <a:ext cx="4352925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公网上线验收与故障排查</a:t>
            </a:r>
            <a:endParaRPr/>
          </a:p>
        </p:txBody>
      </p:sp>
      <p:sp>
        <p:nvSpPr>
          <p:cNvPr id="1713" name="文本框 1712" descr="{&quot;isTemplate&quot;:true,&quot;type&quot;:&quot;text&quot;}"/>
          <p:cNvSpPr txBox="1"/>
          <p:nvPr/>
        </p:nvSpPr>
        <p:spPr>
          <a:xfrm>
            <a:off x="1143000" y="800100"/>
            <a:ext cx="43529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我这儿能打开</a:t>
            </a:r>
            <a:r>
              <a:rPr lang="en-US" sz="1275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不算上线，换台设备、换个网络还能打开才算</a:t>
            </a:r>
            <a:endParaRPr/>
          </a:p>
        </p:txBody>
      </p:sp>
      <p:sp>
        <p:nvSpPr>
          <p:cNvPr id="1714" name="矩形: 圆角 1713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15" name="矩形: 圆角 1714"/>
          <p:cNvSpPr/>
          <p:nvPr/>
        </p:nvSpPr>
        <p:spPr>
          <a:xfrm>
            <a:off x="685800" y="1143000"/>
            <a:ext cx="5343525" cy="2990850"/>
          </a:xfrm>
          <a:prstGeom prst="roundRect">
            <a:avLst>
              <a:gd name="adj" fmla="val 382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716" name="图形 171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775" y="1304925"/>
            <a:ext cx="171450" cy="171450"/>
          </a:xfrm>
          <a:prstGeom prst="rect">
            <a:avLst/>
          </a:prstGeom>
          <a:ln/>
        </p:spPr>
      </p:pic>
      <p:sp>
        <p:nvSpPr>
          <p:cNvPr id="1717" name="文本框 1716" descr="{&quot;isTemplate&quot;:true,&quot;type&quot;:&quot;text&quot;}"/>
          <p:cNvSpPr txBox="1"/>
          <p:nvPr/>
        </p:nvSpPr>
        <p:spPr>
          <a:xfrm>
            <a:off x="1133475" y="1285875"/>
            <a:ext cx="10287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七项上线自查</a:t>
            </a:r>
            <a:endParaRPr/>
          </a:p>
        </p:txBody>
      </p:sp>
      <p:sp>
        <p:nvSpPr>
          <p:cNvPr id="1718" name="矩形: 圆角 1717"/>
          <p:cNvSpPr/>
          <p:nvPr/>
        </p:nvSpPr>
        <p:spPr>
          <a:xfrm>
            <a:off x="866775" y="1666875"/>
            <a:ext cx="152400" cy="152400"/>
          </a:xfrm>
          <a:prstGeom prst="roundRect">
            <a:avLst>
              <a:gd name="adj" fmla="val 25000"/>
            </a:avLst>
          </a:prstGeom>
          <a:ln w="19050">
            <a:solidFill>
              <a:srgbClr val="0E749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19" name="图形 1718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875" y="1704975"/>
            <a:ext cx="85725" cy="85725"/>
          </a:xfrm>
          <a:prstGeom prst="rect">
            <a:avLst/>
          </a:prstGeom>
          <a:ln/>
        </p:spPr>
      </p:pic>
      <p:sp>
        <p:nvSpPr>
          <p:cNvPr id="1720" name="文本框 1719" descr="{&quot;isTemplate&quot;:true,&quot;type&quot;:&quot;text&quot;}"/>
          <p:cNvSpPr txBox="1"/>
          <p:nvPr/>
        </p:nvSpPr>
        <p:spPr>
          <a:xfrm>
            <a:off x="1104900" y="1638300"/>
            <a:ext cx="4743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用手机流量访问域名，能正常打开</a:t>
            </a:r>
            <a:endParaRPr/>
          </a:p>
        </p:txBody>
      </p:sp>
      <p:sp>
        <p:nvSpPr>
          <p:cNvPr id="1721" name="矩形: 圆角 1720"/>
          <p:cNvSpPr/>
          <p:nvPr/>
        </p:nvSpPr>
        <p:spPr>
          <a:xfrm>
            <a:off x="866775" y="2019300"/>
            <a:ext cx="152400" cy="152400"/>
          </a:xfrm>
          <a:prstGeom prst="roundRect">
            <a:avLst>
              <a:gd name="adj" fmla="val 25000"/>
            </a:avLst>
          </a:prstGeom>
          <a:ln w="19050">
            <a:solidFill>
              <a:srgbClr val="0E749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22" name="图形 172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875" y="2057400"/>
            <a:ext cx="85725" cy="85725"/>
          </a:xfrm>
          <a:prstGeom prst="rect">
            <a:avLst/>
          </a:prstGeom>
          <a:ln/>
        </p:spPr>
      </p:pic>
      <p:sp>
        <p:nvSpPr>
          <p:cNvPr id="1723" name="文本框 1722" descr="{&quot;isTemplate&quot;:true,&quot;type&quot;:&quot;text&quot;}"/>
          <p:cNvSpPr txBox="1"/>
          <p:nvPr/>
        </p:nvSpPr>
        <p:spPr>
          <a:xfrm>
            <a:off x="1104900" y="1990725"/>
            <a:ext cx="4743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HTTPS 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证书有效，浏览器不报不安全</a:t>
            </a:r>
            <a:endParaRPr/>
          </a:p>
        </p:txBody>
      </p:sp>
      <p:sp>
        <p:nvSpPr>
          <p:cNvPr id="1724" name="矩形: 圆角 1723"/>
          <p:cNvSpPr/>
          <p:nvPr/>
        </p:nvSpPr>
        <p:spPr>
          <a:xfrm>
            <a:off x="866775" y="2371725"/>
            <a:ext cx="152400" cy="152400"/>
          </a:xfrm>
          <a:prstGeom prst="roundRect">
            <a:avLst>
              <a:gd name="adj" fmla="val 25000"/>
            </a:avLst>
          </a:prstGeom>
          <a:ln w="19050">
            <a:solidFill>
              <a:srgbClr val="0E749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25" name="图形 172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875" y="2409825"/>
            <a:ext cx="85725" cy="85725"/>
          </a:xfrm>
          <a:prstGeom prst="rect">
            <a:avLst/>
          </a:prstGeom>
          <a:ln/>
        </p:spPr>
      </p:pic>
      <p:sp>
        <p:nvSpPr>
          <p:cNvPr id="1726" name="文本框 1725" descr="{&quot;isTemplate&quot;:true,&quot;type&quot;:&quot;text&quot;}"/>
          <p:cNvSpPr txBox="1"/>
          <p:nvPr/>
        </p:nvSpPr>
        <p:spPr>
          <a:xfrm>
            <a:off x="1104900" y="2343150"/>
            <a:ext cx="4743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刷新页面不</a:t>
            </a:r>
            <a:r>
              <a:rPr lang="en-US" sz="1013">
                <a:solidFill>
                  <a:srgbClr val="334155"/>
                </a:solidFill>
                <a:latin typeface="Microsoft YaHei"/>
                <a:ea typeface="Microsoft YaHei"/>
              </a:rPr>
              <a:t> 404</a:t>
            </a: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（单页应用需配路由回退）</a:t>
            </a:r>
            <a:endParaRPr/>
          </a:p>
        </p:txBody>
      </p:sp>
      <p:sp>
        <p:nvSpPr>
          <p:cNvPr id="1727" name="矩形: 圆角 1726"/>
          <p:cNvSpPr/>
          <p:nvPr/>
        </p:nvSpPr>
        <p:spPr>
          <a:xfrm>
            <a:off x="866775" y="2724150"/>
            <a:ext cx="152400" cy="152400"/>
          </a:xfrm>
          <a:prstGeom prst="roundRect">
            <a:avLst>
              <a:gd name="adj" fmla="val 25000"/>
            </a:avLst>
          </a:prstGeom>
          <a:ln w="19050">
            <a:solidFill>
              <a:srgbClr val="0E749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28" name="图形 172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875" y="2762250"/>
            <a:ext cx="85725" cy="85725"/>
          </a:xfrm>
          <a:prstGeom prst="rect">
            <a:avLst/>
          </a:prstGeom>
          <a:ln/>
        </p:spPr>
      </p:pic>
      <p:sp>
        <p:nvSpPr>
          <p:cNvPr id="1729" name="文本框 1728" descr="{&quot;isTemplate&quot;:true,&quot;type&quot;:&quot;text&quot;}"/>
          <p:cNvSpPr txBox="1"/>
          <p:nvPr/>
        </p:nvSpPr>
        <p:spPr>
          <a:xfrm>
            <a:off x="1104900" y="2695575"/>
            <a:ext cx="4743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核心功能能跑通一遍完整流程</a:t>
            </a:r>
            <a:endParaRPr/>
          </a:p>
        </p:txBody>
      </p:sp>
      <p:sp>
        <p:nvSpPr>
          <p:cNvPr id="1730" name="矩形: 圆角 1729"/>
          <p:cNvSpPr/>
          <p:nvPr/>
        </p:nvSpPr>
        <p:spPr>
          <a:xfrm>
            <a:off x="866775" y="3076575"/>
            <a:ext cx="152400" cy="152400"/>
          </a:xfrm>
          <a:prstGeom prst="roundRect">
            <a:avLst>
              <a:gd name="adj" fmla="val 25000"/>
            </a:avLst>
          </a:prstGeom>
          <a:ln w="19050">
            <a:solidFill>
              <a:srgbClr val="0E749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31" name="图形 1730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875" y="3114675"/>
            <a:ext cx="85725" cy="85725"/>
          </a:xfrm>
          <a:prstGeom prst="rect">
            <a:avLst/>
          </a:prstGeom>
          <a:ln/>
        </p:spPr>
      </p:pic>
      <p:sp>
        <p:nvSpPr>
          <p:cNvPr id="1732" name="文本框 1731" descr="{&quot;isTemplate&quot;:true,&quot;type&quot;:&quot;text&quot;}"/>
          <p:cNvSpPr txBox="1"/>
          <p:nvPr/>
        </p:nvSpPr>
        <p:spPr>
          <a:xfrm>
            <a:off x="1104900" y="3048000"/>
            <a:ext cx="4743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数据库连接读的是生产环境配置</a:t>
            </a:r>
            <a:endParaRPr/>
          </a:p>
        </p:txBody>
      </p:sp>
      <p:sp>
        <p:nvSpPr>
          <p:cNvPr id="1733" name="矩形: 圆角 1732"/>
          <p:cNvSpPr/>
          <p:nvPr/>
        </p:nvSpPr>
        <p:spPr>
          <a:xfrm>
            <a:off x="866775" y="3429000"/>
            <a:ext cx="152400" cy="152400"/>
          </a:xfrm>
          <a:prstGeom prst="roundRect">
            <a:avLst>
              <a:gd name="adj" fmla="val 25000"/>
            </a:avLst>
          </a:prstGeom>
          <a:ln w="19050">
            <a:solidFill>
              <a:srgbClr val="0E749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34" name="图形 173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875" y="3467100"/>
            <a:ext cx="85725" cy="85725"/>
          </a:xfrm>
          <a:prstGeom prst="rect">
            <a:avLst/>
          </a:prstGeom>
          <a:ln/>
        </p:spPr>
      </p:pic>
      <p:sp>
        <p:nvSpPr>
          <p:cNvPr id="1735" name="文本框 1734" descr="{&quot;isTemplate&quot;:true,&quot;type&quot;:&quot;text&quot;}"/>
          <p:cNvSpPr txBox="1"/>
          <p:nvPr/>
        </p:nvSpPr>
        <p:spPr>
          <a:xfrm>
            <a:off x="1104900" y="3400425"/>
            <a:ext cx="4743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没有把密钥、测试账号写死在代码里</a:t>
            </a:r>
            <a:endParaRPr/>
          </a:p>
        </p:txBody>
      </p:sp>
      <p:sp>
        <p:nvSpPr>
          <p:cNvPr id="1736" name="矩形: 圆角 1735"/>
          <p:cNvSpPr/>
          <p:nvPr/>
        </p:nvSpPr>
        <p:spPr>
          <a:xfrm>
            <a:off x="866775" y="3781425"/>
            <a:ext cx="152400" cy="152400"/>
          </a:xfrm>
          <a:prstGeom prst="roundRect">
            <a:avLst>
              <a:gd name="adj" fmla="val 25000"/>
            </a:avLst>
          </a:prstGeom>
          <a:ln w="19050">
            <a:solidFill>
              <a:srgbClr val="0E749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37" name="图形 173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4875" y="3819525"/>
            <a:ext cx="85725" cy="85725"/>
          </a:xfrm>
          <a:prstGeom prst="rect">
            <a:avLst/>
          </a:prstGeom>
          <a:ln/>
        </p:spPr>
      </p:pic>
      <p:sp>
        <p:nvSpPr>
          <p:cNvPr id="1738" name="文本框 1737" descr="{&quot;isTemplate&quot;:true,&quot;type&quot;:&quot;text&quot;}"/>
          <p:cNvSpPr txBox="1"/>
          <p:nvPr/>
        </p:nvSpPr>
        <p:spPr>
          <a:xfrm>
            <a:off x="1104900" y="3752850"/>
            <a:ext cx="4743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1013">
                <a:solidFill>
                  <a:srgbClr val="334155"/>
                </a:solidFill>
                <a:latin typeface="Microsoft YaHei"/>
                <a:ea typeface="Microsoft YaHei"/>
              </a:rPr>
              <a:t>留了一份能回滚的上一版部署包</a:t>
            </a:r>
            <a:endParaRPr/>
          </a:p>
        </p:txBody>
      </p:sp>
      <p:sp>
        <p:nvSpPr>
          <p:cNvPr id="1739" name="矩形: 圆角 1738"/>
          <p:cNvSpPr/>
          <p:nvPr/>
        </p:nvSpPr>
        <p:spPr>
          <a:xfrm>
            <a:off x="6162675" y="1143000"/>
            <a:ext cx="5343525" cy="2990850"/>
          </a:xfrm>
          <a:prstGeom prst="roundRect">
            <a:avLst>
              <a:gd name="adj" fmla="val 382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95250" dist="19050" dir="5400000">
              <a:srgbClr val="0B2E4F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740" name="图形 1739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43650" y="1304925"/>
            <a:ext cx="171450" cy="171450"/>
          </a:xfrm>
          <a:prstGeom prst="rect">
            <a:avLst/>
          </a:prstGeom>
          <a:ln/>
        </p:spPr>
      </p:pic>
      <p:sp>
        <p:nvSpPr>
          <p:cNvPr id="1741" name="文本框 1740" descr="{&quot;isTemplate&quot;:true,&quot;type&quot;:&quot;text&quot;}"/>
          <p:cNvSpPr txBox="1"/>
          <p:nvPr/>
        </p:nvSpPr>
        <p:spPr>
          <a:xfrm>
            <a:off x="6610350" y="1285875"/>
            <a:ext cx="18859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2E4F"/>
                </a:solidFill>
                <a:latin typeface="Microsoft YaHei"/>
                <a:ea typeface="Microsoft YaHei"/>
              </a:rPr>
              <a:t>五类故障，按这个顺序查</a:t>
            </a:r>
            <a:endParaRPr/>
          </a:p>
        </p:txBody>
      </p:sp>
      <p:sp>
        <p:nvSpPr>
          <p:cNvPr id="1742" name="矩形: 圆角 1741"/>
          <p:cNvSpPr/>
          <p:nvPr/>
        </p:nvSpPr>
        <p:spPr>
          <a:xfrm>
            <a:off x="6343650" y="1600200"/>
            <a:ext cx="4981575" cy="400050"/>
          </a:xfrm>
          <a:prstGeom prst="roundRect">
            <a:avLst>
              <a:gd name="adj" fmla="val 19048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43" name="矩形: 圆角 1742"/>
          <p:cNvSpPr/>
          <p:nvPr/>
        </p:nvSpPr>
        <p:spPr>
          <a:xfrm>
            <a:off x="6457950" y="17049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44" name="文本框 1743" descr="{&quot;isTemplate&quot;:true,&quot;type&quot;:&quot;text&quot;}"/>
          <p:cNvSpPr txBox="1"/>
          <p:nvPr/>
        </p:nvSpPr>
        <p:spPr>
          <a:xfrm>
            <a:off x="6515100" y="1733550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1745" name="文本框 1744" descr="{&quot;isTemplate&quot;:true,&quot;type&quot;:&quot;text&quot;}"/>
          <p:cNvSpPr txBox="1"/>
          <p:nvPr/>
        </p:nvSpPr>
        <p:spPr>
          <a:xfrm>
            <a:off x="6743700" y="1724025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B2E4F"/>
                </a:solidFill>
                <a:latin typeface="Microsoft YaHei"/>
                <a:ea typeface="Microsoft YaHei"/>
              </a:rPr>
              <a:t>域名打不开</a:t>
            </a:r>
            <a:endParaRPr/>
          </a:p>
        </p:txBody>
      </p:sp>
      <p:sp>
        <p:nvSpPr>
          <p:cNvPr id="1746" name="文本框 1745" descr="{&quot;isTemplate&quot;:true,&quot;type&quot;:&quot;text&quot;}"/>
          <p:cNvSpPr txBox="1"/>
          <p:nvPr/>
        </p:nvSpPr>
        <p:spPr>
          <a:xfrm>
            <a:off x="7905750" y="1704975"/>
            <a:ext cx="3305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先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 ping 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域名；不通就看解析记录是否生效（等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 10 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分钟）</a:t>
            </a:r>
            <a:endParaRPr/>
          </a:p>
        </p:txBody>
      </p:sp>
      <p:sp>
        <p:nvSpPr>
          <p:cNvPr id="1747" name="矩形: 圆角 1746"/>
          <p:cNvSpPr/>
          <p:nvPr/>
        </p:nvSpPr>
        <p:spPr>
          <a:xfrm>
            <a:off x="6343650" y="2066925"/>
            <a:ext cx="4981575" cy="400050"/>
          </a:xfrm>
          <a:prstGeom prst="roundRect">
            <a:avLst>
              <a:gd name="adj" fmla="val 19048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48" name="矩形: 圆角 1747"/>
          <p:cNvSpPr/>
          <p:nvPr/>
        </p:nvSpPr>
        <p:spPr>
          <a:xfrm>
            <a:off x="6457950" y="21717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49" name="文本框 1748" descr="{&quot;isTemplate&quot;:true,&quot;type&quot;:&quot;text&quot;}"/>
          <p:cNvSpPr txBox="1"/>
          <p:nvPr/>
        </p:nvSpPr>
        <p:spPr>
          <a:xfrm>
            <a:off x="6515100" y="2200275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1750" name="文本框 1749" descr="{&quot;isTemplate&quot;:true,&quot;type&quot;:&quot;text&quot;}"/>
          <p:cNvSpPr txBox="1"/>
          <p:nvPr/>
        </p:nvSpPr>
        <p:spPr>
          <a:xfrm>
            <a:off x="6743700" y="21907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B2E4F"/>
                </a:solidFill>
                <a:latin typeface="Microsoft YaHei"/>
                <a:ea typeface="Microsoft YaHei"/>
              </a:rPr>
              <a:t>能</a:t>
            </a:r>
            <a:r>
              <a:rPr lang="en-US" sz="1013" b="1">
                <a:solidFill>
                  <a:srgbClr val="0B2E4F"/>
                </a:solidFill>
                <a:latin typeface="Microsoft YaHei"/>
                <a:ea typeface="Microsoft YaHei"/>
              </a:rPr>
              <a:t> ping </a:t>
            </a:r>
            <a:r>
              <a:rPr lang="zh-CN" sz="1013" b="1">
                <a:solidFill>
                  <a:srgbClr val="0B2E4F"/>
                </a:solidFill>
                <a:latin typeface="Microsoft YaHei"/>
                <a:ea typeface="Microsoft YaHei"/>
              </a:rPr>
              <a:t>但连不上</a:t>
            </a:r>
            <a:endParaRPr/>
          </a:p>
        </p:txBody>
      </p:sp>
      <p:sp>
        <p:nvSpPr>
          <p:cNvPr id="1751" name="文本框 1750" descr="{&quot;isTemplate&quot;:true,&quot;type&quot;:&quot;text&quot;}"/>
          <p:cNvSpPr txBox="1"/>
          <p:nvPr/>
        </p:nvSpPr>
        <p:spPr>
          <a:xfrm>
            <a:off x="7905750" y="2171700"/>
            <a:ext cx="3305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查安全组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 / 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防火墙是否放行了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 80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、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443 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端口</a:t>
            </a:r>
            <a:endParaRPr/>
          </a:p>
        </p:txBody>
      </p:sp>
      <p:sp>
        <p:nvSpPr>
          <p:cNvPr id="1752" name="矩形: 圆角 1751"/>
          <p:cNvSpPr/>
          <p:nvPr/>
        </p:nvSpPr>
        <p:spPr>
          <a:xfrm>
            <a:off x="6343650" y="2533650"/>
            <a:ext cx="4981575" cy="409575"/>
          </a:xfrm>
          <a:prstGeom prst="roundRect">
            <a:avLst>
              <a:gd name="adj" fmla="val 1860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53" name="矩形: 圆角 1752"/>
          <p:cNvSpPr/>
          <p:nvPr/>
        </p:nvSpPr>
        <p:spPr>
          <a:xfrm>
            <a:off x="6457950" y="26479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54" name="文本框 1753" descr="{&quot;isTemplate&quot;:true,&quot;type&quot;:&quot;text&quot;}"/>
          <p:cNvSpPr txBox="1"/>
          <p:nvPr/>
        </p:nvSpPr>
        <p:spPr>
          <a:xfrm>
            <a:off x="6515100" y="2676525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1755" name="文本框 1754" descr="{&quot;isTemplate&quot;:true,&quot;type&quot;:&quot;text&quot;}"/>
          <p:cNvSpPr txBox="1"/>
          <p:nvPr/>
        </p:nvSpPr>
        <p:spPr>
          <a:xfrm>
            <a:off x="6743700" y="2657475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B2E4F"/>
                </a:solidFill>
                <a:latin typeface="Microsoft YaHei"/>
                <a:ea typeface="Microsoft YaHei"/>
              </a:rPr>
              <a:t>返回</a:t>
            </a:r>
            <a:r>
              <a:rPr lang="en-US" sz="1013" b="1">
                <a:solidFill>
                  <a:srgbClr val="0B2E4F"/>
                </a:solidFill>
                <a:latin typeface="Microsoft YaHei"/>
                <a:ea typeface="Microsoft YaHei"/>
              </a:rPr>
              <a:t> 502 / 504</a:t>
            </a:r>
            <a:endParaRPr/>
          </a:p>
        </p:txBody>
      </p:sp>
      <p:sp>
        <p:nvSpPr>
          <p:cNvPr id="1756" name="文本框 1755" descr="{&quot;isTemplate&quot;:true,&quot;type&quot;:&quot;text&quot;}"/>
          <p:cNvSpPr txBox="1"/>
          <p:nvPr/>
        </p:nvSpPr>
        <p:spPr>
          <a:xfrm>
            <a:off x="7905750" y="2638425"/>
            <a:ext cx="3305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进程没起来或端口写错，去看服务日志最后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 30 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行</a:t>
            </a:r>
            <a:endParaRPr/>
          </a:p>
        </p:txBody>
      </p:sp>
      <p:sp>
        <p:nvSpPr>
          <p:cNvPr id="1757" name="矩形: 圆角 1756"/>
          <p:cNvSpPr/>
          <p:nvPr/>
        </p:nvSpPr>
        <p:spPr>
          <a:xfrm>
            <a:off x="6343650" y="3009900"/>
            <a:ext cx="4981575" cy="400050"/>
          </a:xfrm>
          <a:prstGeom prst="roundRect">
            <a:avLst>
              <a:gd name="adj" fmla="val 19048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58" name="矩形: 圆角 1757"/>
          <p:cNvSpPr/>
          <p:nvPr/>
        </p:nvSpPr>
        <p:spPr>
          <a:xfrm>
            <a:off x="6457950" y="31146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59" name="文本框 1758" descr="{&quot;isTemplate&quot;:true,&quot;type&quot;:&quot;text&quot;}"/>
          <p:cNvSpPr txBox="1"/>
          <p:nvPr/>
        </p:nvSpPr>
        <p:spPr>
          <a:xfrm>
            <a:off x="6515100" y="3143250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  <a:endParaRPr/>
          </a:p>
        </p:txBody>
      </p:sp>
      <p:sp>
        <p:nvSpPr>
          <p:cNvPr id="1760" name="文本框 1759" descr="{&quot;isTemplate&quot;:true,&quot;type&quot;:&quot;text&quot;}"/>
          <p:cNvSpPr txBox="1"/>
          <p:nvPr/>
        </p:nvSpPr>
        <p:spPr>
          <a:xfrm>
            <a:off x="6743700" y="3133725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B2E4F"/>
                </a:solidFill>
                <a:latin typeface="Microsoft YaHei"/>
                <a:ea typeface="Microsoft YaHei"/>
              </a:rPr>
              <a:t>页面白屏</a:t>
            </a:r>
            <a:endParaRPr/>
          </a:p>
        </p:txBody>
      </p:sp>
      <p:sp>
        <p:nvSpPr>
          <p:cNvPr id="1761" name="文本框 1760" descr="{&quot;isTemplate&quot;:true,&quot;type&quot;:&quot;text&quot;}"/>
          <p:cNvSpPr txBox="1"/>
          <p:nvPr/>
        </p:nvSpPr>
        <p:spPr>
          <a:xfrm>
            <a:off x="7905750" y="3114675"/>
            <a:ext cx="3305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按</a:t>
            </a:r>
            <a:r>
              <a:rPr lang="en-US" sz="938">
                <a:solidFill>
                  <a:srgbClr val="64748B"/>
                </a:solidFill>
                <a:latin typeface="Microsoft YaHei"/>
                <a:ea typeface="Microsoft YaHei"/>
              </a:rPr>
              <a:t> F12 </a:t>
            </a: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看控制台报错，多为静态资源路径或接口地址写错</a:t>
            </a:r>
            <a:endParaRPr/>
          </a:p>
        </p:txBody>
      </p:sp>
      <p:sp>
        <p:nvSpPr>
          <p:cNvPr id="1762" name="矩形: 圆角 1761"/>
          <p:cNvSpPr/>
          <p:nvPr/>
        </p:nvSpPr>
        <p:spPr>
          <a:xfrm>
            <a:off x="6343650" y="3476625"/>
            <a:ext cx="4981575" cy="514350"/>
          </a:xfrm>
          <a:prstGeom prst="roundRect">
            <a:avLst>
              <a:gd name="adj" fmla="val 148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63" name="矩形: 圆角 1762"/>
          <p:cNvSpPr/>
          <p:nvPr/>
        </p:nvSpPr>
        <p:spPr>
          <a:xfrm>
            <a:off x="6457950" y="36385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64" name="文本框 1763" descr="{&quot;isTemplate&quot;:true,&quot;type&quot;:&quot;text&quot;}"/>
          <p:cNvSpPr txBox="1"/>
          <p:nvPr/>
        </p:nvSpPr>
        <p:spPr>
          <a:xfrm>
            <a:off x="6515100" y="3667125"/>
            <a:ext cx="76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5</a:t>
            </a:r>
            <a:endParaRPr/>
          </a:p>
        </p:txBody>
      </p:sp>
      <p:sp>
        <p:nvSpPr>
          <p:cNvPr id="1765" name="文本框 1764" descr="{&quot;isTemplate&quot;:true,&quot;type&quot;:&quot;text&quot;}"/>
          <p:cNvSpPr txBox="1"/>
          <p:nvPr/>
        </p:nvSpPr>
        <p:spPr>
          <a:xfrm>
            <a:off x="6743700" y="3581400"/>
            <a:ext cx="1066800" cy="3143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sz="1013" b="1">
                <a:solidFill>
                  <a:srgbClr val="0B2E4F"/>
                </a:solidFill>
                <a:latin typeface="Microsoft YaHei"/>
                <a:ea typeface="Microsoft YaHei"/>
              </a:rPr>
              <a:t>功能报错但本地正常</a:t>
            </a:r>
            <a:endParaRPr/>
          </a:p>
        </p:txBody>
      </p:sp>
      <p:sp>
        <p:nvSpPr>
          <p:cNvPr id="1766" name="文本框 1765" descr="{&quot;isTemplate&quot;:true,&quot;type&quot;:&quot;text&quot;}"/>
          <p:cNvSpPr txBox="1"/>
          <p:nvPr/>
        </p:nvSpPr>
        <p:spPr>
          <a:xfrm>
            <a:off x="7905750" y="3638550"/>
            <a:ext cx="3305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35000"/>
              </a:lnSpc>
            </a:pPr>
            <a:r>
              <a:rPr lang="zh-CN" sz="938">
                <a:solidFill>
                  <a:srgbClr val="64748B"/>
                </a:solidFill>
                <a:latin typeface="Microsoft YaHei"/>
                <a:ea typeface="Microsoft YaHei"/>
              </a:rPr>
              <a:t>对比环境变量差异，生产环境缺配置是最常见原因</a:t>
            </a:r>
            <a:endParaRPr/>
          </a:p>
        </p:txBody>
      </p:sp>
      <p:sp>
        <p:nvSpPr>
          <p:cNvPr id="1767" name="矩形: 圆角 1766"/>
          <p:cNvSpPr/>
          <p:nvPr/>
        </p:nvSpPr>
        <p:spPr>
          <a:xfrm>
            <a:off x="685800" y="4257675"/>
            <a:ext cx="10820400" cy="1514475"/>
          </a:xfrm>
          <a:prstGeom prst="roundRect">
            <a:avLst>
              <a:gd name="adj" fmla="val 754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68" name="文本框 1767" descr="{&quot;isTemplate&quot;:true,&quot;type&quot;:&quot;text&quot;}"/>
          <p:cNvSpPr txBox="1"/>
          <p:nvPr/>
        </p:nvSpPr>
        <p:spPr>
          <a:xfrm>
            <a:off x="895350" y="4800600"/>
            <a:ext cx="1428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7FD4E4"/>
                </a:solidFill>
                <a:latin typeface="Microsoft YaHei"/>
                <a:ea typeface="Microsoft YaHei"/>
              </a:rPr>
              <a:t>提交前最后一问</a:t>
            </a:r>
            <a:endParaRPr/>
          </a:p>
        </p:txBody>
      </p:sp>
      <p:sp>
        <p:nvSpPr>
          <p:cNvPr id="1769" name="文本框 1768" descr="{&quot;isTemplate&quot;:true,&quot;type&quot;:&quot;text&quot;}"/>
          <p:cNvSpPr txBox="1"/>
          <p:nvPr/>
        </p:nvSpPr>
        <p:spPr>
          <a:xfrm>
            <a:off x="895350" y="5000625"/>
            <a:ext cx="14287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Microsoft YaHei"/>
                <a:ea typeface="Microsoft YaHei"/>
              </a:rPr>
              <a:t>能复现吗？</a:t>
            </a:r>
            <a:endParaRPr/>
          </a:p>
        </p:txBody>
      </p:sp>
      <p:sp>
        <p:nvSpPr>
          <p:cNvPr id="1770" name="矩形 1769"/>
          <p:cNvSpPr/>
          <p:nvPr/>
        </p:nvSpPr>
        <p:spPr>
          <a:xfrm>
            <a:off x="2514600" y="4752975"/>
            <a:ext cx="9525" cy="533400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71" name="文本框 1770" descr="{&quot;isTemplate&quot;:true,&quot;type&quot;:&quot;text&quot;}"/>
          <p:cNvSpPr txBox="1"/>
          <p:nvPr/>
        </p:nvSpPr>
        <p:spPr>
          <a:xfrm>
            <a:off x="2714625" y="4743450"/>
            <a:ext cx="8582025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125">
                <a:solidFill>
                  <a:srgbClr val="D6E5EF"/>
                </a:solidFill>
                <a:latin typeface="Microsoft YaHei"/>
                <a:ea typeface="Microsoft YaHei"/>
              </a:rPr>
              <a:t>把你的项目地址、启动命令、依赖版本写进</a:t>
            </a:r>
            <a:r>
              <a:rPr lang="en-US" sz="1125">
                <a:solidFill>
                  <a:srgbClr val="D6E5EF"/>
                </a:solidFill>
                <a:latin typeface="Microsoft YaHei"/>
                <a:ea typeface="Microsoft YaHei"/>
              </a:rPr>
              <a:t> README</a:t>
            </a:r>
            <a:r>
              <a:rPr lang="zh-CN" sz="1125">
                <a:solidFill>
                  <a:srgbClr val="D6E5EF"/>
                </a:solidFill>
                <a:latin typeface="Microsoft YaHei"/>
                <a:ea typeface="Microsoft YaHei"/>
              </a:rPr>
              <a:t>，让一个没参与你毕设的同学照着做一遍。</a:t>
            </a:r>
            <a:r>
              <a:rPr lang="en-US" sz="1125">
                <a:solidFill>
                  <a:srgbClr val="D6E5EF"/>
                </a:solidFill>
                <a:latin typeface="Microsoft YaHei"/>
                <a:ea typeface="Microsoft YaHei"/>
              </a:rPr>
              <a:t> </a:t>
            </a:r>
            <a:r>
              <a:rPr lang="zh-CN" sz="1125">
                <a:solidFill>
                  <a:srgbClr val="D6E5EF"/>
                </a:solidFill>
                <a:latin typeface="Microsoft YaHei"/>
                <a:ea typeface="Microsoft YaHei"/>
              </a:rPr>
              <a:t>他能跑起来，你的成果才算真的</a:t>
            </a:r>
            <a:r>
              <a:rPr lang="en-US" sz="1125">
                <a:solidFill>
                  <a:srgbClr val="D6E5EF"/>
                </a:solidFill>
                <a:latin typeface="Microsoft YaHei"/>
                <a:ea typeface="Microsoft YaHei"/>
              </a:rPr>
              <a:t>"</a:t>
            </a:r>
            <a:r>
              <a:rPr lang="zh-CN" sz="1125">
                <a:solidFill>
                  <a:srgbClr val="D6E5EF"/>
                </a:solidFill>
                <a:latin typeface="Microsoft YaHei"/>
                <a:ea typeface="Microsoft YaHei"/>
              </a:rPr>
              <a:t>可复现</a:t>
            </a:r>
            <a:r>
              <a:rPr lang="en-US" sz="1125">
                <a:solidFill>
                  <a:srgbClr val="D6E5EF"/>
                </a:solidFill>
                <a:latin typeface="Microsoft YaHei"/>
                <a:ea typeface="Microsoft YaHei"/>
              </a:rPr>
              <a:t>"——</a:t>
            </a:r>
            <a:r>
              <a:rPr lang="zh-CN" sz="1125">
                <a:solidFill>
                  <a:srgbClr val="D6E5EF"/>
                </a:solidFill>
                <a:latin typeface="Microsoft YaHei"/>
                <a:ea typeface="Microsoft YaHei"/>
              </a:rPr>
              <a:t>评委也会这样验。</a:t>
            </a:r>
            <a:endParaRPr/>
          </a:p>
        </p:txBody>
      </p:sp>
      <p:sp>
        <p:nvSpPr>
          <p:cNvPr id="1772" name="文本框 1771" descr="{&quot;isTemplate&quot;:true,&quot;type&quot;:&quot;text&quot;}"/>
          <p:cNvSpPr txBox="1"/>
          <p:nvPr/>
        </p:nvSpPr>
        <p:spPr>
          <a:xfrm>
            <a:off x="685800" y="5953125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773" name="文本框 1772" descr="{&quot;isTemplate&quot;:true,&quot;type&quot;:&quot;text&quot;}"/>
          <p:cNvSpPr txBox="1"/>
          <p:nvPr/>
        </p:nvSpPr>
        <p:spPr>
          <a:xfrm>
            <a:off x="11049000" y="5953125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42 / 44</a:t>
            </a:r>
            <a:endParaRPr/>
          </a:p>
        </p:txBody>
      </p:sp>
      <p:pic>
        <p:nvPicPr>
          <p:cNvPr id="1774" name="图形 1773"/>
          <p:cNvPicPr>
            <a:picLocks noChangeAspect="1"/>
          </p:cNvPicPr>
          <p:nvPr/>
        </p:nvPicPr>
        <p:blipFill>
          <a:blip r:embed="rId8">
            <a:alphaModFix amt="85000"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F8FAFC', padding: '20px 72px', flexDirection: 'column' }}&gt;&#10;&#10;    &lt;Box style={{ height: 100, flexDirection: 'row', alignItems: 'center', justifyContent: 'space-between' }}&gt;&#10;        &lt;Box style={{ flexDirection: 'row', alignItems: 'center', gap: 16 }}&gt;&#10;            &lt;FAIcon name='calendar-days' style={{ fill: '#0E7490', width: 32, height: 32, opacity: 0.85 }} /&gt;&#10;            &lt;Box style={{ flexDirection: 'column' }}&gt;&#10;                &lt;Text style={{ fontSize: 36, fontWeight: 'bold', color: '#0B2E4F' }}&gt;12 周推进计划与交付清单&lt;/Text&gt;&#10;                &lt;Text style={{ fontSize: 17, color: '#64748B', marginTop: 4 }}&gt;&#10;                    每一周都有能拿出来的东西，不要等到最后一周才开始产出&#10;                &lt;/Text&gt;&#10;            &lt;/Box&gt;&#10;        &lt;/Box&gt;&#10;        &lt;Box style={{ width: 6, height: 44, background: '#F59E0B', borderRadius: 3 }} /&gt;&#10;    &lt;/Box&gt;&#10;&#10;    &lt;Box style={{ height: 470, flexDirection: 'column', gap: 13 }}&gt;&#10;&#10;        &lt;Box style={{&#10;            flexDirection: 'row', paddingLeft: 116, marginBottom: 2,&#10;        }}&gt;&#10;            {[1, 2, 3, 4, 5, 6, 7, 8, 9, 10, 11, 12].map((w, i) =&gt; (&#10;                &lt;Box key={i} style={{ flex: 1, alignItems: 'center' }}&gt;&#10;                    &lt;Text style={{ fontSize: 11.5, color: '#94A3B8' }}&gt;W{w}&lt;/Text&gt;&#10;                &lt;/Box&gt;&#10;            ))}&#10;        &lt;/Box&gt;&#10;&#10;        &lt;Box style={{ flex: 1, flexDirection: 'column', gap: 9 }}&gt;&#10;            {[&#10;                { t: '选题与开题', s: 0, e: 2, c: '#0E7490', d: '开题报告' },&#10;                { t: '文献与资料库', s: 1, e: 3, c: '#0B2E4F', d: '综述初稿 + 知识库' },&#10;                { t: '需求与方案设计', s: 3, e: 5, c: '#0E7490', d: '需求清单 / 方案架构' },&#10;                { t: '核心开发或方案撰写', s: 5, e: 9, c: '#B45309', d: '可运行模块 / 方案正文' },&#10;                { t: '测试与加固', s: 8, e: 10, c: '#0B2E4F', d: '测试报告 + 加固记录' },&#10;                { t: '部署与上线', s: 9, e: 11, c: '#0E7490', d: '公网地址' },&#10;                { t: '文档与答辩准备', s: 10, e: 12, c: '#B45309', d: '论文 + 演示稿' },&#10;            ].map((x, i) =&gt; (&#10;                &lt;Box key={i} style={{ flex: 1, flexDirection: 'row', alignItems: 'center' }}&gt;&#10;                    &lt;Box style={{ width: 116, flexDirection: 'column' }}&gt;&#10;                        &lt;Text style={{ fontSize: 14, fontWeight: 'bold', color: '#0B2E4F', lineHeight: 1.25 }}&gt;{x.t}&lt;/Text&gt;&#10;                        &lt;Text style={{ fontSize: 11.5, color: '#94A3B8', marginTop: 2 }}&gt;{x.d}&lt;/Text&gt;&#10;                    &lt;/Box&gt;&#10;                    &lt;Box style={{ flex: 1, flexDirection: 'row', alignItems: 'center' }}&gt;&#10;                        &lt;Box style={{ flex: x.s, height: 1 }} /&gt;&#10;                        &lt;Box style={{&#10;                            flex: x.e - x.s, height: 22, background: x.c, borderRadius: 5,&#10;                            alignItems: 'center', justifyContent: 'center',&#10;                        }}&gt;&#10;                            &lt;Text style={{ fontSize: 11.5, color: '#FFFFFF', fontWeight: 'bold' }}&gt;&#10;                                W{x.s + 1}–W{x.e}&#10;                            &lt;/Text&gt;&#10;                        &lt;/Box&gt;&#10;                        &lt;Box style={{ flex: 12 - x.e, height: 1 }} /&gt;&#10;                    &lt;/Box&gt;&#10;                &lt;/Box&gt;&#10;            ))}&#10;        &lt;/Box&gt;&#10;&#10;        &lt;Box style={{&#10;            flexDirection: 'row', gap: 13,&#10;        }}&gt;&#10;            {[&#10;                { h: '分阶段交付物（缺一不可）', items: ['开题报告', '文献综述', '需求/方案文档', '可运行成果', '测试报告', '公网地址', '论文与演示稿'], bg: '#FFFFFF', bc: '#0E7490' },&#10;                { h: '答辩前 3 天自检', items: ['演示环境能联网跑通', '准备好离线截图预案', '每项功能能说出设计理由', '数据与结论都能回溯来源'], bg: '#FFF7E6', bc: '#F59E0B' },&#10;            ].map((x, i) =&gt; (&#10;                &lt;Box key={i} style={{&#10;                    flex: 1, background: x.bg, borderRadius: 11, border: '1px solid #E2E8F0',&#10;                    borderLeft: `4px solid ${x.bc}`, padding: '11px 17px',&#10;                    flexDirection: 'row', alignItems: 'center', gap: 14,&#10;                }}&gt;&#10;                    &lt;Text style={{ fontSize: 14.5, fontWeight: 'bold', color: '#0B2E4F', width: 158 }}&gt;{x.h}&lt;/Text&gt;&#10;                    &lt;Box style={{ flex: 1, flexDirection: 'row', flexWrap: 'wrap', gap: 6 }}&gt;&#10;                        {x.items.map((t, j) =&gt; (&#10;                            &lt;Box key={j} style={{ background: '#F1F5F9', borderRadius: 6, paddingLeft: 9, paddingRight: 9, paddingTop: 3, paddingBottom: 3 }}&gt;&#10;                                &lt;Text style={{ fontSize: 12.5, color: '#334155' }}&gt;{t}&lt;/Text&gt;&#10;                            &lt;/Box&gt;&#10;                        ))}&#10;                    &lt;/Box&gt;&#10;                &lt;/Box&gt;&#10;            ))}&#10;        &lt;/Box&gt;&#10;&#10;    &lt;/Box&gt;&#10;&#10;    &lt;Box style={{ height: 60, flexDirection: 'row', alignItems: 'center', justifyContent: 'space-between' }}&gt;&#10;        &lt;Text style={{ fontSize: 14, color: '#94A3B8' }}&gt;信息安全与管理 · 毕业设计能力提升培训&lt;/Text&gt;&#10;        &lt;Text style={{ fontSize: 14, color: '#94A3B8' }}&gt;43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矩形 177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77" name="文本框 1776" descr="{&quot;isTemplate&quot;:true,&quot;type&quot;:&quot;text&quot;}"/>
          <p:cNvSpPr txBox="1"/>
          <p:nvPr/>
        </p:nvSpPr>
        <p:spPr>
          <a:xfrm>
            <a:off x="1143000" y="342900"/>
            <a:ext cx="421005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B2E4F"/>
                </a:solidFill>
                <a:latin typeface="Microsoft YaHei"/>
                <a:ea typeface="Microsoft YaHei"/>
              </a:rPr>
              <a:t>12 </a:t>
            </a:r>
            <a:r>
              <a:rPr lang="zh-CN" sz="2700" b="1">
                <a:solidFill>
                  <a:srgbClr val="0B2E4F"/>
                </a:solidFill>
                <a:latin typeface="Microsoft YaHei"/>
                <a:ea typeface="Microsoft YaHei"/>
              </a:rPr>
              <a:t>周推进计划与交付清单</a:t>
            </a:r>
            <a:endParaRPr/>
          </a:p>
        </p:txBody>
      </p:sp>
      <p:sp>
        <p:nvSpPr>
          <p:cNvPr id="1778" name="文本框 1777" descr="{&quot;isTemplate&quot;:true,&quot;type&quot;:&quot;text&quot;}"/>
          <p:cNvSpPr txBox="1"/>
          <p:nvPr/>
        </p:nvSpPr>
        <p:spPr>
          <a:xfrm>
            <a:off x="1143000" y="800100"/>
            <a:ext cx="42100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>
                <a:solidFill>
                  <a:srgbClr val="64748B"/>
                </a:solidFill>
                <a:latin typeface="Microsoft YaHei"/>
                <a:ea typeface="Microsoft YaHei"/>
              </a:rPr>
              <a:t>每一周都有能拿出来的东西，不要等到最后一周才开始产出</a:t>
            </a:r>
            <a:endParaRPr/>
          </a:p>
        </p:txBody>
      </p:sp>
      <p:sp>
        <p:nvSpPr>
          <p:cNvPr id="1779" name="矩形: 圆角 1778"/>
          <p:cNvSpPr/>
          <p:nvPr/>
        </p:nvSpPr>
        <p:spPr>
          <a:xfrm>
            <a:off x="11449050" y="457200"/>
            <a:ext cx="57150" cy="4191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80" name="文本框 1779" descr="{&quot;isTemplate&quot;:true,&quot;type&quot;:&quot;text&quot;}"/>
          <p:cNvSpPr txBox="1"/>
          <p:nvPr/>
        </p:nvSpPr>
        <p:spPr>
          <a:xfrm>
            <a:off x="2105025" y="1143000"/>
            <a:ext cx="180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W1</a:t>
            </a:r>
            <a:endParaRPr/>
          </a:p>
        </p:txBody>
      </p:sp>
      <p:sp>
        <p:nvSpPr>
          <p:cNvPr id="1781" name="文本框 1780" descr="{&quot;isTemplate&quot;:true,&quot;type&quot;:&quot;text&quot;}"/>
          <p:cNvSpPr txBox="1"/>
          <p:nvPr/>
        </p:nvSpPr>
        <p:spPr>
          <a:xfrm>
            <a:off x="2914650" y="1143000"/>
            <a:ext cx="180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W2</a:t>
            </a:r>
            <a:endParaRPr/>
          </a:p>
        </p:txBody>
      </p:sp>
      <p:sp>
        <p:nvSpPr>
          <p:cNvPr id="1782" name="文本框 1781" descr="{&quot;isTemplate&quot;:true,&quot;type&quot;:&quot;text&quot;}"/>
          <p:cNvSpPr txBox="1"/>
          <p:nvPr/>
        </p:nvSpPr>
        <p:spPr>
          <a:xfrm>
            <a:off x="3724275" y="1143000"/>
            <a:ext cx="180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W3</a:t>
            </a:r>
            <a:endParaRPr/>
          </a:p>
        </p:txBody>
      </p:sp>
      <p:sp>
        <p:nvSpPr>
          <p:cNvPr id="1783" name="文本框 1782" descr="{&quot;isTemplate&quot;:true,&quot;type&quot;:&quot;text&quot;}"/>
          <p:cNvSpPr txBox="1"/>
          <p:nvPr/>
        </p:nvSpPr>
        <p:spPr>
          <a:xfrm>
            <a:off x="4533900" y="1143000"/>
            <a:ext cx="180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W4</a:t>
            </a:r>
            <a:endParaRPr/>
          </a:p>
        </p:txBody>
      </p:sp>
      <p:sp>
        <p:nvSpPr>
          <p:cNvPr id="1784" name="文本框 1783" descr="{&quot;isTemplate&quot;:true,&quot;type&quot;:&quot;text&quot;}"/>
          <p:cNvSpPr txBox="1"/>
          <p:nvPr/>
        </p:nvSpPr>
        <p:spPr>
          <a:xfrm>
            <a:off x="5343525" y="1143000"/>
            <a:ext cx="180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W5</a:t>
            </a:r>
            <a:endParaRPr/>
          </a:p>
        </p:txBody>
      </p:sp>
      <p:sp>
        <p:nvSpPr>
          <p:cNvPr id="1785" name="文本框 1784" descr="{&quot;isTemplate&quot;:true,&quot;type&quot;:&quot;text&quot;}"/>
          <p:cNvSpPr txBox="1"/>
          <p:nvPr/>
        </p:nvSpPr>
        <p:spPr>
          <a:xfrm>
            <a:off x="6153150" y="1143000"/>
            <a:ext cx="180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W6</a:t>
            </a:r>
            <a:endParaRPr/>
          </a:p>
        </p:txBody>
      </p:sp>
      <p:sp>
        <p:nvSpPr>
          <p:cNvPr id="1786" name="文本框 1785" descr="{&quot;isTemplate&quot;:true,&quot;type&quot;:&quot;text&quot;}"/>
          <p:cNvSpPr txBox="1"/>
          <p:nvPr/>
        </p:nvSpPr>
        <p:spPr>
          <a:xfrm>
            <a:off x="6962775" y="1143000"/>
            <a:ext cx="180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W7</a:t>
            </a:r>
            <a:endParaRPr/>
          </a:p>
        </p:txBody>
      </p:sp>
      <p:sp>
        <p:nvSpPr>
          <p:cNvPr id="1787" name="文本框 1786" descr="{&quot;isTemplate&quot;:true,&quot;type&quot;:&quot;text&quot;}"/>
          <p:cNvSpPr txBox="1"/>
          <p:nvPr/>
        </p:nvSpPr>
        <p:spPr>
          <a:xfrm>
            <a:off x="7772400" y="1143000"/>
            <a:ext cx="180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W8</a:t>
            </a:r>
            <a:endParaRPr/>
          </a:p>
        </p:txBody>
      </p:sp>
      <p:sp>
        <p:nvSpPr>
          <p:cNvPr id="1788" name="文本框 1787" descr="{&quot;isTemplate&quot;:true,&quot;type&quot;:&quot;text&quot;}"/>
          <p:cNvSpPr txBox="1"/>
          <p:nvPr/>
        </p:nvSpPr>
        <p:spPr>
          <a:xfrm>
            <a:off x="8582025" y="1143000"/>
            <a:ext cx="180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W9</a:t>
            </a:r>
            <a:endParaRPr/>
          </a:p>
        </p:txBody>
      </p:sp>
      <p:sp>
        <p:nvSpPr>
          <p:cNvPr id="1789" name="文本框 1788" descr="{&quot;isTemplate&quot;:true,&quot;type&quot;:&quot;text&quot;}"/>
          <p:cNvSpPr txBox="1"/>
          <p:nvPr/>
        </p:nvSpPr>
        <p:spPr>
          <a:xfrm>
            <a:off x="9363075" y="1143000"/>
            <a:ext cx="2476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W10</a:t>
            </a:r>
            <a:endParaRPr/>
          </a:p>
        </p:txBody>
      </p:sp>
      <p:sp>
        <p:nvSpPr>
          <p:cNvPr id="1790" name="文本框 1789" descr="{&quot;isTemplate&quot;:true,&quot;type&quot;:&quot;text&quot;}"/>
          <p:cNvSpPr txBox="1"/>
          <p:nvPr/>
        </p:nvSpPr>
        <p:spPr>
          <a:xfrm>
            <a:off x="10172700" y="1143000"/>
            <a:ext cx="2476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W11</a:t>
            </a:r>
            <a:endParaRPr/>
          </a:p>
        </p:txBody>
      </p:sp>
      <p:sp>
        <p:nvSpPr>
          <p:cNvPr id="1791" name="文本框 1790" descr="{&quot;isTemplate&quot;:true,&quot;type&quot;:&quot;text&quot;}"/>
          <p:cNvSpPr txBox="1"/>
          <p:nvPr/>
        </p:nvSpPr>
        <p:spPr>
          <a:xfrm>
            <a:off x="10982325" y="1143000"/>
            <a:ext cx="2476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W12</a:t>
            </a:r>
            <a:endParaRPr/>
          </a:p>
        </p:txBody>
      </p:sp>
      <p:sp>
        <p:nvSpPr>
          <p:cNvPr id="1792" name="文本框 1791" descr="{&quot;isTemplate&quot;:true,&quot;type&quot;:&quot;text&quot;}"/>
          <p:cNvSpPr txBox="1"/>
          <p:nvPr/>
        </p:nvSpPr>
        <p:spPr>
          <a:xfrm>
            <a:off x="685800" y="1438275"/>
            <a:ext cx="1104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050" b="1">
                <a:solidFill>
                  <a:srgbClr val="0B2E4F"/>
                </a:solidFill>
                <a:latin typeface="Microsoft YaHei"/>
                <a:ea typeface="Microsoft YaHei"/>
              </a:rPr>
              <a:t>选题与开题</a:t>
            </a:r>
            <a:endParaRPr/>
          </a:p>
        </p:txBody>
      </p:sp>
      <p:sp>
        <p:nvSpPr>
          <p:cNvPr id="1793" name="文本框 1792" descr="{&quot;isTemplate&quot;:true,&quot;type&quot;:&quot;text&quot;}"/>
          <p:cNvSpPr txBox="1"/>
          <p:nvPr/>
        </p:nvSpPr>
        <p:spPr>
          <a:xfrm>
            <a:off x="685800" y="1657350"/>
            <a:ext cx="11049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开题报告</a:t>
            </a:r>
            <a:endParaRPr/>
          </a:p>
        </p:txBody>
      </p:sp>
      <p:sp>
        <p:nvSpPr>
          <p:cNvPr id="1794" name="矩形: 圆角 1793"/>
          <p:cNvSpPr/>
          <p:nvPr/>
        </p:nvSpPr>
        <p:spPr>
          <a:xfrm>
            <a:off x="1790700" y="1504950"/>
            <a:ext cx="1619250" cy="209550"/>
          </a:xfrm>
          <a:prstGeom prst="roundRect">
            <a:avLst>
              <a:gd name="adj" fmla="val 22727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95" name="文本框 1794" descr="{&quot;isTemplate&quot;:true,&quot;type&quot;:&quot;text&quot;}"/>
          <p:cNvSpPr txBox="1"/>
          <p:nvPr/>
        </p:nvSpPr>
        <p:spPr>
          <a:xfrm>
            <a:off x="2381250" y="1543050"/>
            <a:ext cx="4381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W1–W2</a:t>
            </a:r>
            <a:endParaRPr/>
          </a:p>
        </p:txBody>
      </p:sp>
      <p:sp>
        <p:nvSpPr>
          <p:cNvPr id="1796" name="文本框 1795" descr="{&quot;isTemplate&quot;:true,&quot;type&quot;:&quot;text&quot;}"/>
          <p:cNvSpPr txBox="1"/>
          <p:nvPr/>
        </p:nvSpPr>
        <p:spPr>
          <a:xfrm>
            <a:off x="685800" y="1905000"/>
            <a:ext cx="1104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050" b="1">
                <a:solidFill>
                  <a:srgbClr val="0B2E4F"/>
                </a:solidFill>
                <a:latin typeface="Microsoft YaHei"/>
                <a:ea typeface="Microsoft YaHei"/>
              </a:rPr>
              <a:t>文献与资料库</a:t>
            </a:r>
            <a:endParaRPr/>
          </a:p>
        </p:txBody>
      </p:sp>
      <p:sp>
        <p:nvSpPr>
          <p:cNvPr id="1797" name="文本框 1796" descr="{&quot;isTemplate&quot;:true,&quot;type&quot;:&quot;text&quot;}"/>
          <p:cNvSpPr txBox="1"/>
          <p:nvPr/>
        </p:nvSpPr>
        <p:spPr>
          <a:xfrm>
            <a:off x="685800" y="2124075"/>
            <a:ext cx="11049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综述初稿</a:t>
            </a: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 + </a:t>
            </a: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知识库</a:t>
            </a:r>
            <a:endParaRPr/>
          </a:p>
        </p:txBody>
      </p:sp>
      <p:sp>
        <p:nvSpPr>
          <p:cNvPr id="1798" name="矩形: 圆角 1797"/>
          <p:cNvSpPr/>
          <p:nvPr/>
        </p:nvSpPr>
        <p:spPr>
          <a:xfrm>
            <a:off x="2600325" y="1981200"/>
            <a:ext cx="1619250" cy="209550"/>
          </a:xfrm>
          <a:prstGeom prst="roundRect">
            <a:avLst>
              <a:gd name="adj" fmla="val 2272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99" name="文本框 1798" descr="{&quot;isTemplate&quot;:true,&quot;type&quot;:&quot;text&quot;}"/>
          <p:cNvSpPr txBox="1"/>
          <p:nvPr/>
        </p:nvSpPr>
        <p:spPr>
          <a:xfrm>
            <a:off x="3190875" y="2019300"/>
            <a:ext cx="4381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W2–W3</a:t>
            </a:r>
            <a:endParaRPr/>
          </a:p>
        </p:txBody>
      </p:sp>
      <p:sp>
        <p:nvSpPr>
          <p:cNvPr id="1800" name="文本框 1799" descr="{&quot;isTemplate&quot;:true,&quot;type&quot;:&quot;text&quot;}"/>
          <p:cNvSpPr txBox="1"/>
          <p:nvPr/>
        </p:nvSpPr>
        <p:spPr>
          <a:xfrm>
            <a:off x="685800" y="2381250"/>
            <a:ext cx="1104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050" b="1">
                <a:solidFill>
                  <a:srgbClr val="0B2E4F"/>
                </a:solidFill>
                <a:latin typeface="Microsoft YaHei"/>
                <a:ea typeface="Microsoft YaHei"/>
              </a:rPr>
              <a:t>需求与方案设计</a:t>
            </a:r>
            <a:endParaRPr/>
          </a:p>
        </p:txBody>
      </p:sp>
      <p:sp>
        <p:nvSpPr>
          <p:cNvPr id="1801" name="文本框 1800" descr="{&quot;isTemplate&quot;:true,&quot;type&quot;:&quot;text&quot;}"/>
          <p:cNvSpPr txBox="1"/>
          <p:nvPr/>
        </p:nvSpPr>
        <p:spPr>
          <a:xfrm>
            <a:off x="685800" y="2600325"/>
            <a:ext cx="11049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需求清单</a:t>
            </a: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 / </a:t>
            </a: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方案架构</a:t>
            </a:r>
            <a:endParaRPr/>
          </a:p>
        </p:txBody>
      </p:sp>
      <p:sp>
        <p:nvSpPr>
          <p:cNvPr id="1802" name="矩形: 圆角 1801"/>
          <p:cNvSpPr/>
          <p:nvPr/>
        </p:nvSpPr>
        <p:spPr>
          <a:xfrm>
            <a:off x="4219575" y="2447925"/>
            <a:ext cx="1619250" cy="209550"/>
          </a:xfrm>
          <a:prstGeom prst="roundRect">
            <a:avLst>
              <a:gd name="adj" fmla="val 22727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03" name="文本框 1802" descr="{&quot;isTemplate&quot;:true,&quot;type&quot;:&quot;text&quot;}"/>
          <p:cNvSpPr txBox="1"/>
          <p:nvPr/>
        </p:nvSpPr>
        <p:spPr>
          <a:xfrm>
            <a:off x="4810125" y="2486025"/>
            <a:ext cx="4381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W4–W5</a:t>
            </a:r>
            <a:endParaRPr/>
          </a:p>
        </p:txBody>
      </p:sp>
      <p:sp>
        <p:nvSpPr>
          <p:cNvPr id="1804" name="文本框 1803" descr="{&quot;isTemplate&quot;:true,&quot;type&quot;:&quot;text&quot;}"/>
          <p:cNvSpPr txBox="1"/>
          <p:nvPr/>
        </p:nvSpPr>
        <p:spPr>
          <a:xfrm>
            <a:off x="685800" y="2847975"/>
            <a:ext cx="1104900" cy="4000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25000"/>
              </a:lnSpc>
            </a:pPr>
            <a:r>
              <a:rPr lang="zh-CN" sz="1050" b="1">
                <a:solidFill>
                  <a:srgbClr val="0B2E4F"/>
                </a:solidFill>
                <a:latin typeface="Microsoft YaHei"/>
                <a:ea typeface="Microsoft YaHei"/>
              </a:rPr>
              <a:t>核心开发或方案撰写</a:t>
            </a:r>
            <a:endParaRPr/>
          </a:p>
        </p:txBody>
      </p:sp>
      <p:sp>
        <p:nvSpPr>
          <p:cNvPr id="1805" name="文本框 1804" descr="{&quot;isTemplate&quot;:true,&quot;type&quot;:&quot;text&quot;}"/>
          <p:cNvSpPr txBox="1"/>
          <p:nvPr/>
        </p:nvSpPr>
        <p:spPr>
          <a:xfrm>
            <a:off x="685800" y="3267075"/>
            <a:ext cx="11049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可运行模块</a:t>
            </a: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 / </a:t>
            </a: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方案正文</a:t>
            </a:r>
            <a:endParaRPr/>
          </a:p>
        </p:txBody>
      </p:sp>
      <p:sp>
        <p:nvSpPr>
          <p:cNvPr id="1806" name="矩形: 圆角 1805"/>
          <p:cNvSpPr/>
          <p:nvPr/>
        </p:nvSpPr>
        <p:spPr>
          <a:xfrm>
            <a:off x="5838825" y="3019425"/>
            <a:ext cx="3238500" cy="209550"/>
          </a:xfrm>
          <a:prstGeom prst="roundRect">
            <a:avLst>
              <a:gd name="adj" fmla="val 22727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07" name="文本框 1806" descr="{&quot;isTemplate&quot;:true,&quot;type&quot;:&quot;text&quot;}"/>
          <p:cNvSpPr txBox="1"/>
          <p:nvPr/>
        </p:nvSpPr>
        <p:spPr>
          <a:xfrm>
            <a:off x="7239000" y="3057525"/>
            <a:ext cx="4381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W6–W9</a:t>
            </a:r>
            <a:endParaRPr/>
          </a:p>
        </p:txBody>
      </p:sp>
      <p:sp>
        <p:nvSpPr>
          <p:cNvPr id="1808" name="文本框 1807" descr="{&quot;isTemplate&quot;:true,&quot;type&quot;:&quot;text&quot;}"/>
          <p:cNvSpPr txBox="1"/>
          <p:nvPr/>
        </p:nvSpPr>
        <p:spPr>
          <a:xfrm>
            <a:off x="685800" y="3524250"/>
            <a:ext cx="1104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050" b="1">
                <a:solidFill>
                  <a:srgbClr val="0B2E4F"/>
                </a:solidFill>
                <a:latin typeface="Microsoft YaHei"/>
                <a:ea typeface="Microsoft YaHei"/>
              </a:rPr>
              <a:t>测试与加固</a:t>
            </a:r>
            <a:endParaRPr/>
          </a:p>
        </p:txBody>
      </p:sp>
      <p:sp>
        <p:nvSpPr>
          <p:cNvPr id="1809" name="文本框 1808" descr="{&quot;isTemplate&quot;:true,&quot;type&quot;:&quot;text&quot;}"/>
          <p:cNvSpPr txBox="1"/>
          <p:nvPr/>
        </p:nvSpPr>
        <p:spPr>
          <a:xfrm>
            <a:off x="685800" y="3743325"/>
            <a:ext cx="11049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测试报告</a:t>
            </a: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 + </a:t>
            </a: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加固记录</a:t>
            </a:r>
            <a:endParaRPr/>
          </a:p>
        </p:txBody>
      </p:sp>
      <p:sp>
        <p:nvSpPr>
          <p:cNvPr id="1810" name="矩形: 圆角 1809"/>
          <p:cNvSpPr/>
          <p:nvPr/>
        </p:nvSpPr>
        <p:spPr>
          <a:xfrm>
            <a:off x="8267700" y="3590925"/>
            <a:ext cx="1619250" cy="209550"/>
          </a:xfrm>
          <a:prstGeom prst="roundRect">
            <a:avLst>
              <a:gd name="adj" fmla="val 2272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11" name="文本框 1810" descr="{&quot;isTemplate&quot;:true,&quot;type&quot;:&quot;text&quot;}"/>
          <p:cNvSpPr txBox="1"/>
          <p:nvPr/>
        </p:nvSpPr>
        <p:spPr>
          <a:xfrm>
            <a:off x="8829675" y="3629025"/>
            <a:ext cx="504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W9–W10</a:t>
            </a:r>
            <a:endParaRPr/>
          </a:p>
        </p:txBody>
      </p:sp>
      <p:sp>
        <p:nvSpPr>
          <p:cNvPr id="1812" name="文本框 1811" descr="{&quot;isTemplate&quot;:true,&quot;type&quot;:&quot;text&quot;}"/>
          <p:cNvSpPr txBox="1"/>
          <p:nvPr/>
        </p:nvSpPr>
        <p:spPr>
          <a:xfrm>
            <a:off x="685800" y="3990975"/>
            <a:ext cx="1104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050" b="1">
                <a:solidFill>
                  <a:srgbClr val="0B2E4F"/>
                </a:solidFill>
                <a:latin typeface="Microsoft YaHei"/>
                <a:ea typeface="Microsoft YaHei"/>
              </a:rPr>
              <a:t>部署与上线</a:t>
            </a:r>
            <a:endParaRPr/>
          </a:p>
        </p:txBody>
      </p:sp>
      <p:sp>
        <p:nvSpPr>
          <p:cNvPr id="1813" name="文本框 1812" descr="{&quot;isTemplate&quot;:true,&quot;type&quot;:&quot;text&quot;}"/>
          <p:cNvSpPr txBox="1"/>
          <p:nvPr/>
        </p:nvSpPr>
        <p:spPr>
          <a:xfrm>
            <a:off x="685800" y="4210050"/>
            <a:ext cx="11049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公网地址</a:t>
            </a:r>
            <a:endParaRPr/>
          </a:p>
        </p:txBody>
      </p:sp>
      <p:sp>
        <p:nvSpPr>
          <p:cNvPr id="1814" name="矩形: 圆角 1813"/>
          <p:cNvSpPr/>
          <p:nvPr/>
        </p:nvSpPr>
        <p:spPr>
          <a:xfrm>
            <a:off x="9077325" y="4067175"/>
            <a:ext cx="1619250" cy="209550"/>
          </a:xfrm>
          <a:prstGeom prst="roundRect">
            <a:avLst>
              <a:gd name="adj" fmla="val 22727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15" name="文本框 1814" descr="{&quot;isTemplate&quot;:true,&quot;type&quot;:&quot;text&quot;}"/>
          <p:cNvSpPr txBox="1"/>
          <p:nvPr/>
        </p:nvSpPr>
        <p:spPr>
          <a:xfrm>
            <a:off x="9601200" y="4105275"/>
            <a:ext cx="5715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W10–W11</a:t>
            </a:r>
            <a:endParaRPr/>
          </a:p>
        </p:txBody>
      </p:sp>
      <p:sp>
        <p:nvSpPr>
          <p:cNvPr id="1816" name="文本框 1815" descr="{&quot;isTemplate&quot;:true,&quot;type&quot;:&quot;text&quot;}"/>
          <p:cNvSpPr txBox="1"/>
          <p:nvPr/>
        </p:nvSpPr>
        <p:spPr>
          <a:xfrm>
            <a:off x="685800" y="4467225"/>
            <a:ext cx="1104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5000"/>
              </a:lnSpc>
            </a:pPr>
            <a:r>
              <a:rPr lang="zh-CN" sz="1050" b="1">
                <a:solidFill>
                  <a:srgbClr val="0B2E4F"/>
                </a:solidFill>
                <a:latin typeface="Microsoft YaHei"/>
                <a:ea typeface="Microsoft YaHei"/>
              </a:rPr>
              <a:t>文档与答辩准备</a:t>
            </a:r>
            <a:endParaRPr/>
          </a:p>
        </p:txBody>
      </p:sp>
      <p:sp>
        <p:nvSpPr>
          <p:cNvPr id="1817" name="文本框 1816" descr="{&quot;isTemplate&quot;:true,&quot;type&quot;:&quot;text&quot;}"/>
          <p:cNvSpPr txBox="1"/>
          <p:nvPr/>
        </p:nvSpPr>
        <p:spPr>
          <a:xfrm>
            <a:off x="685800" y="4686300"/>
            <a:ext cx="11049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论文</a:t>
            </a:r>
            <a:r>
              <a:rPr lang="en-US" sz="863">
                <a:solidFill>
                  <a:srgbClr val="94A3B8"/>
                </a:solidFill>
                <a:latin typeface="Microsoft YaHei"/>
                <a:ea typeface="Microsoft YaHei"/>
              </a:rPr>
              <a:t> + </a:t>
            </a:r>
            <a:r>
              <a:rPr lang="zh-CN" sz="863">
                <a:solidFill>
                  <a:srgbClr val="94A3B8"/>
                </a:solidFill>
                <a:latin typeface="Microsoft YaHei"/>
                <a:ea typeface="Microsoft YaHei"/>
              </a:rPr>
              <a:t>演示稿</a:t>
            </a:r>
            <a:endParaRPr/>
          </a:p>
        </p:txBody>
      </p:sp>
      <p:sp>
        <p:nvSpPr>
          <p:cNvPr id="1818" name="矩形: 圆角 1817"/>
          <p:cNvSpPr/>
          <p:nvPr/>
        </p:nvSpPr>
        <p:spPr>
          <a:xfrm>
            <a:off x="9886950" y="4533900"/>
            <a:ext cx="1619250" cy="209550"/>
          </a:xfrm>
          <a:prstGeom prst="roundRect">
            <a:avLst>
              <a:gd name="adj" fmla="val 22727"/>
            </a:avLst>
          </a:prstGeom>
          <a:solidFill>
            <a:srgbClr val="B4530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19" name="文本框 1818" descr="{&quot;isTemplate&quot;:true,&quot;type&quot;:&quot;text&quot;}"/>
          <p:cNvSpPr txBox="1"/>
          <p:nvPr/>
        </p:nvSpPr>
        <p:spPr>
          <a:xfrm>
            <a:off x="10410825" y="4572000"/>
            <a:ext cx="5715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63" b="1">
                <a:solidFill>
                  <a:srgbClr val="FFFFFF"/>
                </a:solidFill>
                <a:latin typeface="Microsoft YaHei"/>
                <a:ea typeface="Microsoft YaHei"/>
              </a:rPr>
              <a:t>W11–W12</a:t>
            </a:r>
            <a:endParaRPr/>
          </a:p>
        </p:txBody>
      </p:sp>
      <p:sp>
        <p:nvSpPr>
          <p:cNvPr id="1820" name="矩形: 圆角 1819"/>
          <p:cNvSpPr/>
          <p:nvPr/>
        </p:nvSpPr>
        <p:spPr>
          <a:xfrm>
            <a:off x="723900" y="4953000"/>
            <a:ext cx="5353050" cy="666750"/>
          </a:xfrm>
          <a:prstGeom prst="roundRect">
            <a:avLst>
              <a:gd name="adj" fmla="val 1571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21" name="任意多边形: 形状 1820"/>
          <p:cNvSpPr/>
          <p:nvPr/>
        </p:nvSpPr>
        <p:spPr>
          <a:xfrm>
            <a:off x="723900" y="4953000"/>
            <a:ext cx="5353050" cy="666750"/>
          </a:xfrm>
          <a:custGeom>
            <a:avLst/>
            <a:gdLst/>
            <a:ahLst/>
            <a:cxnLst/>
            <a:rect l="0" t="0" r="0" b="0"/>
            <a:pathLst>
              <a:path w="562" h="70">
                <a:moveTo>
                  <a:pt x="10" y="0"/>
                </a:moveTo>
                <a:cubicBezTo>
                  <a:pt x="7" y="0"/>
                  <a:pt x="4" y="3"/>
                  <a:pt x="4" y="7"/>
                </a:cubicBezTo>
                <a:lnTo>
                  <a:pt x="4" y="63"/>
                </a:lnTo>
                <a:cubicBezTo>
                  <a:pt x="4" y="66"/>
                  <a:pt x="6" y="69"/>
                  <a:pt x="9" y="70"/>
                </a:cubicBezTo>
                <a:cubicBezTo>
                  <a:pt x="4" y="69"/>
                  <a:pt x="0" y="64"/>
                  <a:pt x="0" y="59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22" name="文本框 1821" descr="{&quot;isTemplate&quot;:true,&quot;type&quot;:&quot;text&quot;}"/>
          <p:cNvSpPr txBox="1"/>
          <p:nvPr/>
        </p:nvSpPr>
        <p:spPr>
          <a:xfrm>
            <a:off x="885825" y="5124450"/>
            <a:ext cx="1504950" cy="3333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分阶段交付物（缺一不可）</a:t>
            </a:r>
            <a:endParaRPr/>
          </a:p>
        </p:txBody>
      </p:sp>
      <p:sp>
        <p:nvSpPr>
          <p:cNvPr id="1823" name="矩形: 圆角 1822"/>
          <p:cNvSpPr/>
          <p:nvPr/>
        </p:nvSpPr>
        <p:spPr>
          <a:xfrm>
            <a:off x="2524125" y="5057775"/>
            <a:ext cx="647700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24" name="文本框 1823" descr="{&quot;isTemplate&quot;:true,&quot;type&quot;:&quot;text&quot;}"/>
          <p:cNvSpPr txBox="1"/>
          <p:nvPr/>
        </p:nvSpPr>
        <p:spPr>
          <a:xfrm>
            <a:off x="2609850" y="5086350"/>
            <a:ext cx="4762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开题报告</a:t>
            </a:r>
            <a:endParaRPr/>
          </a:p>
        </p:txBody>
      </p:sp>
      <p:sp>
        <p:nvSpPr>
          <p:cNvPr id="1825" name="矩形: 圆角 1824"/>
          <p:cNvSpPr/>
          <p:nvPr/>
        </p:nvSpPr>
        <p:spPr>
          <a:xfrm>
            <a:off x="3228975" y="5057775"/>
            <a:ext cx="647700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26" name="文本框 1825" descr="{&quot;isTemplate&quot;:true,&quot;type&quot;:&quot;text&quot;}"/>
          <p:cNvSpPr txBox="1"/>
          <p:nvPr/>
        </p:nvSpPr>
        <p:spPr>
          <a:xfrm>
            <a:off x="3314700" y="5086350"/>
            <a:ext cx="4762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文献综述</a:t>
            </a:r>
            <a:endParaRPr/>
          </a:p>
        </p:txBody>
      </p:sp>
      <p:sp>
        <p:nvSpPr>
          <p:cNvPr id="1827" name="矩形: 圆角 1826"/>
          <p:cNvSpPr/>
          <p:nvPr/>
        </p:nvSpPr>
        <p:spPr>
          <a:xfrm>
            <a:off x="3933825" y="5057775"/>
            <a:ext cx="942975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28" name="文本框 1827" descr="{&quot;isTemplate&quot;:true,&quot;type&quot;:&quot;text&quot;}"/>
          <p:cNvSpPr txBox="1"/>
          <p:nvPr/>
        </p:nvSpPr>
        <p:spPr>
          <a:xfrm>
            <a:off x="4019550" y="5086350"/>
            <a:ext cx="771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需求</a:t>
            </a:r>
            <a:r>
              <a:rPr lang="en-US" sz="938">
                <a:solidFill>
                  <a:srgbClr val="334155"/>
                </a:solidFill>
                <a:latin typeface="Microsoft YaHei"/>
                <a:ea typeface="Microsoft YaHei"/>
              </a:rPr>
              <a:t>/</a:t>
            </a: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方案文档</a:t>
            </a:r>
            <a:endParaRPr/>
          </a:p>
        </p:txBody>
      </p:sp>
      <p:sp>
        <p:nvSpPr>
          <p:cNvPr id="1829" name="矩形: 圆角 1828"/>
          <p:cNvSpPr/>
          <p:nvPr/>
        </p:nvSpPr>
        <p:spPr>
          <a:xfrm>
            <a:off x="4933950" y="5057775"/>
            <a:ext cx="771525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30" name="文本框 1829" descr="{&quot;isTemplate&quot;:true,&quot;type&quot;:&quot;text&quot;}"/>
          <p:cNvSpPr txBox="1"/>
          <p:nvPr/>
        </p:nvSpPr>
        <p:spPr>
          <a:xfrm>
            <a:off x="5019675" y="5086350"/>
            <a:ext cx="6000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可运行成果</a:t>
            </a:r>
            <a:endParaRPr/>
          </a:p>
        </p:txBody>
      </p:sp>
      <p:sp>
        <p:nvSpPr>
          <p:cNvPr id="1831" name="矩形: 圆角 1830"/>
          <p:cNvSpPr/>
          <p:nvPr/>
        </p:nvSpPr>
        <p:spPr>
          <a:xfrm>
            <a:off x="2524125" y="5314950"/>
            <a:ext cx="647700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32" name="文本框 1831" descr="{&quot;isTemplate&quot;:true,&quot;type&quot;:&quot;text&quot;}"/>
          <p:cNvSpPr txBox="1"/>
          <p:nvPr/>
        </p:nvSpPr>
        <p:spPr>
          <a:xfrm>
            <a:off x="2609850" y="5343525"/>
            <a:ext cx="4762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测试报告</a:t>
            </a:r>
            <a:endParaRPr/>
          </a:p>
        </p:txBody>
      </p:sp>
      <p:sp>
        <p:nvSpPr>
          <p:cNvPr id="1833" name="矩形: 圆角 1832"/>
          <p:cNvSpPr/>
          <p:nvPr/>
        </p:nvSpPr>
        <p:spPr>
          <a:xfrm>
            <a:off x="3228975" y="5314950"/>
            <a:ext cx="647700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34" name="文本框 1833" descr="{&quot;isTemplate&quot;:true,&quot;type&quot;:&quot;text&quot;}"/>
          <p:cNvSpPr txBox="1"/>
          <p:nvPr/>
        </p:nvSpPr>
        <p:spPr>
          <a:xfrm>
            <a:off x="3314700" y="5343525"/>
            <a:ext cx="4762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公网地址</a:t>
            </a:r>
            <a:endParaRPr/>
          </a:p>
        </p:txBody>
      </p:sp>
      <p:sp>
        <p:nvSpPr>
          <p:cNvPr id="1835" name="矩形: 圆角 1834"/>
          <p:cNvSpPr/>
          <p:nvPr/>
        </p:nvSpPr>
        <p:spPr>
          <a:xfrm>
            <a:off x="3933825" y="5314950"/>
            <a:ext cx="885825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36" name="文本框 1835" descr="{&quot;isTemplate&quot;:true,&quot;type&quot;:&quot;text&quot;}"/>
          <p:cNvSpPr txBox="1"/>
          <p:nvPr/>
        </p:nvSpPr>
        <p:spPr>
          <a:xfrm>
            <a:off x="4019550" y="5343525"/>
            <a:ext cx="7143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论文与演示稿</a:t>
            </a:r>
            <a:endParaRPr/>
          </a:p>
        </p:txBody>
      </p:sp>
      <p:sp>
        <p:nvSpPr>
          <p:cNvPr id="1837" name="矩形: 圆角 1836"/>
          <p:cNvSpPr/>
          <p:nvPr/>
        </p:nvSpPr>
        <p:spPr>
          <a:xfrm>
            <a:off x="6200775" y="4953000"/>
            <a:ext cx="5343525" cy="666750"/>
          </a:xfrm>
          <a:prstGeom prst="roundRect">
            <a:avLst>
              <a:gd name="adj" fmla="val 15714"/>
            </a:avLst>
          </a:prstGeom>
          <a:solidFill>
            <a:srgbClr val="FFF7E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38" name="任意多边形: 形状 1837"/>
          <p:cNvSpPr/>
          <p:nvPr/>
        </p:nvSpPr>
        <p:spPr>
          <a:xfrm>
            <a:off x="6200775" y="4953000"/>
            <a:ext cx="5343525" cy="666750"/>
          </a:xfrm>
          <a:custGeom>
            <a:avLst/>
            <a:gdLst/>
            <a:ahLst/>
            <a:cxnLst/>
            <a:rect l="0" t="0" r="0" b="0"/>
            <a:pathLst>
              <a:path w="561" h="70">
                <a:moveTo>
                  <a:pt x="10" y="0"/>
                </a:moveTo>
                <a:cubicBezTo>
                  <a:pt x="7" y="0"/>
                  <a:pt x="4" y="3"/>
                  <a:pt x="4" y="7"/>
                </a:cubicBezTo>
                <a:lnTo>
                  <a:pt x="4" y="63"/>
                </a:lnTo>
                <a:cubicBezTo>
                  <a:pt x="4" y="66"/>
                  <a:pt x="6" y="69"/>
                  <a:pt x="9" y="70"/>
                </a:cubicBezTo>
                <a:cubicBezTo>
                  <a:pt x="4" y="69"/>
                  <a:pt x="0" y="64"/>
                  <a:pt x="0" y="59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39" name="文本框 1838" descr="{&quot;isTemplate&quot;:true,&quot;type&quot;:&quot;text&quot;}"/>
          <p:cNvSpPr txBox="1"/>
          <p:nvPr/>
        </p:nvSpPr>
        <p:spPr>
          <a:xfrm>
            <a:off x="6362700" y="5200650"/>
            <a:ext cx="15049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答辩前</a:t>
            </a:r>
            <a:r>
              <a:rPr lang="en-US" sz="1088" b="1">
                <a:solidFill>
                  <a:srgbClr val="0B2E4F"/>
                </a:solidFill>
                <a:latin typeface="Microsoft YaHei"/>
                <a:ea typeface="Microsoft YaHei"/>
              </a:rPr>
              <a:t> 3 </a:t>
            </a:r>
            <a:r>
              <a:rPr lang="zh-CN" sz="1088" b="1">
                <a:solidFill>
                  <a:srgbClr val="0B2E4F"/>
                </a:solidFill>
                <a:latin typeface="Microsoft YaHei"/>
                <a:ea typeface="Microsoft YaHei"/>
              </a:rPr>
              <a:t>天自检</a:t>
            </a:r>
            <a:endParaRPr/>
          </a:p>
        </p:txBody>
      </p:sp>
      <p:sp>
        <p:nvSpPr>
          <p:cNvPr id="1840" name="矩形: 圆角 1839"/>
          <p:cNvSpPr/>
          <p:nvPr/>
        </p:nvSpPr>
        <p:spPr>
          <a:xfrm>
            <a:off x="8001000" y="5057775"/>
            <a:ext cx="1247775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41" name="文本框 1840" descr="{&quot;isTemplate&quot;:true,&quot;type&quot;:&quot;text&quot;}"/>
          <p:cNvSpPr txBox="1"/>
          <p:nvPr/>
        </p:nvSpPr>
        <p:spPr>
          <a:xfrm>
            <a:off x="8086725" y="5086350"/>
            <a:ext cx="10763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演示环境能联网跑通</a:t>
            </a:r>
            <a:endParaRPr/>
          </a:p>
        </p:txBody>
      </p:sp>
      <p:sp>
        <p:nvSpPr>
          <p:cNvPr id="1842" name="矩形: 圆角 1841"/>
          <p:cNvSpPr/>
          <p:nvPr/>
        </p:nvSpPr>
        <p:spPr>
          <a:xfrm>
            <a:off x="9305925" y="5057775"/>
            <a:ext cx="1247775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43" name="文本框 1842" descr="{&quot;isTemplate&quot;:true,&quot;type&quot;:&quot;text&quot;}"/>
          <p:cNvSpPr txBox="1"/>
          <p:nvPr/>
        </p:nvSpPr>
        <p:spPr>
          <a:xfrm>
            <a:off x="9391650" y="5086350"/>
            <a:ext cx="10763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准备好离线截图预案</a:t>
            </a:r>
            <a:endParaRPr/>
          </a:p>
        </p:txBody>
      </p:sp>
      <p:sp>
        <p:nvSpPr>
          <p:cNvPr id="1844" name="矩形: 圆角 1843"/>
          <p:cNvSpPr/>
          <p:nvPr/>
        </p:nvSpPr>
        <p:spPr>
          <a:xfrm>
            <a:off x="8001000" y="5314950"/>
            <a:ext cx="1485900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45" name="文本框 1844" descr="{&quot;isTemplate&quot;:true,&quot;type&quot;:&quot;text&quot;}"/>
          <p:cNvSpPr txBox="1"/>
          <p:nvPr/>
        </p:nvSpPr>
        <p:spPr>
          <a:xfrm>
            <a:off x="8086725" y="5343525"/>
            <a:ext cx="1314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每项功能能说出设计理由</a:t>
            </a:r>
            <a:endParaRPr/>
          </a:p>
        </p:txBody>
      </p:sp>
      <p:sp>
        <p:nvSpPr>
          <p:cNvPr id="1846" name="矩形: 圆角 1845"/>
          <p:cNvSpPr/>
          <p:nvPr/>
        </p:nvSpPr>
        <p:spPr>
          <a:xfrm>
            <a:off x="9544050" y="5314950"/>
            <a:ext cx="1485900" cy="200025"/>
          </a:xfrm>
          <a:prstGeom prst="roundRect">
            <a:avLst>
              <a:gd name="adj" fmla="val 28571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47" name="文本框 1846" descr="{&quot;isTemplate&quot;:true,&quot;type&quot;:&quot;text&quot;}"/>
          <p:cNvSpPr txBox="1"/>
          <p:nvPr/>
        </p:nvSpPr>
        <p:spPr>
          <a:xfrm>
            <a:off x="9629775" y="5343525"/>
            <a:ext cx="13144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38">
                <a:solidFill>
                  <a:srgbClr val="334155"/>
                </a:solidFill>
                <a:latin typeface="Microsoft YaHei"/>
                <a:ea typeface="Microsoft YaHei"/>
              </a:rPr>
              <a:t>数据与结论都能回溯来源</a:t>
            </a:r>
            <a:endParaRPr/>
          </a:p>
        </p:txBody>
      </p:sp>
      <p:sp>
        <p:nvSpPr>
          <p:cNvPr id="1848" name="文本框 1847" descr="{&quot;isTemplate&quot;:true,&quot;type&quot;:&quot;text&quot;}"/>
          <p:cNvSpPr txBox="1"/>
          <p:nvPr/>
        </p:nvSpPr>
        <p:spPr>
          <a:xfrm>
            <a:off x="685800" y="5829300"/>
            <a:ext cx="2381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 · </a:t>
            </a: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849" name="文本框 1848" descr="{&quot;isTemplate&quot;:true,&quot;type&quot;:&quot;text&quot;}"/>
          <p:cNvSpPr txBox="1"/>
          <p:nvPr/>
        </p:nvSpPr>
        <p:spPr>
          <a:xfrm>
            <a:off x="11049000" y="5829300"/>
            <a:ext cx="457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43 / 44</a:t>
            </a:r>
            <a:endParaRPr/>
          </a:p>
        </p:txBody>
      </p:sp>
      <p:pic>
        <p:nvPicPr>
          <p:cNvPr id="1850" name="图形 1849"/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" y="523875"/>
            <a:ext cx="3048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style={{ width: 1280, height: 720, background: '#0B2E4F', flexDirection: 'column' }}&gt;&#10;&#10;    &lt;Box style={{ position: 'absolute', left: 0, top: 0, width: 1280, height: 720 }}&gt;&#10;        &lt;svg width=&quot;1280&quot; height=&quot;720&quot; viewBox=&quot;0 0 1280 720&quot;&gt;&#10;            &lt;defs&gt;&#10;                &lt;linearGradient id=&quot;g44&quot; x1=&quot;0&quot; y1=&quot;0&quot; x2=&quot;1&quot; y2=&quot;1&quot;&gt;&#10;                    &lt;stop offset=&quot;0%&quot; stopColor=&quot;#0E7490&quot; stop-opacity=&quot;0.28&quot; /&gt;&#10;                    &lt;stop offset=&quot;52%&quot; stopColor=&quot;#0B2E4F&quot; stop-opacity=&quot;0&quot; /&gt;&#10;                    &lt;stop offset=&quot;100%&quot; stopColor=&quot;#F59E0B&quot; stop-opacity=&quot;0.16&quot; /&gt;&#10;                &lt;/linearGradient&gt;&#10;            &lt;/defs&gt;&#10;            &lt;rect x=&quot;0&quot; y=&quot;0&quot; width=&quot;1280&quot; height=&quot;720&quot; fill=&quot;url(#g44)&quot; /&gt;&#10;            &lt;circle cx=&quot;640&quot; cy=&quot;330&quot; r=&quot;290&quot; fill=&quot;none&quot; stroke=&quot;#0E7490&quot; stroke-width=&quot;1.2&quot; opacity=&quot;0.26&quot; /&gt;&#10;            &lt;circle cx=&quot;640&quot; cy=&quot;330&quot; r=&quot;214&quot; fill=&quot;none&quot; stroke=&quot;#0E7490&quot; stroke-width=&quot;1.2&quot; opacity=&quot;0.34&quot; /&gt;&#10;            &lt;circle cx=&quot;640&quot; cy=&quot;330&quot; r=&quot;138&quot; fill=&quot;none&quot; stroke=&quot;#F59E0B&quot; stroke-width=&quot;1.4&quot; opacity=&quot;0.32&quot; /&gt;&#10;            &lt;circle cx=&quot;640&quot; cy=&quot;330&quot; r=&quot;62&quot; fill=&quot;#0E7490&quot; opacity=&quot;0.09&quot; /&gt;&#10;            &lt;path d=&quot;M100 600 L1180 600&quot; stroke=&quot;#0E7490&quot; stroke-width=&quot;1&quot; opacity=&quot;0.2&quot; /&gt;&#10;            &lt;path d=&quot;M100 118 L1180 118&quot; stroke=&quot;#0E7490&quot; stroke-width=&quot;1&quot; opacity=&quot;0.14&quot; /&gt;&#10;            {[0, 1, 2, 3, 4, 5].map(i =&gt; (&#10;                &lt;circle key={i} cx={200 + i * 176} cy=&quot;330&quot; r=&quot;3&quot; fill=&quot;#F59E0B&quot; opacity=&quot;0.5&quot; /&gt;&#10;            ))}&#10;        &lt;/svg&gt;&#10;    &lt;/Box&gt;&#10;&#10;    &lt;Box style={{ position: 'absolute', left: 0, top: 118, width: 1280, alignItems: 'center', flexDirection: 'column' }}&gt;&#10;        &lt;Box style={{ flexDirection: 'row', alignItems: 'center', gap: 12 }}&gt;&#10;            &lt;Box style={{ width: 40, height: 3, background: '#F59E0B', borderRadius: 2 }} /&gt;&#10;            &lt;Text style={{ fontSize: 16, color: '#7FD4E4', fontWeight: 'bold', letterSpacing: 3 }}&gt;从现在开始&lt;/Text&gt;&#10;            &lt;Box style={{ width: 40, height: 3, background: '#F59E0B', borderRadius: 2 }} /&gt;&#10;        &lt;/Box&gt;&#10;&#10;        &lt;Text style={{ fontSize: 62, fontWeight: 'bold', color: '#FFFFFF', marginTop: 26, lineHeight: 1.2, textAlign: 'center' }}&gt;&#10;            三年学的是知识，毕设练的是本事&#10;        &lt;/Text&gt;&#10;        &lt;Text style={{ fontSize: 22, color: '#AFC8DA', marginTop: 20, lineHeight: 1.6, textAlign: 'center' }}&gt;&#10;            做完这一轮，你手上会多一个能给别人看的作品——&lt;br /&gt;&#10;            它比成绩单更能说明你会什么。&#10;        &lt;/Text&gt;&#10;&#10;        &lt;Box style={{ flexDirection: 'row', gap: 18, marginTop: 42 }}&gt;&#10;            {[&#10;                { n: '1', t: '今天就建知识库', d: '把已下载的文献导进 ima，建好五个文件夹', c: '#0E7490' },&#10;                { n: '2', t: '本周跑通一次部署', d: '哪怕只部署一个 Hello World，先把链路打通', c: '#F59E0B' },&#10;                { n: '3', t: '下周交一份交付物清单', d: '把 12 周计划和阶段产出写成一页纸', c: '#0E7490' },&#10;            ].map((x, i) =&gt; (&#10;                &lt;Box key={i} style={{&#10;                    width: 330, background: 'rgba(255,255,255,0.08)', borderRadius: 12,&#10;                    borderTop: `4px solid ${x.c}`, padding: '17px 20px', flexDirection: 'column', gap: 8,&#10;                }}&gt;&#10;                    &lt;Box style={{ flexDirection: 'row', alignItems: 'center', gap: 10 }}&gt;&#10;                        &lt;Box style={{&#10;                            width: 27, height: 27, borderRadius: 14, background: x.c,&#10;                            alignItems: 'center', justifyContent: 'center',&#10;                        }}&gt;&#10;                            &lt;Text style={{ fontSize: 14, fontWeight: 'bold', color: x.c === '#F59E0B' ? '#0B2E4F' : '#FFFFFF' }}&gt;{x.n}&lt;/Text&gt;&#10;                        &lt;/Box&gt;&#10;                        &lt;Text style={{ fontSize: 17.5, fontWeight: 'bold', color: '#FFFFFF' }}&gt;{x.t}&lt;/Text&gt;&#10;                    &lt;/Box&gt;&#10;                    &lt;Text style={{ fontSize: 14, color: '#AFC8DA', lineHeight: 1.5 }}&gt;{x.d}&lt;/Text&gt;&#10;                &lt;/Box&gt;&#10;            ))}&#10;        &lt;/Box&gt;&#10;    &lt;/Box&gt;&#10;&#10;    &lt;Box style={{ position: 'absolute', left: 72, bottom: 58, flexDirection: 'row', alignItems: 'center', gap: 20 }}&gt;&#10;        &lt;Box style={{ flexDirection: 'row', alignItems: 'center', gap: 8 }}&gt;&#10;            &lt;FAIcon name='shield-halved' style={{ fill: '#6B8AA3', width: 14, height: 14 }} /&gt;&#10;            &lt;Text style={{ fontSize: 13.5, color: '#6B8AA3' }}&gt;信息安全与管理 · 毕业设计能力提升培训&lt;/Text&gt;&#10;        &lt;/Box&gt;&#10;        &lt;Box style={{ width: 1, height: 14, background: '#2E4E6B' }} /&gt;&#10;        &lt;Text style={{ fontSize: 13.5, color: '#6B8AA3' }}&gt;&#10;            资源入口：xueshuchuangxin.com · ima.copilot · ai-bot.cn · skillhub.tencent.com&#10;        &lt;/Text&gt;&#10;    &lt;/Box&gt;&#10;    &lt;Box style={{ position: 'absolute', right: 72, bottom: 58 }}&gt;&#10;        &lt;Text style={{ fontSize: 13.5, color: '#6B8AA3' }}&gt;44 / 44&lt;/Text&gt;&#10;    &lt;/Box&gt;&#10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2" name="矩形 18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53" name="图形 185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/>
        </p:spPr>
      </p:pic>
      <p:sp>
        <p:nvSpPr>
          <p:cNvPr id="1854" name="矩形: 圆角 1853"/>
          <p:cNvSpPr/>
          <p:nvPr/>
        </p:nvSpPr>
        <p:spPr>
          <a:xfrm>
            <a:off x="5153025" y="1209675"/>
            <a:ext cx="381000" cy="28575"/>
          </a:xfrm>
          <a:prstGeom prst="roundRect">
            <a:avLst>
              <a:gd name="adj" fmla="val 66667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55" name="文本框 1854" descr="{&quot;isTemplate&quot;:true,&quot;type&quot;:&quot;text&quot;}"/>
          <p:cNvSpPr txBox="1"/>
          <p:nvPr/>
        </p:nvSpPr>
        <p:spPr>
          <a:xfrm>
            <a:off x="5648325" y="1123950"/>
            <a:ext cx="9048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 spc="225">
                <a:solidFill>
                  <a:srgbClr val="7FD4E4"/>
                </a:solidFill>
                <a:latin typeface="Microsoft YaHei"/>
                <a:ea typeface="Microsoft YaHei"/>
              </a:rPr>
              <a:t>从现在开始</a:t>
            </a:r>
            <a:endParaRPr/>
          </a:p>
        </p:txBody>
      </p:sp>
      <p:sp>
        <p:nvSpPr>
          <p:cNvPr id="1856" name="矩形: 圆角 1855"/>
          <p:cNvSpPr/>
          <p:nvPr/>
        </p:nvSpPr>
        <p:spPr>
          <a:xfrm>
            <a:off x="6667500" y="1209675"/>
            <a:ext cx="381000" cy="28575"/>
          </a:xfrm>
          <a:prstGeom prst="roundRect">
            <a:avLst>
              <a:gd name="adj" fmla="val 66667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57" name="文本框 1856" descr="{&quot;isTemplate&quot;:true,&quot;type&quot;:&quot;text&quot;}"/>
          <p:cNvSpPr txBox="1"/>
          <p:nvPr/>
        </p:nvSpPr>
        <p:spPr>
          <a:xfrm>
            <a:off x="1666875" y="1562100"/>
            <a:ext cx="8858250" cy="8572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20000"/>
              </a:lnSpc>
            </a:pPr>
            <a:r>
              <a:rPr lang="zh-CN" sz="4650" b="1">
                <a:solidFill>
                  <a:srgbClr val="FFFFFF"/>
                </a:solidFill>
                <a:latin typeface="Microsoft YaHei"/>
                <a:ea typeface="Microsoft YaHei"/>
              </a:rPr>
              <a:t>三年学的是知识，毕设练的是本事</a:t>
            </a:r>
            <a:endParaRPr/>
          </a:p>
        </p:txBody>
      </p:sp>
      <p:sp>
        <p:nvSpPr>
          <p:cNvPr id="1858" name="文本框 1857" descr="{&quot;isTemplate&quot;:true,&quot;type&quot;:&quot;text&quot;}"/>
          <p:cNvSpPr txBox="1"/>
          <p:nvPr/>
        </p:nvSpPr>
        <p:spPr>
          <a:xfrm>
            <a:off x="3667125" y="2609850"/>
            <a:ext cx="4857750" cy="8096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60000"/>
              </a:lnSpc>
            </a:pPr>
            <a:r>
              <a:rPr lang="zh-CN" sz="1650">
                <a:solidFill>
                  <a:srgbClr val="AFC8DA"/>
                </a:solidFill>
                <a:latin typeface="Microsoft YaHei"/>
                <a:ea typeface="Microsoft YaHei"/>
              </a:rPr>
              <a:t>做完这一轮，你手上会多一个能给别人看的作品——</a:t>
            </a:r>
            <a:endParaRPr/>
          </a:p>
          <a:p>
            <a:pPr algn="ctr">
              <a:lnSpc>
                <a:spcPct val="160000"/>
              </a:lnSpc>
            </a:pPr>
            <a:r>
              <a:rPr lang="zh-CN" sz="1650">
                <a:solidFill>
                  <a:srgbClr val="AFC8DA"/>
                </a:solidFill>
                <a:latin typeface="Microsoft YaHei"/>
                <a:ea typeface="Microsoft YaHei"/>
              </a:rPr>
              <a:t>它比成绩单更能说明你会什么。</a:t>
            </a:r>
            <a:endParaRPr/>
          </a:p>
        </p:txBody>
      </p:sp>
      <p:sp>
        <p:nvSpPr>
          <p:cNvPr id="1859" name="矩形: 圆角 1858"/>
          <p:cNvSpPr/>
          <p:nvPr/>
        </p:nvSpPr>
        <p:spPr>
          <a:xfrm>
            <a:off x="1209675" y="3857625"/>
            <a:ext cx="3143250" cy="942975"/>
          </a:xfrm>
          <a:prstGeom prst="roundRect">
            <a:avLst>
              <a:gd name="adj" fmla="val 12121"/>
            </a:avLst>
          </a:prstGeom>
          <a:solidFill>
            <a:srgbClr val="FFFFFF">
              <a:alpha val="8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60" name="任意多边形: 形状 1859"/>
          <p:cNvSpPr/>
          <p:nvPr/>
        </p:nvSpPr>
        <p:spPr>
          <a:xfrm>
            <a:off x="1209675" y="3857625"/>
            <a:ext cx="3143250" cy="942975"/>
          </a:xfrm>
          <a:custGeom>
            <a:avLst/>
            <a:gdLst/>
            <a:ahLst/>
            <a:cxnLst/>
            <a:rect l="0" t="0" r="0" b="0"/>
            <a:pathLst>
              <a:path w="330" h="99">
                <a:moveTo>
                  <a:pt x="319" y="0"/>
                </a:moveTo>
                <a:cubicBezTo>
                  <a:pt x="324" y="0"/>
                  <a:pt x="329" y="4"/>
                  <a:pt x="330" y="10"/>
                </a:cubicBezTo>
                <a:cubicBezTo>
                  <a:pt x="329" y="6"/>
                  <a:pt x="326" y="4"/>
                  <a:pt x="322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318" y="0"/>
                </a:ln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61" name="矩形: 圆角 1860"/>
          <p:cNvSpPr/>
          <p:nvPr/>
        </p:nvSpPr>
        <p:spPr>
          <a:xfrm>
            <a:off x="1400175" y="4019550"/>
            <a:ext cx="257175" cy="257175"/>
          </a:xfrm>
          <a:prstGeom prst="roundRect">
            <a:avLst>
              <a:gd name="adj" fmla="val 51852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62" name="文本框 1861" descr="{&quot;isTemplate&quot;:true,&quot;type&quot;:&quot;text&quot;}"/>
          <p:cNvSpPr txBox="1"/>
          <p:nvPr/>
        </p:nvSpPr>
        <p:spPr>
          <a:xfrm>
            <a:off x="1485900" y="4067175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endParaRPr/>
          </a:p>
        </p:txBody>
      </p:sp>
      <p:sp>
        <p:nvSpPr>
          <p:cNvPr id="1863" name="文本框 1862" descr="{&quot;isTemplate&quot;:true,&quot;type&quot;:&quot;text&quot;}"/>
          <p:cNvSpPr txBox="1"/>
          <p:nvPr/>
        </p:nvSpPr>
        <p:spPr>
          <a:xfrm>
            <a:off x="1752600" y="4048125"/>
            <a:ext cx="11715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FFFFF"/>
                </a:solidFill>
                <a:latin typeface="Microsoft YaHei"/>
                <a:ea typeface="Microsoft YaHei"/>
              </a:rPr>
              <a:t>今天就建知识库</a:t>
            </a:r>
            <a:endParaRPr/>
          </a:p>
        </p:txBody>
      </p:sp>
      <p:sp>
        <p:nvSpPr>
          <p:cNvPr id="1864" name="文本框 1863" descr="{&quot;isTemplate&quot;:true,&quot;type&quot;:&quot;text&quot;}"/>
          <p:cNvSpPr txBox="1"/>
          <p:nvPr/>
        </p:nvSpPr>
        <p:spPr>
          <a:xfrm>
            <a:off x="1400175" y="4352925"/>
            <a:ext cx="27622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把已下载的文献导进</a:t>
            </a:r>
            <a:r>
              <a:rPr lang="en-US" sz="1050">
                <a:solidFill>
                  <a:srgbClr val="AFC8DA"/>
                </a:solidFill>
                <a:latin typeface="Microsoft YaHei"/>
                <a:ea typeface="Microsoft YaHei"/>
              </a:rPr>
              <a:t> ima</a:t>
            </a: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，建好五个文件夹</a:t>
            </a:r>
            <a:endParaRPr/>
          </a:p>
        </p:txBody>
      </p:sp>
      <p:sp>
        <p:nvSpPr>
          <p:cNvPr id="1865" name="矩形: 圆角 1864"/>
          <p:cNvSpPr/>
          <p:nvPr/>
        </p:nvSpPr>
        <p:spPr>
          <a:xfrm>
            <a:off x="4524375" y="3857625"/>
            <a:ext cx="3143250" cy="942975"/>
          </a:xfrm>
          <a:prstGeom prst="roundRect">
            <a:avLst>
              <a:gd name="adj" fmla="val 12121"/>
            </a:avLst>
          </a:prstGeom>
          <a:solidFill>
            <a:srgbClr val="FFFFFF">
              <a:alpha val="8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66" name="任意多边形: 形状 1865"/>
          <p:cNvSpPr/>
          <p:nvPr/>
        </p:nvSpPr>
        <p:spPr>
          <a:xfrm>
            <a:off x="4524375" y="3857625"/>
            <a:ext cx="3143250" cy="942975"/>
          </a:xfrm>
          <a:custGeom>
            <a:avLst/>
            <a:gdLst/>
            <a:ahLst/>
            <a:cxnLst/>
            <a:rect l="0" t="0" r="0" b="0"/>
            <a:pathLst>
              <a:path w="330" h="99">
                <a:moveTo>
                  <a:pt x="319" y="0"/>
                </a:moveTo>
                <a:cubicBezTo>
                  <a:pt x="324" y="0"/>
                  <a:pt x="329" y="4"/>
                  <a:pt x="330" y="10"/>
                </a:cubicBezTo>
                <a:cubicBezTo>
                  <a:pt x="329" y="6"/>
                  <a:pt x="326" y="4"/>
                  <a:pt x="322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318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67" name="矩形: 圆角 1866"/>
          <p:cNvSpPr/>
          <p:nvPr/>
        </p:nvSpPr>
        <p:spPr>
          <a:xfrm>
            <a:off x="4714875" y="4019550"/>
            <a:ext cx="257175" cy="257175"/>
          </a:xfrm>
          <a:prstGeom prst="roundRect">
            <a:avLst>
              <a:gd name="adj" fmla="val 51852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68" name="文本框 1867" descr="{&quot;isTemplate&quot;:true,&quot;type&quot;:&quot;text&quot;}"/>
          <p:cNvSpPr txBox="1"/>
          <p:nvPr/>
        </p:nvSpPr>
        <p:spPr>
          <a:xfrm>
            <a:off x="4800600" y="4067175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B2E4F"/>
                </a:solidFill>
                <a:latin typeface="Microsoft YaHei"/>
                <a:ea typeface="Microsoft YaHei"/>
              </a:rPr>
              <a:t>2</a:t>
            </a:r>
            <a:endParaRPr/>
          </a:p>
        </p:txBody>
      </p:sp>
      <p:sp>
        <p:nvSpPr>
          <p:cNvPr id="1869" name="文本框 1868" descr="{&quot;isTemplate&quot;:true,&quot;type&quot;:&quot;text&quot;}"/>
          <p:cNvSpPr txBox="1"/>
          <p:nvPr/>
        </p:nvSpPr>
        <p:spPr>
          <a:xfrm>
            <a:off x="5067300" y="4048125"/>
            <a:ext cx="13335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FFFFF"/>
                </a:solidFill>
                <a:latin typeface="Microsoft YaHei"/>
                <a:ea typeface="Microsoft YaHei"/>
              </a:rPr>
              <a:t>本周跑通一次部署</a:t>
            </a:r>
            <a:endParaRPr/>
          </a:p>
        </p:txBody>
      </p:sp>
      <p:sp>
        <p:nvSpPr>
          <p:cNvPr id="1870" name="文本框 1869" descr="{&quot;isTemplate&quot;:true,&quot;type&quot;:&quot;text&quot;}"/>
          <p:cNvSpPr txBox="1"/>
          <p:nvPr/>
        </p:nvSpPr>
        <p:spPr>
          <a:xfrm>
            <a:off x="4714875" y="4352925"/>
            <a:ext cx="27622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哪怕只部署一个</a:t>
            </a:r>
            <a:r>
              <a:rPr lang="en-US" sz="1050">
                <a:solidFill>
                  <a:srgbClr val="AFC8DA"/>
                </a:solidFill>
                <a:latin typeface="Microsoft YaHei"/>
                <a:ea typeface="Microsoft YaHei"/>
              </a:rPr>
              <a:t> Hello World</a:t>
            </a: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，先把链路打通</a:t>
            </a:r>
            <a:endParaRPr/>
          </a:p>
        </p:txBody>
      </p:sp>
      <p:sp>
        <p:nvSpPr>
          <p:cNvPr id="1871" name="矩形: 圆角 1870"/>
          <p:cNvSpPr/>
          <p:nvPr/>
        </p:nvSpPr>
        <p:spPr>
          <a:xfrm>
            <a:off x="7839075" y="3857625"/>
            <a:ext cx="3143250" cy="942975"/>
          </a:xfrm>
          <a:prstGeom prst="roundRect">
            <a:avLst>
              <a:gd name="adj" fmla="val 12121"/>
            </a:avLst>
          </a:prstGeom>
          <a:solidFill>
            <a:srgbClr val="FFFFFF">
              <a:alpha val="8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72" name="任意多边形: 形状 1871"/>
          <p:cNvSpPr/>
          <p:nvPr/>
        </p:nvSpPr>
        <p:spPr>
          <a:xfrm>
            <a:off x="7839075" y="3857625"/>
            <a:ext cx="3143250" cy="942975"/>
          </a:xfrm>
          <a:custGeom>
            <a:avLst/>
            <a:gdLst/>
            <a:ahLst/>
            <a:cxnLst/>
            <a:rect l="0" t="0" r="0" b="0"/>
            <a:pathLst>
              <a:path w="330" h="99">
                <a:moveTo>
                  <a:pt x="319" y="0"/>
                </a:moveTo>
                <a:cubicBezTo>
                  <a:pt x="324" y="0"/>
                  <a:pt x="329" y="4"/>
                  <a:pt x="330" y="10"/>
                </a:cubicBezTo>
                <a:cubicBezTo>
                  <a:pt x="329" y="6"/>
                  <a:pt x="326" y="4"/>
                  <a:pt x="322" y="4"/>
                </a:cubicBezTo>
                <a:lnTo>
                  <a:pt x="8" y="4"/>
                </a:lnTo>
                <a:cubicBezTo>
                  <a:pt x="4" y="4"/>
                  <a:pt x="1" y="7"/>
                  <a:pt x="0" y="10"/>
                </a:cubicBezTo>
                <a:cubicBezTo>
                  <a:pt x="1" y="4"/>
                  <a:pt x="6" y="0"/>
                  <a:pt x="12" y="0"/>
                </a:cubicBezTo>
                <a:lnTo>
                  <a:pt x="318" y="0"/>
                </a:lnTo>
                <a:close/>
              </a:path>
            </a:pathLst>
          </a:cu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73" name="矩形: 圆角 1872"/>
          <p:cNvSpPr/>
          <p:nvPr/>
        </p:nvSpPr>
        <p:spPr>
          <a:xfrm>
            <a:off x="8029575" y="4019550"/>
            <a:ext cx="257175" cy="257175"/>
          </a:xfrm>
          <a:prstGeom prst="roundRect">
            <a:avLst>
              <a:gd name="adj" fmla="val 51852"/>
            </a:avLst>
          </a:prstGeom>
          <a:solidFill>
            <a:srgbClr val="0E749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74" name="文本框 1873" descr="{&quot;isTemplate&quot;:true,&quot;type&quot;:&quot;text&quot;}"/>
          <p:cNvSpPr txBox="1"/>
          <p:nvPr/>
        </p:nvSpPr>
        <p:spPr>
          <a:xfrm>
            <a:off x="8115300" y="4067175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  <a:endParaRPr/>
          </a:p>
        </p:txBody>
      </p:sp>
      <p:sp>
        <p:nvSpPr>
          <p:cNvPr id="1875" name="文本框 1874" descr="{&quot;isTemplate&quot;:true,&quot;type&quot;:&quot;text&quot;}"/>
          <p:cNvSpPr txBox="1"/>
          <p:nvPr/>
        </p:nvSpPr>
        <p:spPr>
          <a:xfrm>
            <a:off x="8382000" y="4048125"/>
            <a:ext cx="16668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13" b="1">
                <a:solidFill>
                  <a:srgbClr val="FFFFFF"/>
                </a:solidFill>
                <a:latin typeface="Microsoft YaHei"/>
                <a:ea typeface="Microsoft YaHei"/>
              </a:rPr>
              <a:t>下周交一份交付物清单</a:t>
            </a:r>
            <a:endParaRPr/>
          </a:p>
        </p:txBody>
      </p:sp>
      <p:sp>
        <p:nvSpPr>
          <p:cNvPr id="1876" name="文本框 1875" descr="{&quot;isTemplate&quot;:true,&quot;type&quot;:&quot;text&quot;}"/>
          <p:cNvSpPr txBox="1"/>
          <p:nvPr/>
        </p:nvSpPr>
        <p:spPr>
          <a:xfrm>
            <a:off x="8029575" y="4352925"/>
            <a:ext cx="27622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把</a:t>
            </a:r>
            <a:r>
              <a:rPr lang="en-US" sz="1050">
                <a:solidFill>
                  <a:srgbClr val="AFC8DA"/>
                </a:solidFill>
                <a:latin typeface="Microsoft YaHei"/>
                <a:ea typeface="Microsoft YaHei"/>
              </a:rPr>
              <a:t> 12 </a:t>
            </a:r>
            <a:r>
              <a:rPr lang="zh-CN" sz="1050">
                <a:solidFill>
                  <a:srgbClr val="AFC8DA"/>
                </a:solidFill>
                <a:latin typeface="Microsoft YaHei"/>
                <a:ea typeface="Microsoft YaHei"/>
              </a:rPr>
              <a:t>周计划和阶段产出写成一页纸</a:t>
            </a:r>
            <a:endParaRPr/>
          </a:p>
        </p:txBody>
      </p:sp>
      <p:pic>
        <p:nvPicPr>
          <p:cNvPr id="1877" name="图形 187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6162675"/>
            <a:ext cx="133350" cy="133350"/>
          </a:xfrm>
          <a:prstGeom prst="rect">
            <a:avLst/>
          </a:prstGeom>
          <a:ln/>
        </p:spPr>
      </p:pic>
      <p:sp>
        <p:nvSpPr>
          <p:cNvPr id="1878" name="文本框 1877" descr="{&quot;isTemplate&quot;:true,&quot;type&quot;:&quot;text&quot;}"/>
          <p:cNvSpPr txBox="1"/>
          <p:nvPr/>
        </p:nvSpPr>
        <p:spPr>
          <a:xfrm>
            <a:off x="895350" y="6143625"/>
            <a:ext cx="22955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>
                <a:solidFill>
                  <a:srgbClr val="6B8AA3"/>
                </a:solidFill>
                <a:latin typeface="Microsoft YaHei"/>
                <a:ea typeface="Microsoft YaHei"/>
              </a:rPr>
              <a:t>信息安全与管理</a:t>
            </a:r>
            <a:r>
              <a:rPr lang="en-US" sz="1013">
                <a:solidFill>
                  <a:srgbClr val="6B8AA3"/>
                </a:solidFill>
                <a:latin typeface="Microsoft YaHei"/>
                <a:ea typeface="Microsoft YaHei"/>
              </a:rPr>
              <a:t> · </a:t>
            </a:r>
            <a:r>
              <a:rPr lang="zh-CN" sz="1013">
                <a:solidFill>
                  <a:srgbClr val="6B8AA3"/>
                </a:solidFill>
                <a:latin typeface="Microsoft YaHei"/>
                <a:ea typeface="Microsoft YaHei"/>
              </a:rPr>
              <a:t>毕业设计能力提升培训</a:t>
            </a:r>
            <a:endParaRPr/>
          </a:p>
        </p:txBody>
      </p:sp>
      <p:sp>
        <p:nvSpPr>
          <p:cNvPr id="1879" name="矩形 1878"/>
          <p:cNvSpPr/>
          <p:nvPr/>
        </p:nvSpPr>
        <p:spPr>
          <a:xfrm>
            <a:off x="3381375" y="6162675"/>
            <a:ext cx="9525" cy="133350"/>
          </a:xfrm>
          <a:prstGeom prst="rect">
            <a:avLst/>
          </a:prstGeom>
          <a:solidFill>
            <a:srgbClr val="2E4E6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80" name="文本框 1879" descr="{&quot;isTemplate&quot;:true,&quot;type&quot;:&quot;text&quot;}"/>
          <p:cNvSpPr txBox="1"/>
          <p:nvPr/>
        </p:nvSpPr>
        <p:spPr>
          <a:xfrm>
            <a:off x="3581400" y="6143625"/>
            <a:ext cx="48291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13">
                <a:solidFill>
                  <a:srgbClr val="6B8AA3"/>
                </a:solidFill>
                <a:latin typeface="Microsoft YaHei"/>
                <a:ea typeface="Microsoft YaHei"/>
              </a:rPr>
              <a:t>资源入口：</a:t>
            </a:r>
            <a:r>
              <a:rPr lang="en-US" sz="1013">
                <a:solidFill>
                  <a:srgbClr val="6B8AA3"/>
                </a:solidFill>
                <a:latin typeface="Microsoft YaHei"/>
                <a:ea typeface="Microsoft YaHei"/>
              </a:rPr>
              <a:t>xueshuchuangxin.com · ima.copilot · ai-bot.cn · skillhub.tencent.com</a:t>
            </a:r>
            <a:endParaRPr/>
          </a:p>
        </p:txBody>
      </p:sp>
      <p:sp>
        <p:nvSpPr>
          <p:cNvPr id="1881" name="文本框 1880" descr="{&quot;isTemplate&quot;:true,&quot;type&quot;:&quot;text&quot;}"/>
          <p:cNvSpPr txBox="1"/>
          <p:nvPr/>
        </p:nvSpPr>
        <p:spPr>
          <a:xfrm>
            <a:off x="11068050" y="6143625"/>
            <a:ext cx="4381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13">
                <a:solidFill>
                  <a:srgbClr val="6B8AA3"/>
                </a:solidFill>
                <a:latin typeface="Microsoft YaHei"/>
                <a:ea typeface="Microsoft YaHei"/>
              </a:rPr>
              <a:t>44 / 44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8668</Words>
  <Application>Microsoft Office PowerPoint</Application>
  <PresentationFormat>宽屏</PresentationFormat>
  <Paragraphs>1079</Paragraphs>
  <Slides>44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49" baseType="lpstr">
      <vt:lpstr>JetBrains Mono</vt:lpstr>
      <vt:lpstr>Microsoft YaHei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LTSC</cp:lastModifiedBy>
  <cp:revision>2</cp:revision>
  <dcterms:created xsi:type="dcterms:W3CDTF">2026-09-15T15:03:13Z</dcterms:created>
  <dcterms:modified xsi:type="dcterms:W3CDTF">2026-09-15T07:09:09Z</dcterms:modified>
</cp:coreProperties>
</file>